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6"/>
    <a:srgbClr val="D4BE1A"/>
    <a:srgbClr val="F1E58D"/>
    <a:srgbClr val="003387"/>
    <a:srgbClr val="02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6814" autoAdjust="0"/>
  </p:normalViewPr>
  <p:slideViewPr>
    <p:cSldViewPr>
      <p:cViewPr varScale="1">
        <p:scale>
          <a:sx n="47" d="100"/>
          <a:sy n="47" d="100"/>
        </p:scale>
        <p:origin x="10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22/07/2025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6696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8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0002" y="8255612"/>
            <a:ext cx="8678239" cy="1140204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20002" y="9513481"/>
            <a:ext cx="5971103" cy="66875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351089" y="9513481"/>
            <a:ext cx="5557943" cy="668753"/>
            <a:chOff x="0" y="0"/>
            <a:chExt cx="1803573" cy="2170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97542" y="9504501"/>
            <a:ext cx="5977166" cy="668753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68848" y="8246632"/>
            <a:ext cx="8905859" cy="114918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87160" y="1374330"/>
            <a:ext cx="2999673" cy="3962490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74110" y="5441968"/>
            <a:ext cx="2999673" cy="2718939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467517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781182" y="6438332"/>
            <a:ext cx="1457895" cy="908250"/>
            <a:chOff x="0" y="0"/>
            <a:chExt cx="473093" cy="322682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473093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315290" y="1196381"/>
            <a:ext cx="4682951" cy="4175720"/>
            <a:chOff x="0" y="-57150"/>
            <a:chExt cx="1519635" cy="1355037"/>
          </a:xfrm>
        </p:grpSpPr>
        <p:sp>
          <p:nvSpPr>
            <p:cNvPr id="30" name="Freeform 30"/>
            <p:cNvSpPr/>
            <p:nvPr/>
          </p:nvSpPr>
          <p:spPr>
            <a:xfrm>
              <a:off x="0" y="9697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351918" y="1372496"/>
            <a:ext cx="142816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351918" y="3475625"/>
            <a:ext cx="1412264" cy="1866594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309233" y="5436675"/>
            <a:ext cx="4689008" cy="2724232"/>
            <a:chOff x="0" y="0"/>
            <a:chExt cx="1521601" cy="884023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521601" cy="884023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353189" y="7413727"/>
            <a:ext cx="1410992" cy="747180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353189" y="5436318"/>
            <a:ext cx="1410992" cy="945905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9067800" y="1395232"/>
            <a:ext cx="5371640" cy="3976868"/>
            <a:chOff x="0" y="0"/>
            <a:chExt cx="1743117" cy="1290509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3665023" y="2371353"/>
            <a:ext cx="1457895" cy="1012971"/>
            <a:chOff x="0" y="0"/>
            <a:chExt cx="473093" cy="328713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9068848" y="5441968"/>
            <a:ext cx="5371640" cy="2709511"/>
            <a:chOff x="0" y="0"/>
            <a:chExt cx="1743117" cy="87924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3665023" y="6352196"/>
            <a:ext cx="1467188" cy="1003312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5203227" y="1365350"/>
            <a:ext cx="2771481" cy="3967889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4497524" y="1365350"/>
            <a:ext cx="1166403" cy="926402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4505476" y="3458663"/>
            <a:ext cx="1150499" cy="1869178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5203227" y="5429172"/>
            <a:ext cx="2771481" cy="2722306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4497524" y="7415992"/>
            <a:ext cx="1150499" cy="735486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4497524" y="5429965"/>
            <a:ext cx="895418" cy="856662"/>
            <a:chOff x="0" y="0"/>
            <a:chExt cx="290567" cy="277990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77" name="Freeform 77"/>
          <p:cNvSpPr/>
          <p:nvPr/>
        </p:nvSpPr>
        <p:spPr>
          <a:xfrm>
            <a:off x="196600" y="184739"/>
            <a:ext cx="2494023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78" name="Group 78"/>
          <p:cNvGrpSpPr/>
          <p:nvPr/>
        </p:nvGrpSpPr>
        <p:grpSpPr>
          <a:xfrm>
            <a:off x="15964191" y="160260"/>
            <a:ext cx="2036650" cy="334244"/>
            <a:chOff x="0" y="0"/>
            <a:chExt cx="1365290" cy="108463"/>
          </a:xfrm>
        </p:grpSpPr>
        <p:sp>
          <p:nvSpPr>
            <p:cNvPr id="79" name="Freeform 79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4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15964191" y="550418"/>
            <a:ext cx="2010516" cy="334244"/>
            <a:chOff x="0" y="0"/>
            <a:chExt cx="1365290" cy="108463"/>
          </a:xfrm>
        </p:grpSpPr>
        <p:sp>
          <p:nvSpPr>
            <p:cNvPr id="82" name="Freeform 82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83" name="TextBox 83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4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15964190" y="954906"/>
            <a:ext cx="2010517" cy="334244"/>
            <a:chOff x="0" y="0"/>
            <a:chExt cx="1365290" cy="108463"/>
          </a:xfrm>
        </p:grpSpPr>
        <p:sp>
          <p:nvSpPr>
            <p:cNvPr id="85" name="Freeform 85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86" name="TextBox 86"/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sz="14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105229" y="1534264"/>
            <a:ext cx="2094289" cy="73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1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Proceso</a:t>
            </a:r>
            <a:r>
              <a:rPr lang="en-US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 o </a:t>
            </a: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grupo de valor </a:t>
            </a:r>
            <a:r>
              <a:rPr lang="en-US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que </a:t>
            </a: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aporta</a:t>
            </a:r>
            <a:r>
              <a:rPr lang="en-US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 </a:t>
            </a: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el</a:t>
            </a:r>
          </a:p>
          <a:p>
            <a:pPr algn="ctr">
              <a:lnSpc>
                <a:spcPts val="1871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386075" y="1474897"/>
            <a:ext cx="902229" cy="2436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345600" y="5661931"/>
            <a:ext cx="856064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0017211" y="5651282"/>
            <a:ext cx="1088063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10113336" y="1736175"/>
            <a:ext cx="720465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5465377" y="1699595"/>
            <a:ext cx="2280511" cy="2219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105229" y="5515636"/>
            <a:ext cx="2007443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Insumo</a:t>
            </a:r>
            <a:r>
              <a:rPr lang="en-US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5316754" y="5647440"/>
            <a:ext cx="2577759" cy="4655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Proceso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357251" y="8469974"/>
            <a:ext cx="1090690" cy="4655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Requisitos</a:t>
            </a:r>
          </a:p>
          <a:p>
            <a:pPr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Asociados: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3903412" y="8399516"/>
            <a:ext cx="2072035" cy="9528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Documentos, </a:t>
            </a:r>
          </a:p>
          <a:p>
            <a:pPr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Riesgos,</a:t>
            </a:r>
          </a:p>
          <a:p>
            <a:pPr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Indicadores y Normatividad legal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32232" y="9740067"/>
            <a:ext cx="911911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Elaboró</a:t>
            </a:r>
            <a:r>
              <a:rPr lang="en-US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475970" y="9740067"/>
            <a:ext cx="839230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090007" y="9740067"/>
            <a:ext cx="940193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Aprobó: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15964191" y="216085"/>
            <a:ext cx="727604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289D0"/>
                </a:solidFill>
                <a:latin typeface="Century Gothic" panose="020B0502020202020204" pitchFamily="34" charset="0"/>
              </a:rPr>
              <a:t>Código: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15964190" y="631645"/>
            <a:ext cx="845782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289D0"/>
                </a:solidFill>
                <a:latin typeface="Century Gothic" panose="020B0502020202020204" pitchFamily="34" charset="0"/>
              </a:rPr>
              <a:t>Versión: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15648023" y="1019402"/>
            <a:ext cx="1476198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289D0"/>
                </a:solidFill>
                <a:latin typeface="Century Gothic" panose="020B0502020202020204" pitchFamily="34" charset="0"/>
              </a:rPr>
              <a:t>Vigente: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2708970" y="321916"/>
            <a:ext cx="4898709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Caracterización Proceso </a:t>
            </a:r>
          </a:p>
          <a:p>
            <a:pPr algn="ctr"/>
            <a:r>
              <a:rPr lang="es-CO" sz="24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E1 Direccionamiento Estratégico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7757811" y="110742"/>
            <a:ext cx="8083498" cy="114992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 anchor="t">
            <a:spAutoFit/>
          </a:bodyPr>
          <a:lstStyle/>
          <a:p>
            <a:pPr algn="just"/>
            <a:r>
              <a:rPr lang="es-CO" sz="14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Objetivo: </a:t>
            </a:r>
            <a:r>
              <a:rPr lang="es-MX" sz="1400" dirty="0">
                <a:solidFill>
                  <a:srgbClr val="00B0F0"/>
                </a:solidFill>
                <a:latin typeface="Century Gothic" panose="020B0502020202020204" pitchFamily="34" charset="0"/>
              </a:rPr>
              <a:t>Definir la ruta estratégica que guiará la gestión institucional de la entidad, mediante el establecimiento de planes, programas, proyectos y un modelo de gestión que propenda por los derechos, la satisfacción de las necesidades y la solución de los problemas de los grupos de valor de PNNC, para asegurar una operación transparente y eficiente que genere valor público.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0950" y="1489715"/>
            <a:ext cx="715819" cy="715819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9608" y="5427484"/>
            <a:ext cx="710145" cy="710145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584604" y="1441680"/>
            <a:ext cx="842664" cy="842664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554812" y="5484235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1968" y="8367864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103711" y="8483034"/>
            <a:ext cx="799700" cy="799700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id="{0640C20F-3F5F-47DA-A990-B15765A340E2}"/>
              </a:ext>
            </a:extLst>
          </p:cNvPr>
          <p:cNvGrpSpPr/>
          <p:nvPr/>
        </p:nvGrpSpPr>
        <p:grpSpPr>
          <a:xfrm>
            <a:off x="3286598" y="1437898"/>
            <a:ext cx="1222995" cy="828154"/>
            <a:chOff x="5473008" y="1517116"/>
            <a:chExt cx="1222995" cy="828154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id="{4B736870-4491-4EAD-985A-426DD1882382}"/>
                </a:ext>
              </a:extLst>
            </p:cNvPr>
            <p:cNvSpPr txBox="1"/>
            <p:nvPr/>
          </p:nvSpPr>
          <p:spPr>
            <a:xfrm>
              <a:off x="5473008" y="2060127"/>
              <a:ext cx="1222995" cy="285143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3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D09A06EF-4083-483F-92D3-51B5356C7E71}"/>
              </a:ext>
            </a:extLst>
          </p:cNvPr>
          <p:cNvGrpSpPr/>
          <p:nvPr/>
        </p:nvGrpSpPr>
        <p:grpSpPr>
          <a:xfrm>
            <a:off x="8988451" y="1442937"/>
            <a:ext cx="1222995" cy="827839"/>
            <a:chOff x="5432363" y="1517116"/>
            <a:chExt cx="1222995" cy="827839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id="{A30B5B8C-5BD6-4721-BA8C-E0C9238190C9}"/>
                </a:ext>
              </a:extLst>
            </p:cNvPr>
            <p:cNvSpPr txBox="1"/>
            <p:nvPr/>
          </p:nvSpPr>
          <p:spPr>
            <a:xfrm>
              <a:off x="5432363" y="2059812"/>
              <a:ext cx="1222995" cy="285143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3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id="{FF4EA26C-57D9-4F12-898D-0B40647A2C0D}"/>
              </a:ext>
            </a:extLst>
          </p:cNvPr>
          <p:cNvGrpSpPr/>
          <p:nvPr/>
        </p:nvGrpSpPr>
        <p:grpSpPr>
          <a:xfrm>
            <a:off x="8988451" y="5501169"/>
            <a:ext cx="1222995" cy="827839"/>
            <a:chOff x="5432363" y="1517116"/>
            <a:chExt cx="1222995" cy="827839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D128A498-1928-469F-893A-2CA58A433C0C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id="{15A62D0A-1452-44B6-A0CB-880FB2BF475B}"/>
                </a:ext>
              </a:extLst>
            </p:cNvPr>
            <p:cNvSpPr txBox="1"/>
            <p:nvPr/>
          </p:nvSpPr>
          <p:spPr>
            <a:xfrm>
              <a:off x="5432363" y="2059812"/>
              <a:ext cx="1222995" cy="285143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3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9F1B4100-E36A-4DB2-B4DE-04A475E60332}"/>
              </a:ext>
            </a:extLst>
          </p:cNvPr>
          <p:cNvGrpSpPr/>
          <p:nvPr/>
        </p:nvGrpSpPr>
        <p:grpSpPr>
          <a:xfrm>
            <a:off x="3233710" y="5524500"/>
            <a:ext cx="1222995" cy="796167"/>
            <a:chOff x="4736873" y="1459216"/>
            <a:chExt cx="1222995" cy="796167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200" dirty="0">
                <a:latin typeface="Century Gothic" panose="020B0502020202020204" pitchFamily="34" charset="0"/>
              </a:endParaRPr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id="{96F8AEFF-9659-4AEF-8249-1CA1F13A955B}"/>
                </a:ext>
              </a:extLst>
            </p:cNvPr>
            <p:cNvSpPr txBox="1"/>
            <p:nvPr/>
          </p:nvSpPr>
          <p:spPr>
            <a:xfrm>
              <a:off x="4736873" y="1932338"/>
              <a:ext cx="1222995" cy="285143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3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B61C0742-3694-4F00-A129-AB063273A2E8}"/>
              </a:ext>
            </a:extLst>
          </p:cNvPr>
          <p:cNvSpPr txBox="1"/>
          <p:nvPr/>
        </p:nvSpPr>
        <p:spPr>
          <a:xfrm>
            <a:off x="4291589" y="2012070"/>
            <a:ext cx="46360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Desarrollar el análisis de contexto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Analizar necesidades y expectativas de las partes interesadas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Planificar y establecer metodologías para la planeación de la entidad y la mejora de los procesos.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Identificar los criterios para el direccionamiento estratégico de la entidad y establecer las metas estratégicas y programáticas del proceso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cronogramas de trabajo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Documentar los procesos de direccionamiento estratégico y los requeridos para la implementación, sostenimiento y  mejora del SIG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Definir la política de administración del riesgo y demás políticas de gestión y desempeño asociadas con el objetivo del proceso.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el Marco de Arquitectura Empresarial de PNNC.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Definir los riesgos  e indicadores del proceso. 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8F1087B-A787-4534-9152-71EB3EA2BAC3}"/>
              </a:ext>
            </a:extLst>
          </p:cNvPr>
          <p:cNvSpPr txBox="1"/>
          <p:nvPr/>
        </p:nvSpPr>
        <p:spPr>
          <a:xfrm>
            <a:off x="9100271" y="2284735"/>
            <a:ext cx="5257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Aportar  en la construcción del Plan Nacional de Desarrollo- PND  y en el Plan Estratégico Sectorial – PES</a:t>
            </a: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08CA88B5-1876-422A-9F6D-FD11BD3BCBD6}"/>
              </a:ext>
            </a:extLst>
          </p:cNvPr>
          <p:cNvSpPr txBox="1"/>
          <p:nvPr/>
        </p:nvSpPr>
        <p:spPr>
          <a:xfrm>
            <a:off x="15224229" y="1983788"/>
            <a:ext cx="26328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1-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Nacional de Desarrollo- PND Plan Estratégico Sectorial – PES con la participación de PNNC.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2- Marco de Gasto de Mediano Plazo MGMP</a:t>
            </a:r>
          </a:p>
          <a:p>
            <a:pPr algn="just"/>
            <a:r>
              <a:rPr lang="es-MX" sz="1200" dirty="0">
                <a:latin typeface="Century Gothic" panose="020B0502020202020204" pitchFamily="34" charset="0"/>
              </a:rPr>
              <a:t>3-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Proyectos de inversión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Planes, programas, proyectos y demás instrumentos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F76F7993-1020-4BFC-8F28-431A7588DB99}"/>
              </a:ext>
            </a:extLst>
          </p:cNvPr>
          <p:cNvSpPr txBox="1"/>
          <p:nvPr/>
        </p:nvSpPr>
        <p:spPr>
          <a:xfrm>
            <a:off x="343591" y="2331905"/>
            <a:ext cx="28607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DNP – Presidencia de la República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internacionales, </a:t>
            </a:r>
            <a:r>
              <a:rPr lang="es-CO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ONGs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aliados estratégicos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Ministerios y entidades líderes de política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territoriales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Función Pública, </a:t>
            </a:r>
            <a:r>
              <a:rPr lang="es-CO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Mintic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Entes de control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Todos los procesos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Grupos de valor y de interés 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Áreas protegidas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Evaluación independiente </a:t>
            </a:r>
          </a:p>
          <a:p>
            <a:pPr marL="342900" indent="-342900" algn="just"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Talento humano y demás procesos de apoyo. 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id="{8C7A9F4F-6C7A-4306-BFC0-E592641750C0}"/>
              </a:ext>
            </a:extLst>
          </p:cNvPr>
          <p:cNvSpPr txBox="1"/>
          <p:nvPr/>
        </p:nvSpPr>
        <p:spPr>
          <a:xfrm>
            <a:off x="4441934" y="5868675"/>
            <a:ext cx="4309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Generar alertas y recomendaciones a la Alta Dirección y demás responsables, frente a la ejecución presupuestal y posibles incumplimientos a las metas institucionales.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Implementar acciones para el cierre de brechas de las políticas de gestión y desempeño a cargo del proceso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acciones de mejoramiento para el cierre de no conformidades y demás hallazgos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Tomar acciones correctivas y/o correcciones en caso de materialización de riesgos e incumplimientos en indicadores del proceso.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6DD7BEBB-C6A3-4D95-93E7-8298AFC50EB1}"/>
              </a:ext>
            </a:extLst>
          </p:cNvPr>
          <p:cNvSpPr txBox="1"/>
          <p:nvPr/>
        </p:nvSpPr>
        <p:spPr>
          <a:xfrm>
            <a:off x="9919943" y="5968355"/>
            <a:ext cx="442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Hacer seguimiento al cumplimiento de las metas institucionales</a:t>
            </a: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60896E4A-356B-494A-BB24-16BC55F6E51C}"/>
              </a:ext>
            </a:extLst>
          </p:cNvPr>
          <p:cNvSpPr txBox="1"/>
          <p:nvPr/>
        </p:nvSpPr>
        <p:spPr>
          <a:xfrm>
            <a:off x="15245738" y="6339203"/>
            <a:ext cx="241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1- MADS y DNP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2, 3, 4, 5 y  6- Todos los procesos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7- DAFP, entes de control y demás entidades líderes de política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8- Evaluación independiente y todos los demás procesos. 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035FE749-5896-40CB-BA70-69837DD1F7C6}"/>
              </a:ext>
            </a:extLst>
          </p:cNvPr>
          <p:cNvSpPr txBox="1"/>
          <p:nvPr/>
        </p:nvSpPr>
        <p:spPr>
          <a:xfrm>
            <a:off x="230546" y="6090206"/>
            <a:ext cx="37114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2- Compromisos internacionales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3- Lineamientos de política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4- Necesidades del territorio 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5- Lineamientos MIPG y Marco Arquitectura Empresarial 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6-  Solicitud de información  y directrices en materia de control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7-8 y 9 Requerimientos, necesidades y expectativas 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10- Resultados evaluaciones </a:t>
            </a:r>
          </a:p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11- Talento humano y demás recursos.</a:t>
            </a:r>
          </a:p>
          <a:p>
            <a:pPr algn="just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01F5C90-38BE-4741-B7C7-CE0E9B2A6EA3}"/>
              </a:ext>
            </a:extLst>
          </p:cNvPr>
          <p:cNvSpPr txBox="1"/>
          <p:nvPr/>
        </p:nvSpPr>
        <p:spPr>
          <a:xfrm>
            <a:off x="2447941" y="8394395"/>
            <a:ext cx="6391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 Política de Direccionamiento Estratégico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MIPG Política de Fortalecimiento Organizacional y Simplificación de Procesos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 4, 5 y 10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PE 1000:2020 Numerales 4.1., 4.2., 4.4.,  4.5., 4.6., 4.7., 4.8., 4.10, 5.7, 12, 13.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1C464795-7B74-4370-82BC-985E6C36E7B4}"/>
              </a:ext>
            </a:extLst>
          </p:cNvPr>
          <p:cNvSpPr txBox="1"/>
          <p:nvPr/>
        </p:nvSpPr>
        <p:spPr>
          <a:xfrm>
            <a:off x="15245737" y="8405724"/>
            <a:ext cx="2816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Normograma.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EEC1CD9-89BB-4BA3-AEF1-67F72F633DEF}"/>
              </a:ext>
            </a:extLst>
          </p:cNvPr>
          <p:cNvSpPr txBox="1"/>
          <p:nvPr/>
        </p:nvSpPr>
        <p:spPr>
          <a:xfrm>
            <a:off x="1344143" y="9607565"/>
            <a:ext cx="4828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Gloria Rocío Pereira Oviedo</a:t>
            </a:r>
          </a:p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Contratista OAP Equipo Calidad 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62945FB-D055-463B-9ADE-0F1B8C44432A}"/>
              </a:ext>
            </a:extLst>
          </p:cNvPr>
          <p:cNvSpPr txBox="1"/>
          <p:nvPr/>
        </p:nvSpPr>
        <p:spPr>
          <a:xfrm>
            <a:off x="7335751" y="9645685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Claudia Milena Salcedo</a:t>
            </a:r>
          </a:p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Contratista OAP Equipo Planeación </a:t>
            </a:r>
          </a:p>
          <a:p>
            <a:pPr algn="just"/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E64ED57E-8437-4222-AC46-59CAFF5A6AB9}"/>
              </a:ext>
            </a:extLst>
          </p:cNvPr>
          <p:cNvSpPr txBox="1"/>
          <p:nvPr/>
        </p:nvSpPr>
        <p:spPr>
          <a:xfrm>
            <a:off x="13030200" y="9607565"/>
            <a:ext cx="4864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Andrés Mauricio León López</a:t>
            </a:r>
          </a:p>
          <a:p>
            <a:pPr algn="just"/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Jefe OAP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6B57B36E-3ED9-4464-82E5-8544116DE1C4}"/>
              </a:ext>
            </a:extLst>
          </p:cNvPr>
          <p:cNvSpPr txBox="1"/>
          <p:nvPr/>
        </p:nvSpPr>
        <p:spPr>
          <a:xfrm>
            <a:off x="1669179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E1-CA-01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B349D00-B8A5-433E-92EB-1B31F9B56496}"/>
              </a:ext>
            </a:extLst>
          </p:cNvPr>
          <p:cNvSpPr txBox="1"/>
          <p:nvPr/>
        </p:nvSpPr>
        <p:spPr>
          <a:xfrm>
            <a:off x="16778958" y="576208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02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837D9114-1061-4F8E-AE84-B07E744BB3DA}"/>
              </a:ext>
            </a:extLst>
          </p:cNvPr>
          <p:cNvSpPr txBox="1"/>
          <p:nvPr/>
        </p:nvSpPr>
        <p:spPr>
          <a:xfrm>
            <a:off x="16611601" y="967151"/>
            <a:ext cx="1282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02/09/2024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DF472E0D-210E-08F4-5F18-40F5D3645F1E}"/>
              </a:ext>
            </a:extLst>
          </p:cNvPr>
          <p:cNvSpPr txBox="1"/>
          <p:nvPr/>
        </p:nvSpPr>
        <p:spPr>
          <a:xfrm>
            <a:off x="9055277" y="2710193"/>
            <a:ext cx="5324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Proyectar el Marco de Gasto de Mediano Plazo MGMP y presentar el anteproyecto de inversión  y de funcionamiento.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Formular los proyectos de inversión de la entidad y viabilizar las solicitudes a modificaciones presupuestales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Asesorar la formulación de planes, programas, proyectos y demás instrumentos de planeación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Desarrollar estudios de prospectiva e indicadores institucionales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Asesorar el diseño, implementación y mejoramiento de los sistemas de gestión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Asesorar la implementación de los requisitos asociados a las políticas de gestión del MIPG y desempeñar las funciones de Secretaría Técnica en los comités que se designen al proceso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Implementar las políticas de gestión y desempeño a cargo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Desarrollar la Arquitectura Empresarial de PNNC.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45E5B73C-1270-3894-6249-9F163D7AF13D}"/>
              </a:ext>
            </a:extLst>
          </p:cNvPr>
          <p:cNvSpPr txBox="1"/>
          <p:nvPr/>
        </p:nvSpPr>
        <p:spPr>
          <a:xfrm>
            <a:off x="9156843" y="6351838"/>
            <a:ext cx="53494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Hacer seguimiento a la ejecución presupuestal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Verificar el cumplimiento de los requisitos del MIPG y demás normatividad aplicable a los procesos y asesorar el cierre de brechas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Verificar el cumplimiento de las metas, planes, programas y proyectos a cargo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Verificar el resultado de los indicadores, riesgos materializados, hallazgos de auditorías y seguimientos que se realicen al proceso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Verificar los resultados del IDI, ITA y demás índices de gestión.</a:t>
            </a:r>
          </a:p>
          <a:p>
            <a:endParaRPr lang="es-MX" sz="1200" dirty="0">
              <a:latin typeface="Century Gothic" panose="020B0502020202020204" pitchFamily="34" charset="0"/>
            </a:endParaRP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80AF8367-E6FD-6557-42AC-BE706E7979A3}"/>
              </a:ext>
            </a:extLst>
          </p:cNvPr>
          <p:cNvSpPr txBox="1"/>
          <p:nvPr/>
        </p:nvSpPr>
        <p:spPr>
          <a:xfrm>
            <a:off x="14441071" y="3663560"/>
            <a:ext cx="353421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4- Estudios de prospectiva e indicadores 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5- Documentos del SGI controlados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6- Políticas MIPG implementadas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7- Informes de seguimiento a metas y compromisos institucionales</a:t>
            </a:r>
          </a:p>
          <a:p>
            <a:pPr algn="just"/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8- Acciones de mejoramiento y Mapas de riesgo implementados. 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A1880654-959D-4616-AAC2-96636BAF0746}"/>
              </a:ext>
            </a:extLst>
          </p:cNvPr>
          <p:cNvSpPr txBox="1"/>
          <p:nvPr/>
        </p:nvSpPr>
        <p:spPr>
          <a:xfrm>
            <a:off x="1153547" y="5710284"/>
            <a:ext cx="21126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1- PND, compromisos </a:t>
            </a:r>
            <a:r>
              <a:rPr lang="es-CO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Conpes</a:t>
            </a:r>
            <a:endParaRPr lang="es-CO" sz="1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1801D29A-8F20-4C44-850C-08B084EE2614}"/>
              </a:ext>
            </a:extLst>
          </p:cNvPr>
          <p:cNvSpPr txBox="1"/>
          <p:nvPr/>
        </p:nvSpPr>
        <p:spPr>
          <a:xfrm>
            <a:off x="4285001" y="1676029"/>
            <a:ext cx="46778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Establecer el plan de acción y planes de trabajo del p</a:t>
            </a:r>
            <a:r>
              <a:rPr lang="es-CO" sz="12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roceso</a:t>
            </a:r>
            <a:endParaRPr lang="es-CO" sz="12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65" name="Gráfico 86" descr="Cuaderno de estrategias">
            <a:extLst>
              <a:ext uri="{FF2B5EF4-FFF2-40B4-BE49-F238E27FC236}">
                <a16:creationId xmlns:a16="http://schemas.microsoft.com/office/drawing/2014/main" id="{37CA0AE9-77A1-430C-AFF2-A5A9CE3FF8B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943629" y="8382894"/>
            <a:ext cx="917886" cy="917886"/>
          </a:xfrm>
          <a:prstGeom prst="rect">
            <a:avLst/>
          </a:prstGeom>
        </p:spPr>
      </p:pic>
      <p:sp>
        <p:nvSpPr>
          <p:cNvPr id="166" name="TextBox 100">
            <a:extLst>
              <a:ext uri="{FF2B5EF4-FFF2-40B4-BE49-F238E27FC236}">
                <a16:creationId xmlns:a16="http://schemas.microsoft.com/office/drawing/2014/main" id="{2D219F65-DB53-447E-9A6A-44257D826BAB}"/>
              </a:ext>
            </a:extLst>
          </p:cNvPr>
          <p:cNvSpPr txBox="1"/>
          <p:nvPr/>
        </p:nvSpPr>
        <p:spPr>
          <a:xfrm>
            <a:off x="9583651" y="8777411"/>
            <a:ext cx="1088063" cy="2219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400" b="1" dirty="0">
                <a:solidFill>
                  <a:srgbClr val="0289D0"/>
                </a:solidFill>
                <a:latin typeface="Century Gothic" panose="020B0502020202020204" pitchFamily="34" charset="0"/>
              </a:rPr>
              <a:t>Alcance</a:t>
            </a:r>
          </a:p>
        </p:txBody>
      </p:sp>
      <p:sp>
        <p:nvSpPr>
          <p:cNvPr id="167" name="CuadroTexto 90">
            <a:extLst>
              <a:ext uri="{FF2B5EF4-FFF2-40B4-BE49-F238E27FC236}">
                <a16:creationId xmlns:a16="http://schemas.microsoft.com/office/drawing/2014/main" id="{EF7005CD-FC2D-4BEF-9650-71EC261BE688}"/>
              </a:ext>
            </a:extLst>
          </p:cNvPr>
          <p:cNvSpPr txBox="1"/>
          <p:nvPr/>
        </p:nvSpPr>
        <p:spPr>
          <a:xfrm>
            <a:off x="10500820" y="8243144"/>
            <a:ext cx="25293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Inicia con establecer el plan de acción y planes de trabajo del proceso y finaliza con tomar acciones correctivas y correcciones para la mejora del proceso.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865</Words>
  <Application>Microsoft Office PowerPoint</Application>
  <PresentationFormat>Personalizado</PresentationFormat>
  <Paragraphs>109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Marcela Borda Rodriguez</cp:lastModifiedBy>
  <cp:revision>56</cp:revision>
  <dcterms:created xsi:type="dcterms:W3CDTF">2006-08-16T00:00:00Z</dcterms:created>
  <dcterms:modified xsi:type="dcterms:W3CDTF">2025-07-22T17:47:04Z</dcterms:modified>
  <dc:identifier>DAGBI6CQJEU</dc:identifier>
</cp:coreProperties>
</file>