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8288000" cy="10287000"/>
  <p:notesSz cx="6858000" cy="91440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League Spartan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7"/>
    <a:srgbClr val="009536"/>
    <a:srgbClr val="D4BE1A"/>
    <a:srgbClr val="F1E58D"/>
    <a:srgbClr val="028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1" autoAdjust="0"/>
    <p:restoredTop sz="93112" autoAdjust="0"/>
  </p:normalViewPr>
  <p:slideViewPr>
    <p:cSldViewPr>
      <p:cViewPr>
        <p:scale>
          <a:sx n="50" d="100"/>
          <a:sy n="50" d="100"/>
        </p:scale>
        <p:origin x="72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2633B-5280-4838-99D1-C40F7D26707D}" type="datetimeFigureOut">
              <a:rPr lang="es-CO" smtClean="0"/>
              <a:t>21/04/2025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6815-D754-4349-8894-4715EC3033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217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E6815-D754-4349-8894-4715EC30333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255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002" y="8255612"/>
            <a:ext cx="8678239" cy="1140204"/>
            <a:chOff x="0" y="0"/>
            <a:chExt cx="2816121" cy="37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6121" cy="370000"/>
            </a:xfrm>
            <a:custGeom>
              <a:avLst/>
              <a:gdLst/>
              <a:ahLst/>
              <a:cxnLst/>
              <a:rect l="l" t="t" r="r" b="b"/>
              <a:pathLst>
                <a:path w="2816121" h="370000">
                  <a:moveTo>
                    <a:pt x="0" y="0"/>
                  </a:moveTo>
                  <a:lnTo>
                    <a:pt x="2816121" y="0"/>
                  </a:lnTo>
                  <a:lnTo>
                    <a:pt x="2816121" y="370000"/>
                  </a:lnTo>
                  <a:lnTo>
                    <a:pt x="0" y="3700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16121" cy="42715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088" y="9471395"/>
            <a:ext cx="5971103" cy="668753"/>
            <a:chOff x="0" y="0"/>
            <a:chExt cx="1937646" cy="2170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7645" cy="217013"/>
            </a:xfrm>
            <a:custGeom>
              <a:avLst/>
              <a:gdLst/>
              <a:ahLst/>
              <a:cxnLst/>
              <a:rect l="l" t="t" r="r" b="b"/>
              <a:pathLst>
                <a:path w="1937645" h="217013">
                  <a:moveTo>
                    <a:pt x="0" y="0"/>
                  </a:moveTo>
                  <a:lnTo>
                    <a:pt x="1937645" y="0"/>
                  </a:lnTo>
                  <a:lnTo>
                    <a:pt x="1937645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937646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51089" y="9503947"/>
            <a:ext cx="5557943" cy="668753"/>
            <a:chOff x="0" y="0"/>
            <a:chExt cx="1803573" cy="2170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03573" cy="217013"/>
            </a:xfrm>
            <a:custGeom>
              <a:avLst/>
              <a:gdLst/>
              <a:ahLst/>
              <a:cxnLst/>
              <a:rect l="l" t="t" r="r" b="b"/>
              <a:pathLst>
                <a:path w="1803573" h="217013">
                  <a:moveTo>
                    <a:pt x="0" y="0"/>
                  </a:moveTo>
                  <a:lnTo>
                    <a:pt x="1803573" y="0"/>
                  </a:lnTo>
                  <a:lnTo>
                    <a:pt x="1803573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803573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997542" y="9504501"/>
            <a:ext cx="6138058" cy="668753"/>
            <a:chOff x="0" y="0"/>
            <a:chExt cx="1939613" cy="2170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39613" cy="217013"/>
            </a:xfrm>
            <a:custGeom>
              <a:avLst/>
              <a:gdLst/>
              <a:ahLst/>
              <a:cxnLst/>
              <a:rect l="l" t="t" r="r" b="b"/>
              <a:pathLst>
                <a:path w="1939613" h="217013">
                  <a:moveTo>
                    <a:pt x="0" y="0"/>
                  </a:moveTo>
                  <a:lnTo>
                    <a:pt x="1939613" y="0"/>
                  </a:lnTo>
                  <a:lnTo>
                    <a:pt x="1939613" y="217013"/>
                  </a:lnTo>
                  <a:lnTo>
                    <a:pt x="0" y="2170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939613" cy="2741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68848" y="8246632"/>
            <a:ext cx="9069478" cy="1149183"/>
            <a:chOff x="0" y="0"/>
            <a:chExt cx="2889985" cy="3729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89985" cy="372914"/>
            </a:xfrm>
            <a:custGeom>
              <a:avLst/>
              <a:gdLst/>
              <a:ahLst/>
              <a:cxnLst/>
              <a:rect l="l" t="t" r="r" b="b"/>
              <a:pathLst>
                <a:path w="2889985" h="372914">
                  <a:moveTo>
                    <a:pt x="0" y="0"/>
                  </a:moveTo>
                  <a:lnTo>
                    <a:pt x="2889985" y="0"/>
                  </a:lnTo>
                  <a:lnTo>
                    <a:pt x="2889985" y="372914"/>
                  </a:lnTo>
                  <a:lnTo>
                    <a:pt x="0" y="37291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889985" cy="430064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87160" y="1374330"/>
            <a:ext cx="3547557" cy="3751619"/>
            <a:chOff x="0" y="0"/>
            <a:chExt cx="973405" cy="128584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73405" cy="1285843"/>
            </a:xfrm>
            <a:custGeom>
              <a:avLst/>
              <a:gdLst/>
              <a:ahLst/>
              <a:cxnLst/>
              <a:rect l="l" t="t" r="r" b="b"/>
              <a:pathLst>
                <a:path w="973405" h="1285843">
                  <a:moveTo>
                    <a:pt x="0" y="0"/>
                  </a:moveTo>
                  <a:lnTo>
                    <a:pt x="973405" y="0"/>
                  </a:lnTo>
                  <a:lnTo>
                    <a:pt x="973405" y="1285843"/>
                  </a:lnTo>
                  <a:lnTo>
                    <a:pt x="0" y="128584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973405" cy="134299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93776" y="5230453"/>
            <a:ext cx="3529642" cy="2920333"/>
            <a:chOff x="0" y="0"/>
            <a:chExt cx="973405" cy="88230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73405" cy="882306"/>
            </a:xfrm>
            <a:custGeom>
              <a:avLst/>
              <a:gdLst/>
              <a:ahLst/>
              <a:cxnLst/>
              <a:rect l="l" t="t" r="r" b="b"/>
              <a:pathLst>
                <a:path w="973405" h="882306">
                  <a:moveTo>
                    <a:pt x="0" y="0"/>
                  </a:moveTo>
                  <a:lnTo>
                    <a:pt x="973405" y="0"/>
                  </a:lnTo>
                  <a:lnTo>
                    <a:pt x="973405" y="882306"/>
                  </a:lnTo>
                  <a:lnTo>
                    <a:pt x="0" y="8823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973405" cy="939456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781182" y="2378499"/>
            <a:ext cx="1872939" cy="1012971"/>
            <a:chOff x="0" y="0"/>
            <a:chExt cx="476215" cy="3287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76215" cy="328713"/>
            </a:xfrm>
            <a:custGeom>
              <a:avLst/>
              <a:gdLst/>
              <a:ahLst/>
              <a:cxnLst/>
              <a:rect l="l" t="t" r="r" b="b"/>
              <a:pathLst>
                <a:path w="476215" h="328713">
                  <a:moveTo>
                    <a:pt x="0" y="0"/>
                  </a:moveTo>
                  <a:lnTo>
                    <a:pt x="476215" y="0"/>
                  </a:lnTo>
                  <a:lnTo>
                    <a:pt x="476215" y="328713"/>
                  </a:lnTo>
                  <a:lnTo>
                    <a:pt x="0" y="3287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476215" cy="3858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2694072" y="6276817"/>
            <a:ext cx="1918247" cy="1069110"/>
            <a:chOff x="0" y="-57150"/>
            <a:chExt cx="473093" cy="379832"/>
          </a:xfrm>
        </p:grpSpPr>
        <p:sp>
          <p:nvSpPr>
            <p:cNvPr id="27" name="Freeform 27"/>
            <p:cNvSpPr/>
            <p:nvPr/>
          </p:nvSpPr>
          <p:spPr>
            <a:xfrm>
              <a:off x="251347" y="0"/>
              <a:ext cx="221746" cy="322682"/>
            </a:xfrm>
            <a:custGeom>
              <a:avLst/>
              <a:gdLst/>
              <a:ahLst/>
              <a:cxnLst/>
              <a:rect l="l" t="t" r="r" b="b"/>
              <a:pathLst>
                <a:path w="473093" h="322682">
                  <a:moveTo>
                    <a:pt x="0" y="0"/>
                  </a:moveTo>
                  <a:lnTo>
                    <a:pt x="473093" y="0"/>
                  </a:lnTo>
                  <a:lnTo>
                    <a:pt x="473093" y="322682"/>
                  </a:lnTo>
                  <a:lnTo>
                    <a:pt x="0" y="32268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473093" cy="379832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769950" y="1380189"/>
            <a:ext cx="2671928" cy="3753453"/>
            <a:chOff x="0" y="0"/>
            <a:chExt cx="1519635" cy="128819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19635" cy="1288190"/>
            </a:xfrm>
            <a:custGeom>
              <a:avLst/>
              <a:gdLst/>
              <a:ahLst/>
              <a:cxnLst/>
              <a:rect l="l" t="t" r="r" b="b"/>
              <a:pathLst>
                <a:path w="1519635" h="1288190">
                  <a:moveTo>
                    <a:pt x="0" y="0"/>
                  </a:moveTo>
                  <a:lnTo>
                    <a:pt x="1519635" y="0"/>
                  </a:lnTo>
                  <a:lnTo>
                    <a:pt x="1519635" y="1288190"/>
                  </a:lnTo>
                  <a:lnTo>
                    <a:pt x="0" y="12881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1519635" cy="134534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947648" y="1372496"/>
            <a:ext cx="832437" cy="926402"/>
            <a:chOff x="0" y="0"/>
            <a:chExt cx="463446" cy="30062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63446" cy="300621"/>
            </a:xfrm>
            <a:custGeom>
              <a:avLst/>
              <a:gdLst/>
              <a:ahLst/>
              <a:cxnLst/>
              <a:rect l="l" t="t" r="r" b="b"/>
              <a:pathLst>
                <a:path w="463446" h="300621">
                  <a:moveTo>
                    <a:pt x="0" y="0"/>
                  </a:moveTo>
                  <a:lnTo>
                    <a:pt x="463446" y="0"/>
                  </a:lnTo>
                  <a:lnTo>
                    <a:pt x="463446" y="300621"/>
                  </a:lnTo>
                  <a:lnTo>
                    <a:pt x="0" y="3006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57150"/>
              <a:ext cx="463446" cy="357771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944776" y="3475625"/>
            <a:ext cx="1156797" cy="1650182"/>
            <a:chOff x="0" y="0"/>
            <a:chExt cx="458285" cy="60571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58285" cy="605717"/>
            </a:xfrm>
            <a:custGeom>
              <a:avLst/>
              <a:gdLst/>
              <a:ahLst/>
              <a:cxnLst/>
              <a:rect l="l" t="t" r="r" b="b"/>
              <a:pathLst>
                <a:path w="458285" h="605717">
                  <a:moveTo>
                    <a:pt x="0" y="0"/>
                  </a:moveTo>
                  <a:lnTo>
                    <a:pt x="458285" y="0"/>
                  </a:lnTo>
                  <a:lnTo>
                    <a:pt x="458285" y="605717"/>
                  </a:lnTo>
                  <a:lnTo>
                    <a:pt x="0" y="6057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57150"/>
              <a:ext cx="458285" cy="662867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697227" y="5210870"/>
            <a:ext cx="2731379" cy="2963888"/>
            <a:chOff x="0" y="0"/>
            <a:chExt cx="1521601" cy="88402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521601" cy="884023"/>
            </a:xfrm>
            <a:custGeom>
              <a:avLst/>
              <a:gdLst/>
              <a:ahLst/>
              <a:cxnLst/>
              <a:rect l="l" t="t" r="r" b="b"/>
              <a:pathLst>
                <a:path w="1521601" h="884023">
                  <a:moveTo>
                    <a:pt x="0" y="0"/>
                  </a:moveTo>
                  <a:lnTo>
                    <a:pt x="1521601" y="0"/>
                  </a:lnTo>
                  <a:lnTo>
                    <a:pt x="1521601" y="884023"/>
                  </a:lnTo>
                  <a:lnTo>
                    <a:pt x="0" y="88402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57150"/>
              <a:ext cx="1521601" cy="94117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942036" y="7429500"/>
            <a:ext cx="858564" cy="747180"/>
            <a:chOff x="0" y="0"/>
            <a:chExt cx="457872" cy="24246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57872" cy="242463"/>
            </a:xfrm>
            <a:custGeom>
              <a:avLst/>
              <a:gdLst/>
              <a:ahLst/>
              <a:cxnLst/>
              <a:rect l="l" t="t" r="r" b="b"/>
              <a:pathLst>
                <a:path w="457872" h="242463">
                  <a:moveTo>
                    <a:pt x="0" y="0"/>
                  </a:moveTo>
                  <a:lnTo>
                    <a:pt x="457872" y="0"/>
                  </a:lnTo>
                  <a:lnTo>
                    <a:pt x="457872" y="242463"/>
                  </a:lnTo>
                  <a:lnTo>
                    <a:pt x="0" y="2424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57150"/>
              <a:ext cx="457872" cy="299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3942037" y="5211390"/>
            <a:ext cx="858563" cy="1180838"/>
            <a:chOff x="0" y="0"/>
            <a:chExt cx="457872" cy="275929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457872" cy="275929"/>
            </a:xfrm>
            <a:custGeom>
              <a:avLst/>
              <a:gdLst/>
              <a:ahLst/>
              <a:cxnLst/>
              <a:rect l="l" t="t" r="r" b="b"/>
              <a:pathLst>
                <a:path w="457872" h="275929">
                  <a:moveTo>
                    <a:pt x="0" y="0"/>
                  </a:moveTo>
                  <a:lnTo>
                    <a:pt x="457872" y="0"/>
                  </a:lnTo>
                  <a:lnTo>
                    <a:pt x="457872" y="275929"/>
                  </a:lnTo>
                  <a:lnTo>
                    <a:pt x="0" y="2759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57150"/>
              <a:ext cx="457872" cy="33307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530018" y="1218434"/>
            <a:ext cx="5813640" cy="3895187"/>
            <a:chOff x="0" y="-57150"/>
            <a:chExt cx="1743117" cy="135248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586136" cy="1295331"/>
            </a:xfrm>
            <a:custGeom>
              <a:avLst/>
              <a:gdLst/>
              <a:ahLst/>
              <a:cxnLst/>
              <a:rect l="l" t="t" r="r" b="b"/>
              <a:pathLst>
                <a:path w="1743117" h="1290509">
                  <a:moveTo>
                    <a:pt x="0" y="0"/>
                  </a:moveTo>
                  <a:lnTo>
                    <a:pt x="1743117" y="0"/>
                  </a:lnTo>
                  <a:lnTo>
                    <a:pt x="1743117" y="1290509"/>
                  </a:lnTo>
                  <a:lnTo>
                    <a:pt x="0" y="12905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57150"/>
              <a:ext cx="1743117" cy="134765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2187660" y="2324726"/>
            <a:ext cx="2187855" cy="1117993"/>
            <a:chOff x="-236875" y="-57150"/>
            <a:chExt cx="709968" cy="385863"/>
          </a:xfrm>
        </p:grpSpPr>
        <p:sp>
          <p:nvSpPr>
            <p:cNvPr id="51" name="Freeform 51"/>
            <p:cNvSpPr/>
            <p:nvPr/>
          </p:nvSpPr>
          <p:spPr>
            <a:xfrm>
              <a:off x="-236875" y="-28575"/>
              <a:ext cx="473093" cy="328713"/>
            </a:xfrm>
            <a:custGeom>
              <a:avLst/>
              <a:gdLst/>
              <a:ahLst/>
              <a:cxnLst/>
              <a:rect l="l" t="t" r="r" b="b"/>
              <a:pathLst>
                <a:path w="473093" h="328713">
                  <a:moveTo>
                    <a:pt x="0" y="0"/>
                  </a:moveTo>
                  <a:lnTo>
                    <a:pt x="473093" y="0"/>
                  </a:lnTo>
                  <a:lnTo>
                    <a:pt x="473093" y="328713"/>
                  </a:lnTo>
                  <a:lnTo>
                    <a:pt x="0" y="3287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-57150"/>
              <a:ext cx="473093" cy="38586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7535873" y="5204654"/>
            <a:ext cx="5311794" cy="2975316"/>
            <a:chOff x="0" y="0"/>
            <a:chExt cx="1743117" cy="879246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743117" cy="879246"/>
            </a:xfrm>
            <a:custGeom>
              <a:avLst/>
              <a:gdLst/>
              <a:ahLst/>
              <a:cxnLst/>
              <a:rect l="l" t="t" r="r" b="b"/>
              <a:pathLst>
                <a:path w="1743117" h="879246">
                  <a:moveTo>
                    <a:pt x="0" y="0"/>
                  </a:moveTo>
                  <a:lnTo>
                    <a:pt x="1743117" y="0"/>
                  </a:lnTo>
                  <a:lnTo>
                    <a:pt x="1743117" y="879246"/>
                  </a:lnTo>
                  <a:lnTo>
                    <a:pt x="0" y="87924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57150"/>
              <a:ext cx="1743117" cy="936396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12580265" y="6339909"/>
            <a:ext cx="919581" cy="901689"/>
            <a:chOff x="0" y="0"/>
            <a:chExt cx="476108" cy="325578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76108" cy="325578"/>
            </a:xfrm>
            <a:custGeom>
              <a:avLst/>
              <a:gdLst/>
              <a:ahLst/>
              <a:cxnLst/>
              <a:rect l="l" t="t" r="r" b="b"/>
              <a:pathLst>
                <a:path w="476108" h="325578">
                  <a:moveTo>
                    <a:pt x="0" y="0"/>
                  </a:moveTo>
                  <a:lnTo>
                    <a:pt x="476108" y="0"/>
                  </a:lnTo>
                  <a:lnTo>
                    <a:pt x="476108" y="325578"/>
                  </a:lnTo>
                  <a:lnTo>
                    <a:pt x="0" y="32557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0" y="-57150"/>
              <a:ext cx="476108" cy="382728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3780190" y="1365351"/>
            <a:ext cx="4358138" cy="3732267"/>
            <a:chOff x="0" y="0"/>
            <a:chExt cx="899356" cy="1287595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99356" cy="1287595"/>
            </a:xfrm>
            <a:custGeom>
              <a:avLst/>
              <a:gdLst/>
              <a:ahLst/>
              <a:cxnLst/>
              <a:rect l="l" t="t" r="r" b="b"/>
              <a:pathLst>
                <a:path w="899356" h="1287595">
                  <a:moveTo>
                    <a:pt x="0" y="0"/>
                  </a:moveTo>
                  <a:lnTo>
                    <a:pt x="899356" y="0"/>
                  </a:lnTo>
                  <a:lnTo>
                    <a:pt x="899356" y="1287595"/>
                  </a:lnTo>
                  <a:lnTo>
                    <a:pt x="0" y="12875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0" y="-57150"/>
              <a:ext cx="899356" cy="1344745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2916607" y="1362317"/>
            <a:ext cx="2709472" cy="900461"/>
            <a:chOff x="0" y="0"/>
            <a:chExt cx="378502" cy="30062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378502" cy="300621"/>
            </a:xfrm>
            <a:custGeom>
              <a:avLst/>
              <a:gdLst/>
              <a:ahLst/>
              <a:cxnLst/>
              <a:rect l="l" t="t" r="r" b="b"/>
              <a:pathLst>
                <a:path w="378502" h="300621">
                  <a:moveTo>
                    <a:pt x="0" y="0"/>
                  </a:moveTo>
                  <a:lnTo>
                    <a:pt x="378502" y="0"/>
                  </a:lnTo>
                  <a:lnTo>
                    <a:pt x="378502" y="300621"/>
                  </a:lnTo>
                  <a:lnTo>
                    <a:pt x="0" y="30062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-57150"/>
              <a:ext cx="378502" cy="357771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2954456" y="3458663"/>
            <a:ext cx="2701520" cy="1643553"/>
            <a:chOff x="0" y="0"/>
            <a:chExt cx="373341" cy="606555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373341" cy="606555"/>
            </a:xfrm>
            <a:custGeom>
              <a:avLst/>
              <a:gdLst/>
              <a:ahLst/>
              <a:cxnLst/>
              <a:rect l="l" t="t" r="r" b="b"/>
              <a:pathLst>
                <a:path w="373341" h="606555">
                  <a:moveTo>
                    <a:pt x="0" y="0"/>
                  </a:moveTo>
                  <a:lnTo>
                    <a:pt x="373341" y="0"/>
                  </a:lnTo>
                  <a:lnTo>
                    <a:pt x="373341" y="606555"/>
                  </a:lnTo>
                  <a:lnTo>
                    <a:pt x="0" y="6065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0" y="-57150"/>
              <a:ext cx="373341" cy="663705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3663466" y="5197019"/>
            <a:ext cx="4474861" cy="2940927"/>
            <a:chOff x="0" y="0"/>
            <a:chExt cx="899356" cy="883399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99356" cy="883399"/>
            </a:xfrm>
            <a:custGeom>
              <a:avLst/>
              <a:gdLst/>
              <a:ahLst/>
              <a:cxnLst/>
              <a:rect l="l" t="t" r="r" b="b"/>
              <a:pathLst>
                <a:path w="899356" h="883399">
                  <a:moveTo>
                    <a:pt x="0" y="0"/>
                  </a:moveTo>
                  <a:lnTo>
                    <a:pt x="899356" y="0"/>
                  </a:lnTo>
                  <a:lnTo>
                    <a:pt x="899356" y="883399"/>
                  </a:lnTo>
                  <a:lnTo>
                    <a:pt x="0" y="88339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0" y="-57150"/>
              <a:ext cx="899356" cy="940549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2954455" y="7375510"/>
            <a:ext cx="1571684" cy="762436"/>
            <a:chOff x="0" y="0"/>
            <a:chExt cx="373341" cy="23866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373341" cy="238668"/>
            </a:xfrm>
            <a:custGeom>
              <a:avLst/>
              <a:gdLst/>
              <a:ahLst/>
              <a:cxnLst/>
              <a:rect l="l" t="t" r="r" b="b"/>
              <a:pathLst>
                <a:path w="373341" h="238668">
                  <a:moveTo>
                    <a:pt x="0" y="0"/>
                  </a:moveTo>
                  <a:lnTo>
                    <a:pt x="373341" y="0"/>
                  </a:lnTo>
                  <a:lnTo>
                    <a:pt x="373341" y="238668"/>
                  </a:lnTo>
                  <a:lnTo>
                    <a:pt x="0" y="23866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0" y="-57150"/>
              <a:ext cx="373341" cy="295818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2929866" y="5197019"/>
            <a:ext cx="1398103" cy="1069012"/>
            <a:chOff x="0" y="0"/>
            <a:chExt cx="290567" cy="27799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290567" cy="277990"/>
            </a:xfrm>
            <a:custGeom>
              <a:avLst/>
              <a:gdLst/>
              <a:ahLst/>
              <a:cxnLst/>
              <a:rect l="l" t="t" r="r" b="b"/>
              <a:pathLst>
                <a:path w="290567" h="277990">
                  <a:moveTo>
                    <a:pt x="0" y="0"/>
                  </a:moveTo>
                  <a:lnTo>
                    <a:pt x="290567" y="0"/>
                  </a:lnTo>
                  <a:lnTo>
                    <a:pt x="290567" y="277990"/>
                  </a:lnTo>
                  <a:lnTo>
                    <a:pt x="0" y="277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0" y="-57150"/>
              <a:ext cx="290567" cy="335140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sp>
        <p:nvSpPr>
          <p:cNvPr id="97" name="TextBox 97"/>
          <p:cNvSpPr txBox="1"/>
          <p:nvPr/>
        </p:nvSpPr>
        <p:spPr>
          <a:xfrm>
            <a:off x="1105229" y="1534264"/>
            <a:ext cx="2094289" cy="731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1"/>
              </a:lnSpc>
            </a:pPr>
            <a:r>
              <a:rPr lang="es-CO" sz="1599" dirty="0">
                <a:solidFill>
                  <a:srgbClr val="003387"/>
                </a:solidFill>
                <a:latin typeface="League Spartan"/>
              </a:rPr>
              <a:t>Proceso</a:t>
            </a:r>
            <a:r>
              <a:rPr lang="en-US" sz="1599" dirty="0">
                <a:solidFill>
                  <a:srgbClr val="003387"/>
                </a:solidFill>
                <a:latin typeface="League Spartan"/>
              </a:rPr>
              <a:t> o </a:t>
            </a:r>
            <a:r>
              <a:rPr lang="es-CO" sz="1599" dirty="0">
                <a:solidFill>
                  <a:srgbClr val="003387"/>
                </a:solidFill>
                <a:latin typeface="League Spartan"/>
              </a:rPr>
              <a:t>grupo de valor </a:t>
            </a:r>
            <a:r>
              <a:rPr lang="en-US" sz="1599" dirty="0">
                <a:solidFill>
                  <a:srgbClr val="003387"/>
                </a:solidFill>
                <a:latin typeface="League Spartan"/>
              </a:rPr>
              <a:t>que </a:t>
            </a:r>
            <a:r>
              <a:rPr lang="es-CO" sz="1599" dirty="0">
                <a:solidFill>
                  <a:srgbClr val="003387"/>
                </a:solidFill>
                <a:latin typeface="League Spartan"/>
              </a:rPr>
              <a:t>aporta</a:t>
            </a:r>
            <a:r>
              <a:rPr lang="en-US" sz="1599" dirty="0">
                <a:solidFill>
                  <a:srgbClr val="003387"/>
                </a:solidFill>
                <a:latin typeface="League Spartan"/>
              </a:rPr>
              <a:t> </a:t>
            </a:r>
            <a:r>
              <a:rPr lang="es-CO" sz="1599" dirty="0">
                <a:solidFill>
                  <a:srgbClr val="003387"/>
                </a:solidFill>
                <a:latin typeface="League Spartan"/>
              </a:rPr>
              <a:t>el</a:t>
            </a:r>
          </a:p>
          <a:p>
            <a:pPr algn="ctr">
              <a:lnSpc>
                <a:spcPts val="1871"/>
              </a:lnSpc>
            </a:pPr>
            <a:r>
              <a:rPr lang="es-CO" sz="1599" dirty="0">
                <a:solidFill>
                  <a:srgbClr val="003387"/>
                </a:solidFill>
                <a:latin typeface="League Spartan"/>
              </a:rPr>
              <a:t>insumo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5380906" y="1415176"/>
            <a:ext cx="902229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Planear: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4750684" y="5250246"/>
            <a:ext cx="856064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Actuar: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8454209" y="5391258"/>
            <a:ext cx="1088063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Verificar: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8464385" y="1733231"/>
            <a:ext cx="720465" cy="251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Hacer: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4559689" y="1470202"/>
            <a:ext cx="2280511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Salida o Resultado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405831" y="5410336"/>
            <a:ext cx="2007443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Insumo</a:t>
            </a:r>
            <a:r>
              <a:rPr lang="en-US" sz="1600" dirty="0">
                <a:solidFill>
                  <a:srgbClr val="003387"/>
                </a:solidFill>
                <a:latin typeface="League Spartan"/>
              </a:rPr>
              <a:t> o Entrada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3556677" y="5261912"/>
            <a:ext cx="450781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Producto o grupo de valor que recibe el resultado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357251" y="8469974"/>
            <a:ext cx="1090690" cy="487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Requisito</a:t>
            </a:r>
          </a:p>
          <a:p>
            <a:pPr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Asociado: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14022031" y="8222509"/>
            <a:ext cx="1928274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72"/>
              </a:lnSpc>
            </a:pPr>
            <a:r>
              <a:rPr lang="es-MX" sz="1500" dirty="0">
                <a:solidFill>
                  <a:srgbClr val="003387"/>
                </a:solidFill>
                <a:latin typeface="League Spartan"/>
              </a:rPr>
              <a:t>Documentos, </a:t>
            </a:r>
          </a:p>
          <a:p>
            <a:pPr>
              <a:lnSpc>
                <a:spcPts val="1872"/>
              </a:lnSpc>
            </a:pPr>
            <a:r>
              <a:rPr lang="es-MX" sz="1500" dirty="0">
                <a:solidFill>
                  <a:srgbClr val="003387"/>
                </a:solidFill>
                <a:latin typeface="League Spartan"/>
              </a:rPr>
              <a:t>Riesgos,</a:t>
            </a:r>
          </a:p>
          <a:p>
            <a:pPr>
              <a:lnSpc>
                <a:spcPts val="1872"/>
              </a:lnSpc>
            </a:pPr>
            <a:r>
              <a:rPr lang="es-MX" sz="1500" dirty="0">
                <a:solidFill>
                  <a:srgbClr val="003387"/>
                </a:solidFill>
                <a:latin typeface="League Spartan"/>
              </a:rPr>
              <a:t>Indicadores y Normatividad legal:</a:t>
            </a:r>
          </a:p>
          <a:p>
            <a:pPr>
              <a:lnSpc>
                <a:spcPts val="1872"/>
              </a:lnSpc>
            </a:pPr>
            <a:endParaRPr lang="es-CO" sz="1600" dirty="0">
              <a:solidFill>
                <a:srgbClr val="003387"/>
              </a:solidFill>
              <a:latin typeface="League Spartan"/>
            </a:endParaRPr>
          </a:p>
        </p:txBody>
      </p:sp>
      <p:sp>
        <p:nvSpPr>
          <p:cNvPr id="107" name="TextBox 107"/>
          <p:cNvSpPr txBox="1"/>
          <p:nvPr/>
        </p:nvSpPr>
        <p:spPr>
          <a:xfrm>
            <a:off x="432232" y="9740067"/>
            <a:ext cx="911911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Elaboró</a:t>
            </a:r>
            <a:r>
              <a:rPr lang="en-US" sz="1600" dirty="0">
                <a:solidFill>
                  <a:srgbClr val="003387"/>
                </a:solidFill>
                <a:latin typeface="League Spartan"/>
              </a:rPr>
              <a:t>: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6475970" y="9740067"/>
            <a:ext cx="839230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>
                <a:solidFill>
                  <a:srgbClr val="003387"/>
                </a:solidFill>
                <a:latin typeface="League Spartan"/>
              </a:rPr>
              <a:t>Revisó: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2090007" y="9740067"/>
            <a:ext cx="940193" cy="244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es-CO" sz="1600">
                <a:solidFill>
                  <a:srgbClr val="003387"/>
                </a:solidFill>
                <a:latin typeface="League Spartan"/>
              </a:rPr>
              <a:t>Aprobó:</a:t>
            </a:r>
          </a:p>
        </p:txBody>
      </p:sp>
      <p:pic>
        <p:nvPicPr>
          <p:cNvPr id="118" name="Gráfico 117">
            <a:extLst>
              <a:ext uri="{FF2B5EF4-FFF2-40B4-BE49-F238E27FC236}">
                <a16:creationId xmlns:a16="http://schemas.microsoft.com/office/drawing/2014/main" id="{5D778744-8F60-45CE-9D46-A83E6DACB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950" y="1489715"/>
            <a:ext cx="715819" cy="715819"/>
          </a:xfrm>
          <a:prstGeom prst="rect">
            <a:avLst/>
          </a:prstGeom>
        </p:spPr>
      </p:pic>
      <p:pic>
        <p:nvPicPr>
          <p:cNvPr id="120" name="Gráfico 119">
            <a:extLst>
              <a:ext uri="{FF2B5EF4-FFF2-40B4-BE49-F238E27FC236}">
                <a16:creationId xmlns:a16="http://schemas.microsoft.com/office/drawing/2014/main" id="{B5C9A838-D49D-4537-9F45-542DA7F849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7271" y="5249278"/>
            <a:ext cx="606552" cy="504736"/>
          </a:xfrm>
          <a:prstGeom prst="rect">
            <a:avLst/>
          </a:prstGeom>
        </p:spPr>
      </p:pic>
      <p:pic>
        <p:nvPicPr>
          <p:cNvPr id="122" name="Gráfico 121">
            <a:extLst>
              <a:ext uri="{FF2B5EF4-FFF2-40B4-BE49-F238E27FC236}">
                <a16:creationId xmlns:a16="http://schemas.microsoft.com/office/drawing/2014/main" id="{3A3A5791-733D-4B51-BE36-AE5297012A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88126" y="1439939"/>
            <a:ext cx="842664" cy="842664"/>
          </a:xfrm>
          <a:prstGeom prst="rect">
            <a:avLst/>
          </a:prstGeom>
        </p:spPr>
      </p:pic>
      <p:pic>
        <p:nvPicPr>
          <p:cNvPr id="124" name="Gráfico 123">
            <a:extLst>
              <a:ext uri="{FF2B5EF4-FFF2-40B4-BE49-F238E27FC236}">
                <a16:creationId xmlns:a16="http://schemas.microsoft.com/office/drawing/2014/main" id="{D3E01211-6624-4841-B08A-49A35419AA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022965" y="5394887"/>
            <a:ext cx="761941" cy="761941"/>
          </a:xfrm>
          <a:prstGeom prst="rect">
            <a:avLst/>
          </a:prstGeom>
        </p:spPr>
      </p:pic>
      <p:pic>
        <p:nvPicPr>
          <p:cNvPr id="126" name="Gráfico 125">
            <a:extLst>
              <a:ext uri="{FF2B5EF4-FFF2-40B4-BE49-F238E27FC236}">
                <a16:creationId xmlns:a16="http://schemas.microsoft.com/office/drawing/2014/main" id="{286D7625-23F7-4756-9DDC-64F8C239C79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1968" y="8367864"/>
            <a:ext cx="893374" cy="893374"/>
          </a:xfrm>
          <a:prstGeom prst="rect">
            <a:avLst/>
          </a:prstGeom>
        </p:spPr>
      </p:pic>
      <p:pic>
        <p:nvPicPr>
          <p:cNvPr id="128" name="Gráfico 127">
            <a:extLst>
              <a:ext uri="{FF2B5EF4-FFF2-40B4-BE49-F238E27FC236}">
                <a16:creationId xmlns:a16="http://schemas.microsoft.com/office/drawing/2014/main" id="{CEC92555-9FF4-4C58-BA12-8C7AD5DF87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070915" y="8437148"/>
            <a:ext cx="910401" cy="910401"/>
          </a:xfrm>
          <a:prstGeom prst="rect">
            <a:avLst/>
          </a:prstGeom>
        </p:spPr>
      </p:pic>
      <p:grpSp>
        <p:nvGrpSpPr>
          <p:cNvPr id="133" name="Grupo 132">
            <a:extLst>
              <a:ext uri="{FF2B5EF4-FFF2-40B4-BE49-F238E27FC236}">
                <a16:creationId xmlns:a16="http://schemas.microsoft.com/office/drawing/2014/main" id="{0640C20F-3F5F-47DA-A990-B15765A340E2}"/>
              </a:ext>
            </a:extLst>
          </p:cNvPr>
          <p:cNvGrpSpPr/>
          <p:nvPr/>
        </p:nvGrpSpPr>
        <p:grpSpPr>
          <a:xfrm>
            <a:off x="3993869" y="1469469"/>
            <a:ext cx="1222995" cy="868972"/>
            <a:chOff x="5432363" y="1517116"/>
            <a:chExt cx="1222995" cy="868972"/>
          </a:xfrm>
        </p:grpSpPr>
        <p:sp>
          <p:nvSpPr>
            <p:cNvPr id="131" name="Elipse 130">
              <a:extLst>
                <a:ext uri="{FF2B5EF4-FFF2-40B4-BE49-F238E27FC236}">
                  <a16:creationId xmlns:a16="http://schemas.microsoft.com/office/drawing/2014/main" id="{E5A078F6-8AF3-4152-B56B-3F645EF7E8DE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solidFill>
              <a:srgbClr val="003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2" name="TextBox 98">
              <a:extLst>
                <a:ext uri="{FF2B5EF4-FFF2-40B4-BE49-F238E27FC236}">
                  <a16:creationId xmlns:a16="http://schemas.microsoft.com/office/drawing/2014/main" id="{4B736870-4491-4EAD-985A-426DD1882382}"/>
                </a:ext>
              </a:extLst>
            </p:cNvPr>
            <p:cNvSpPr txBox="1"/>
            <p:nvPr/>
          </p:nvSpPr>
          <p:spPr>
            <a:xfrm>
              <a:off x="5432363" y="2018680"/>
              <a:ext cx="1222995" cy="367408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872"/>
                </a:lnSpc>
              </a:pPr>
              <a:r>
                <a:rPr lang="en-US" sz="4800" dirty="0">
                  <a:solidFill>
                    <a:schemeClr val="bg1"/>
                  </a:solidFill>
                  <a:latin typeface="League Spartan"/>
                </a:rPr>
                <a:t>P</a:t>
              </a:r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D09A06EF-4083-483F-92D3-51B5356C7E71}"/>
              </a:ext>
            </a:extLst>
          </p:cNvPr>
          <p:cNvGrpSpPr/>
          <p:nvPr/>
        </p:nvGrpSpPr>
        <p:grpSpPr>
          <a:xfrm>
            <a:off x="7392480" y="1395351"/>
            <a:ext cx="1222995" cy="868972"/>
            <a:chOff x="5432363" y="1517116"/>
            <a:chExt cx="1222995" cy="868972"/>
          </a:xfrm>
        </p:grpSpPr>
        <p:sp>
          <p:nvSpPr>
            <p:cNvPr id="141" name="Elipse 140">
              <a:extLst>
                <a:ext uri="{FF2B5EF4-FFF2-40B4-BE49-F238E27FC236}">
                  <a16:creationId xmlns:a16="http://schemas.microsoft.com/office/drawing/2014/main" id="{84EBBAD8-1A43-4C45-B895-C15FC5E4492B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solidFill>
              <a:srgbClr val="003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42" name="TextBox 98">
              <a:extLst>
                <a:ext uri="{FF2B5EF4-FFF2-40B4-BE49-F238E27FC236}">
                  <a16:creationId xmlns:a16="http://schemas.microsoft.com/office/drawing/2014/main" id="{A30B5B8C-5BD6-4721-BA8C-E0C9238190C9}"/>
                </a:ext>
              </a:extLst>
            </p:cNvPr>
            <p:cNvSpPr txBox="1"/>
            <p:nvPr/>
          </p:nvSpPr>
          <p:spPr>
            <a:xfrm>
              <a:off x="5432363" y="2018680"/>
              <a:ext cx="1222995" cy="367408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872"/>
                </a:lnSpc>
              </a:pPr>
              <a:r>
                <a:rPr lang="en-US" sz="4800" dirty="0">
                  <a:solidFill>
                    <a:schemeClr val="bg1"/>
                  </a:solidFill>
                  <a:latin typeface="League Spartan"/>
                </a:rPr>
                <a:t>H</a:t>
              </a:r>
            </a:p>
          </p:txBody>
        </p:sp>
      </p:grpSp>
      <p:grpSp>
        <p:nvGrpSpPr>
          <p:cNvPr id="143" name="Grupo 142">
            <a:extLst>
              <a:ext uri="{FF2B5EF4-FFF2-40B4-BE49-F238E27FC236}">
                <a16:creationId xmlns:a16="http://schemas.microsoft.com/office/drawing/2014/main" id="{FF4EA26C-57D9-4F12-898D-0B40647A2C0D}"/>
              </a:ext>
            </a:extLst>
          </p:cNvPr>
          <p:cNvGrpSpPr/>
          <p:nvPr/>
        </p:nvGrpSpPr>
        <p:grpSpPr>
          <a:xfrm>
            <a:off x="7423257" y="5146200"/>
            <a:ext cx="1176414" cy="827092"/>
            <a:chOff x="5432363" y="1517116"/>
            <a:chExt cx="1222995" cy="868972"/>
          </a:xfrm>
        </p:grpSpPr>
        <p:sp>
          <p:nvSpPr>
            <p:cNvPr id="144" name="Elipse 143">
              <a:extLst>
                <a:ext uri="{FF2B5EF4-FFF2-40B4-BE49-F238E27FC236}">
                  <a16:creationId xmlns:a16="http://schemas.microsoft.com/office/drawing/2014/main" id="{D128A498-1928-469F-893A-2CA58A433C0C}"/>
                </a:ext>
              </a:extLst>
            </p:cNvPr>
            <p:cNvSpPr/>
            <p:nvPr/>
          </p:nvSpPr>
          <p:spPr>
            <a:xfrm>
              <a:off x="5629480" y="1517116"/>
              <a:ext cx="796167" cy="796167"/>
            </a:xfrm>
            <a:prstGeom prst="ellipse">
              <a:avLst/>
            </a:prstGeom>
            <a:solidFill>
              <a:srgbClr val="003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45" name="TextBox 98">
              <a:extLst>
                <a:ext uri="{FF2B5EF4-FFF2-40B4-BE49-F238E27FC236}">
                  <a16:creationId xmlns:a16="http://schemas.microsoft.com/office/drawing/2014/main" id="{15A62D0A-1452-44B6-A0CB-880FB2BF475B}"/>
                </a:ext>
              </a:extLst>
            </p:cNvPr>
            <p:cNvSpPr txBox="1"/>
            <p:nvPr/>
          </p:nvSpPr>
          <p:spPr>
            <a:xfrm>
              <a:off x="5432363" y="2018680"/>
              <a:ext cx="1222995" cy="367408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872"/>
                </a:lnSpc>
              </a:pPr>
              <a:r>
                <a:rPr lang="en-US" sz="4800" dirty="0">
                  <a:solidFill>
                    <a:schemeClr val="bg1"/>
                  </a:solidFill>
                  <a:latin typeface="League Spartan"/>
                </a:rPr>
                <a:t>V</a:t>
              </a:r>
            </a:p>
          </p:txBody>
        </p:sp>
      </p:grpSp>
      <p:grpSp>
        <p:nvGrpSpPr>
          <p:cNvPr id="146" name="Grupo 145">
            <a:extLst>
              <a:ext uri="{FF2B5EF4-FFF2-40B4-BE49-F238E27FC236}">
                <a16:creationId xmlns:a16="http://schemas.microsoft.com/office/drawing/2014/main" id="{9F1B4100-E36A-4DB2-B4DE-04A475E60332}"/>
              </a:ext>
            </a:extLst>
          </p:cNvPr>
          <p:cNvGrpSpPr/>
          <p:nvPr/>
        </p:nvGrpSpPr>
        <p:grpSpPr>
          <a:xfrm>
            <a:off x="3878580" y="5292683"/>
            <a:ext cx="783254" cy="688514"/>
            <a:chOff x="4736873" y="1459216"/>
            <a:chExt cx="1222995" cy="799399"/>
          </a:xfrm>
        </p:grpSpPr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486A0169-520F-4131-8BC9-E7BB9C776F86}"/>
                </a:ext>
              </a:extLst>
            </p:cNvPr>
            <p:cNvSpPr/>
            <p:nvPr/>
          </p:nvSpPr>
          <p:spPr>
            <a:xfrm>
              <a:off x="4943929" y="1459216"/>
              <a:ext cx="796167" cy="796167"/>
            </a:xfrm>
            <a:prstGeom prst="ellipse">
              <a:avLst/>
            </a:prstGeom>
            <a:solidFill>
              <a:srgbClr val="0033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48" name="TextBox 98">
              <a:extLst>
                <a:ext uri="{FF2B5EF4-FFF2-40B4-BE49-F238E27FC236}">
                  <a16:creationId xmlns:a16="http://schemas.microsoft.com/office/drawing/2014/main" id="{96F8AEFF-9659-4AEF-8249-1CA1F13A955B}"/>
                </a:ext>
              </a:extLst>
            </p:cNvPr>
            <p:cNvSpPr txBox="1"/>
            <p:nvPr/>
          </p:nvSpPr>
          <p:spPr>
            <a:xfrm>
              <a:off x="4736873" y="1891206"/>
              <a:ext cx="1222995" cy="367409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lnSpc>
                  <a:spcPts val="1872"/>
                </a:lnSpc>
              </a:pPr>
              <a:r>
                <a:rPr lang="en-US" sz="4800" dirty="0">
                  <a:solidFill>
                    <a:schemeClr val="bg1"/>
                  </a:solidFill>
                  <a:latin typeface="League Spartan"/>
                </a:rPr>
                <a:t>A</a:t>
              </a:r>
            </a:p>
          </p:txBody>
        </p:sp>
      </p:grp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B61C0742-3694-4F00-A129-AB063273A2E8}"/>
              </a:ext>
            </a:extLst>
          </p:cNvPr>
          <p:cNvSpPr txBox="1"/>
          <p:nvPr/>
        </p:nvSpPr>
        <p:spPr>
          <a:xfrm>
            <a:off x="4707221" y="2129760"/>
            <a:ext cx="2786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Planificar las actividades para recaudar los ingresos y hacer seguimiento a la ejecución presupuestal de la vigencia y el rezago presupuestal.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Establecer  los lineamientos, Plan Anual mensualizado de Caja -PAC , liquidación de Impuestos  y pagos. </a:t>
            </a: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C8F1087B-A787-4534-9152-71EB3EA2BAC3}"/>
              </a:ext>
            </a:extLst>
          </p:cNvPr>
          <p:cNvSpPr txBox="1"/>
          <p:nvPr/>
        </p:nvSpPr>
        <p:spPr>
          <a:xfrm>
            <a:off x="7518618" y="2624626"/>
            <a:ext cx="52343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Realizar el seguimiento a  la ejecución de la cadena presupuestal y el rezago presupuestal (expedición de CDPS, registro presupuestal, obligación y orden de pago)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Registrar las transacciones financieras en el SIIF Nación. Preparar y consolidar los estados financieros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Liquidar y  presentar  los impuestos del orden nacional, departamental y municipal.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Suministrar la información necesaria para los informes de gestión de la entidad.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Generar alertas y sugerencias a la Alta Dirección y demás responsables, frente a la ejecución financiera y  contable.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08CA88B5-1876-422A-9F6D-FD11BD3BCBD6}"/>
              </a:ext>
            </a:extLst>
          </p:cNvPr>
          <p:cNvSpPr txBox="1"/>
          <p:nvPr/>
        </p:nvSpPr>
        <p:spPr>
          <a:xfrm>
            <a:off x="13779916" y="1873145"/>
            <a:ext cx="4212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Informes de Gestión financiera y Contable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Certificados de ingresos y retenciones,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Resoluciones de desagregación y  distribución presupuestal de funcionamiento.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Informe de las  modificaciones presupuestales registradas.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Informe ejecución presupuestal de Ingresos y gastos.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Estados financieros certificados, presentados y publicados.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Declaraciones  de impuestos presentadas y pagadas 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Reporte de información exógena.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 de control interno contable 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Informe de ejecución del PAC.</a:t>
            </a:r>
          </a:p>
        </p:txBody>
      </p: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F76F7993-1020-4BFC-8F28-431A7588DB99}"/>
              </a:ext>
            </a:extLst>
          </p:cNvPr>
          <p:cNvSpPr txBox="1"/>
          <p:nvPr/>
        </p:nvSpPr>
        <p:spPr>
          <a:xfrm>
            <a:off x="406212" y="2456554"/>
            <a:ext cx="3512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Direccionamiento Estratégico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Departamento Nacional de Planeación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Todos los procesos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Presidencia de la República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Entidades reguladoras y de vigilancia MADS, DIAN, CGN, Hacienda,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Contraloría General de la Republica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Entidades u organizaciones normativas</a:t>
            </a: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6DD7BEBB-C6A3-4D95-93E7-8298AFC50EB1}"/>
              </a:ext>
            </a:extLst>
          </p:cNvPr>
          <p:cNvSpPr txBox="1"/>
          <p:nvPr/>
        </p:nvSpPr>
        <p:spPr>
          <a:xfrm>
            <a:off x="7771811" y="6030374"/>
            <a:ext cx="4788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Verificar el resultado de los indicadores, riesgos materializados, hallazgos de auditorías y seguimientos que se realicen al proceso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Verificar los resultados del IDI, ITA y demás índices de gestión aplicables al proceso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Verificar el seguimiento a la ejecución presupuestal de ingresos, gastos y la ejecución Plan Anual Caja PAC.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Verificar la razonabilidad de la información registrada en estados financieros.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60896E4A-356B-494A-BB24-16BC55F6E51C}"/>
              </a:ext>
            </a:extLst>
          </p:cNvPr>
          <p:cNvSpPr txBox="1"/>
          <p:nvPr/>
        </p:nvSpPr>
        <p:spPr>
          <a:xfrm>
            <a:off x="13681078" y="6325011"/>
            <a:ext cx="3965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1, 2, 8, 9,7,10- CGN, entes de control nacionales, territoriales y demás entidades líderes de política</a:t>
            </a:r>
          </a:p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6 - Evaluación independiente y todos los demás procesos </a:t>
            </a:r>
          </a:p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3, 4,5,</a:t>
            </a:r>
            <a:r>
              <a:rPr lang="es-MX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11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-Todos los procesos</a:t>
            </a: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035FE749-5896-40CB-BA70-69837DD1F7C6}"/>
              </a:ext>
            </a:extLst>
          </p:cNvPr>
          <p:cNvSpPr txBox="1"/>
          <p:nvPr/>
        </p:nvSpPr>
        <p:spPr>
          <a:xfrm>
            <a:off x="389226" y="5766886"/>
            <a:ext cx="3450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Marco Normativo</a:t>
            </a:r>
          </a:p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Documentos requeridos conforme a la planeación financiera, técnicos y de orientación</a:t>
            </a:r>
          </a:p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Proyectos de inversión registrados BPIN</a:t>
            </a:r>
          </a:p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Autodiagnósticos planes de acción</a:t>
            </a:r>
          </a:p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Informes de auditoría interna y externa</a:t>
            </a:r>
          </a:p>
          <a:p>
            <a:pPr marL="285750" indent="-285750">
              <a:buFont typeface="+mj-lt"/>
              <a:buAutoNum type="arabicPeriod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Necesidades de los procesos</a:t>
            </a: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401F5C90-38BE-4741-B7C7-CE0E9B2A6EA3}"/>
              </a:ext>
            </a:extLst>
          </p:cNvPr>
          <p:cNvSpPr txBox="1"/>
          <p:nvPr/>
        </p:nvSpPr>
        <p:spPr>
          <a:xfrm>
            <a:off x="2476852" y="8307260"/>
            <a:ext cx="6339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NTC ISO 9001:2015 Numerales: 4.1. 4.2. 4.4.1., 4.4.2., 5.1.1., .6.1, 6.3, 7.1, 7.1.6, 7.5, 9.1.3, 10.1. 10.2.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MIPG Política:  Política de Fortalecimiento organizacional y simplificación de procesos, Política de Gestión presupuestal y eficiencia del gasto público, Servicio al ciudadano, Participación ciudadana en la gestión pública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1C464795-7B74-4370-82BC-985E6C36E7B4}"/>
              </a:ext>
            </a:extLst>
          </p:cNvPr>
          <p:cNvSpPr txBox="1"/>
          <p:nvPr/>
        </p:nvSpPr>
        <p:spPr>
          <a:xfrm>
            <a:off x="15376579" y="8423564"/>
            <a:ext cx="3211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Módulo Documentos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Módulo Indicadores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Módulo Riesgos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Ver Senda Normograma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762945FB-D055-463B-9ADE-0F1B8C44432A}"/>
              </a:ext>
            </a:extLst>
          </p:cNvPr>
          <p:cNvSpPr txBox="1"/>
          <p:nvPr/>
        </p:nvSpPr>
        <p:spPr>
          <a:xfrm>
            <a:off x="7315201" y="9607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Milena Cruz Sandoval </a:t>
            </a:r>
          </a:p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Coordinador de Gestión Financiera </a:t>
            </a:r>
          </a:p>
        </p:txBody>
      </p:sp>
      <p:sp>
        <p:nvSpPr>
          <p:cNvPr id="161" name="CuadroTexto 160">
            <a:extLst>
              <a:ext uri="{FF2B5EF4-FFF2-40B4-BE49-F238E27FC236}">
                <a16:creationId xmlns:a16="http://schemas.microsoft.com/office/drawing/2014/main" id="{E64ED57E-8437-4222-AC46-59CAFF5A6AB9}"/>
              </a:ext>
            </a:extLst>
          </p:cNvPr>
          <p:cNvSpPr txBox="1"/>
          <p:nvPr/>
        </p:nvSpPr>
        <p:spPr>
          <a:xfrm>
            <a:off x="13030200" y="9607565"/>
            <a:ext cx="486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Milena Cruz Sandoval </a:t>
            </a:r>
          </a:p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Coordinador de Gestión Financiera </a:t>
            </a:r>
          </a:p>
        </p:txBody>
      </p:sp>
      <p:sp>
        <p:nvSpPr>
          <p:cNvPr id="87" name="Freeform 77">
            <a:extLst>
              <a:ext uri="{FF2B5EF4-FFF2-40B4-BE49-F238E27FC236}">
                <a16:creationId xmlns:a16="http://schemas.microsoft.com/office/drawing/2014/main" id="{06916441-1EE0-5DDE-BE57-C33E6EA45931}"/>
              </a:ext>
            </a:extLst>
          </p:cNvPr>
          <p:cNvSpPr/>
          <p:nvPr/>
        </p:nvSpPr>
        <p:spPr>
          <a:xfrm>
            <a:off x="264297" y="170945"/>
            <a:ext cx="2494023" cy="1029289"/>
          </a:xfrm>
          <a:custGeom>
            <a:avLst/>
            <a:gdLst/>
            <a:ahLst/>
            <a:cxnLst/>
            <a:rect l="l" t="t" r="r" b="b"/>
            <a:pathLst>
              <a:path w="3074492" h="1200138">
                <a:moveTo>
                  <a:pt x="0" y="0"/>
                </a:moveTo>
                <a:lnTo>
                  <a:pt x="3074493" y="0"/>
                </a:lnTo>
                <a:lnTo>
                  <a:pt x="3074493" y="1200138"/>
                </a:lnTo>
                <a:lnTo>
                  <a:pt x="0" y="120013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88" name="Group 78">
            <a:extLst>
              <a:ext uri="{FF2B5EF4-FFF2-40B4-BE49-F238E27FC236}">
                <a16:creationId xmlns:a16="http://schemas.microsoft.com/office/drawing/2014/main" id="{307CB508-DA59-0BA4-9DE2-BCEE86F82F56}"/>
              </a:ext>
            </a:extLst>
          </p:cNvPr>
          <p:cNvGrpSpPr/>
          <p:nvPr/>
        </p:nvGrpSpPr>
        <p:grpSpPr>
          <a:xfrm>
            <a:off x="15964191" y="160260"/>
            <a:ext cx="2036650" cy="334244"/>
            <a:chOff x="0" y="0"/>
            <a:chExt cx="1365290" cy="108463"/>
          </a:xfrm>
        </p:grpSpPr>
        <p:sp>
          <p:nvSpPr>
            <p:cNvPr id="89" name="Freeform 79">
              <a:extLst>
                <a:ext uri="{FF2B5EF4-FFF2-40B4-BE49-F238E27FC236}">
                  <a16:creationId xmlns:a16="http://schemas.microsoft.com/office/drawing/2014/main" id="{C6A288BD-ADC3-A17C-B1C7-92DB5AA330A1}"/>
                </a:ext>
              </a:extLst>
            </p:cNvPr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0" name="TextBox 80">
              <a:extLst>
                <a:ext uri="{FF2B5EF4-FFF2-40B4-BE49-F238E27FC236}">
                  <a16:creationId xmlns:a16="http://schemas.microsoft.com/office/drawing/2014/main" id="{54C63CE7-CAAC-8FCE-49AE-748F94EF1DA8}"/>
                </a:ext>
              </a:extLst>
            </p:cNvPr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91" name="Group 81">
            <a:extLst>
              <a:ext uri="{FF2B5EF4-FFF2-40B4-BE49-F238E27FC236}">
                <a16:creationId xmlns:a16="http://schemas.microsoft.com/office/drawing/2014/main" id="{B9714660-C34C-CFED-F0A8-4DB41DCE6F05}"/>
              </a:ext>
            </a:extLst>
          </p:cNvPr>
          <p:cNvGrpSpPr/>
          <p:nvPr/>
        </p:nvGrpSpPr>
        <p:grpSpPr>
          <a:xfrm>
            <a:off x="15964191" y="550418"/>
            <a:ext cx="2010516" cy="334244"/>
            <a:chOff x="0" y="0"/>
            <a:chExt cx="1365290" cy="108463"/>
          </a:xfrm>
        </p:grpSpPr>
        <p:sp>
          <p:nvSpPr>
            <p:cNvPr id="92" name="Freeform 82">
              <a:extLst>
                <a:ext uri="{FF2B5EF4-FFF2-40B4-BE49-F238E27FC236}">
                  <a16:creationId xmlns:a16="http://schemas.microsoft.com/office/drawing/2014/main" id="{09C19C6A-7DF4-A58E-801A-F883E1B1665B}"/>
                </a:ext>
              </a:extLst>
            </p:cNvPr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3" name="TextBox 83">
              <a:extLst>
                <a:ext uri="{FF2B5EF4-FFF2-40B4-BE49-F238E27FC236}">
                  <a16:creationId xmlns:a16="http://schemas.microsoft.com/office/drawing/2014/main" id="{941B8CA6-4B72-986E-6F27-8994A7F61C2D}"/>
                </a:ext>
              </a:extLst>
            </p:cNvPr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grpSp>
        <p:nvGrpSpPr>
          <p:cNvPr id="94" name="Group 84">
            <a:extLst>
              <a:ext uri="{FF2B5EF4-FFF2-40B4-BE49-F238E27FC236}">
                <a16:creationId xmlns:a16="http://schemas.microsoft.com/office/drawing/2014/main" id="{603B881A-512F-8799-FB72-FD7C75BBCA7F}"/>
              </a:ext>
            </a:extLst>
          </p:cNvPr>
          <p:cNvGrpSpPr/>
          <p:nvPr/>
        </p:nvGrpSpPr>
        <p:grpSpPr>
          <a:xfrm>
            <a:off x="15964190" y="954906"/>
            <a:ext cx="2010517" cy="334244"/>
            <a:chOff x="0" y="0"/>
            <a:chExt cx="1365290" cy="108463"/>
          </a:xfrm>
        </p:grpSpPr>
        <p:sp>
          <p:nvSpPr>
            <p:cNvPr id="95" name="Freeform 85">
              <a:extLst>
                <a:ext uri="{FF2B5EF4-FFF2-40B4-BE49-F238E27FC236}">
                  <a16:creationId xmlns:a16="http://schemas.microsoft.com/office/drawing/2014/main" id="{BA48026C-A021-4148-FE0B-8BD56F25EE66}"/>
                </a:ext>
              </a:extLst>
            </p:cNvPr>
            <p:cNvSpPr/>
            <p:nvPr/>
          </p:nvSpPr>
          <p:spPr>
            <a:xfrm>
              <a:off x="0" y="0"/>
              <a:ext cx="1365290" cy="108463"/>
            </a:xfrm>
            <a:custGeom>
              <a:avLst/>
              <a:gdLst/>
              <a:ahLst/>
              <a:cxnLst/>
              <a:rect l="l" t="t" r="r" b="b"/>
              <a:pathLst>
                <a:path w="1365290" h="108463">
                  <a:moveTo>
                    <a:pt x="0" y="0"/>
                  </a:moveTo>
                  <a:lnTo>
                    <a:pt x="1365290" y="0"/>
                  </a:lnTo>
                  <a:lnTo>
                    <a:pt x="1365290" y="108463"/>
                  </a:lnTo>
                  <a:lnTo>
                    <a:pt x="0" y="1084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6" name="TextBox 86">
              <a:extLst>
                <a:ext uri="{FF2B5EF4-FFF2-40B4-BE49-F238E27FC236}">
                  <a16:creationId xmlns:a16="http://schemas.microsoft.com/office/drawing/2014/main" id="{59869124-332E-F824-3B65-9510A6A6FA66}"/>
                </a:ext>
              </a:extLst>
            </p:cNvPr>
            <p:cNvSpPr txBox="1"/>
            <p:nvPr/>
          </p:nvSpPr>
          <p:spPr>
            <a:xfrm>
              <a:off x="0" y="-57150"/>
              <a:ext cx="1365290" cy="165613"/>
            </a:xfrm>
            <a:prstGeom prst="rect">
              <a:avLst/>
            </a:prstGeom>
          </p:spPr>
          <p:txBody>
            <a:bodyPr lIns="65478" tIns="65478" rIns="65478" bIns="65478" rtlCol="0" anchor="ctr"/>
            <a:lstStyle/>
            <a:p>
              <a:pPr algn="ctr">
                <a:lnSpc>
                  <a:spcPts val="2526"/>
                </a:lnSpc>
              </a:pPr>
              <a:endParaRPr/>
            </a:p>
          </p:txBody>
        </p:sp>
      </p:grpSp>
      <p:sp>
        <p:nvSpPr>
          <p:cNvPr id="115" name="TextBox 110">
            <a:extLst>
              <a:ext uri="{FF2B5EF4-FFF2-40B4-BE49-F238E27FC236}">
                <a16:creationId xmlns:a16="http://schemas.microsoft.com/office/drawing/2014/main" id="{BCC63900-F3A0-5691-5CD4-D6ACA8CC0175}"/>
              </a:ext>
            </a:extLst>
          </p:cNvPr>
          <p:cNvSpPr txBox="1"/>
          <p:nvPr/>
        </p:nvSpPr>
        <p:spPr>
          <a:xfrm>
            <a:off x="15964191" y="216085"/>
            <a:ext cx="727604" cy="20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8"/>
              </a:lnSpc>
            </a:pPr>
            <a:r>
              <a:rPr lang="en-US" sz="1400" dirty="0">
                <a:solidFill>
                  <a:srgbClr val="002060"/>
                </a:solidFill>
                <a:latin typeface="League Spartan"/>
              </a:rPr>
              <a:t>Código:</a:t>
            </a:r>
          </a:p>
        </p:txBody>
      </p:sp>
      <p:sp>
        <p:nvSpPr>
          <p:cNvPr id="116" name="TextBox 111">
            <a:extLst>
              <a:ext uri="{FF2B5EF4-FFF2-40B4-BE49-F238E27FC236}">
                <a16:creationId xmlns:a16="http://schemas.microsoft.com/office/drawing/2014/main" id="{DB648446-BAA9-3656-FF85-B6F871B10A1B}"/>
              </a:ext>
            </a:extLst>
          </p:cNvPr>
          <p:cNvSpPr txBox="1"/>
          <p:nvPr/>
        </p:nvSpPr>
        <p:spPr>
          <a:xfrm>
            <a:off x="15964190" y="631645"/>
            <a:ext cx="845782" cy="20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8"/>
              </a:lnSpc>
            </a:pPr>
            <a:r>
              <a:rPr lang="es-CO" sz="1400" dirty="0">
                <a:solidFill>
                  <a:srgbClr val="002060"/>
                </a:solidFill>
                <a:latin typeface="League Spartan"/>
              </a:rPr>
              <a:t>Versión:</a:t>
            </a:r>
          </a:p>
        </p:txBody>
      </p:sp>
      <p:sp>
        <p:nvSpPr>
          <p:cNvPr id="117" name="TextBox 112">
            <a:extLst>
              <a:ext uri="{FF2B5EF4-FFF2-40B4-BE49-F238E27FC236}">
                <a16:creationId xmlns:a16="http://schemas.microsoft.com/office/drawing/2014/main" id="{E996354F-1B3D-7167-CDC5-B449111D864E}"/>
              </a:ext>
            </a:extLst>
          </p:cNvPr>
          <p:cNvSpPr txBox="1"/>
          <p:nvPr/>
        </p:nvSpPr>
        <p:spPr>
          <a:xfrm>
            <a:off x="15648023" y="1019402"/>
            <a:ext cx="1476198" cy="207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38"/>
              </a:lnSpc>
            </a:pPr>
            <a:r>
              <a:rPr lang="es-CO" sz="1400" dirty="0">
                <a:solidFill>
                  <a:srgbClr val="002060"/>
                </a:solidFill>
                <a:latin typeface="League Spartan"/>
              </a:rPr>
              <a:t>Vigente:</a:t>
            </a:r>
          </a:p>
        </p:txBody>
      </p:sp>
      <p:sp>
        <p:nvSpPr>
          <p:cNvPr id="119" name="TextBox 113">
            <a:extLst>
              <a:ext uri="{FF2B5EF4-FFF2-40B4-BE49-F238E27FC236}">
                <a16:creationId xmlns:a16="http://schemas.microsoft.com/office/drawing/2014/main" id="{D89E4EBB-EB91-BFD2-E4DB-84B8A7470B54}"/>
              </a:ext>
            </a:extLst>
          </p:cNvPr>
          <p:cNvSpPr txBox="1"/>
          <p:nvPr/>
        </p:nvSpPr>
        <p:spPr>
          <a:xfrm>
            <a:off x="2853424" y="242332"/>
            <a:ext cx="4898709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s-CO" sz="2400" dirty="0">
                <a:solidFill>
                  <a:srgbClr val="FFFFFF"/>
                </a:solidFill>
                <a:latin typeface="League Spartan"/>
              </a:rPr>
              <a:t>Caracterización Proceso </a:t>
            </a:r>
          </a:p>
          <a:p>
            <a:pPr>
              <a:lnSpc>
                <a:spcPts val="3839"/>
              </a:lnSpc>
            </a:pPr>
            <a:r>
              <a:rPr lang="es-CO" sz="2400" dirty="0">
                <a:solidFill>
                  <a:srgbClr val="FFFFFF"/>
                </a:solidFill>
                <a:latin typeface="League Spartan"/>
              </a:rPr>
              <a:t>A2 Recursos Financieros</a:t>
            </a:r>
          </a:p>
        </p:txBody>
      </p:sp>
      <p:sp>
        <p:nvSpPr>
          <p:cNvPr id="121" name="TextBox 114">
            <a:extLst>
              <a:ext uri="{FF2B5EF4-FFF2-40B4-BE49-F238E27FC236}">
                <a16:creationId xmlns:a16="http://schemas.microsoft.com/office/drawing/2014/main" id="{91AB8C6F-3D8D-6AF6-A2D3-9F63EBA11504}"/>
              </a:ext>
            </a:extLst>
          </p:cNvPr>
          <p:cNvSpPr txBox="1"/>
          <p:nvPr/>
        </p:nvSpPr>
        <p:spPr>
          <a:xfrm>
            <a:off x="7038543" y="331510"/>
            <a:ext cx="876202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CO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Objetivo: </a:t>
            </a: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Administrar de manera confiable, veraz y oportuna la información asociada con la gestión de los recursos financieros asignados a la Entidad y contribuir al control de los mismos para la toma de decisiones que apoye de manera efectiva el cumplimiento de la misionalidad de la entidad.</a:t>
            </a: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9CD15A1C-449E-1D82-820A-A220DB2309B6}"/>
              </a:ext>
            </a:extLst>
          </p:cNvPr>
          <p:cNvSpPr txBox="1"/>
          <p:nvPr/>
        </p:nvSpPr>
        <p:spPr>
          <a:xfrm>
            <a:off x="16691795" y="130932"/>
            <a:ext cx="1309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A2-CA-01</a:t>
            </a:r>
          </a:p>
        </p:txBody>
      </p:sp>
      <p:sp>
        <p:nvSpPr>
          <p:cNvPr id="125" name="CuadroTexto 124">
            <a:extLst>
              <a:ext uri="{FF2B5EF4-FFF2-40B4-BE49-F238E27FC236}">
                <a16:creationId xmlns:a16="http://schemas.microsoft.com/office/drawing/2014/main" id="{500F520B-F11F-7BB1-8F9A-02924F5F1BAE}"/>
              </a:ext>
            </a:extLst>
          </p:cNvPr>
          <p:cNvSpPr txBox="1"/>
          <p:nvPr/>
        </p:nvSpPr>
        <p:spPr>
          <a:xfrm>
            <a:off x="16778957" y="576208"/>
            <a:ext cx="1359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1540A9F6-159E-90E4-BE22-73A4C6382FE6}"/>
              </a:ext>
            </a:extLst>
          </p:cNvPr>
          <p:cNvSpPr txBox="1"/>
          <p:nvPr/>
        </p:nvSpPr>
        <p:spPr>
          <a:xfrm>
            <a:off x="16539690" y="953642"/>
            <a:ext cx="128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21-04-2025.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B61C0742-3694-4F00-A129-AB063273A2E8}"/>
              </a:ext>
            </a:extLst>
          </p:cNvPr>
          <p:cNvSpPr txBox="1"/>
          <p:nvPr/>
        </p:nvSpPr>
        <p:spPr>
          <a:xfrm>
            <a:off x="3919899" y="3853772"/>
            <a:ext cx="3540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Definir las políticas Contables de PNNC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Establecer  lineamientos para la elaboración y presentación  de los estados financieros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Definir los riesgos  e indicadores de gestión del proceso.</a:t>
            </a:r>
          </a:p>
        </p:txBody>
      </p:sp>
      <p:sp>
        <p:nvSpPr>
          <p:cNvPr id="162" name="CuadroTexto 161">
            <a:extLst>
              <a:ext uri="{FF2B5EF4-FFF2-40B4-BE49-F238E27FC236}">
                <a16:creationId xmlns:a16="http://schemas.microsoft.com/office/drawing/2014/main" id="{C8F1087B-A787-4534-9152-71EB3EA2BAC3}"/>
              </a:ext>
            </a:extLst>
          </p:cNvPr>
          <p:cNvSpPr txBox="1"/>
          <p:nvPr/>
        </p:nvSpPr>
        <p:spPr>
          <a:xfrm>
            <a:off x="7577617" y="2320413"/>
            <a:ext cx="5188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Hacer seguimiento al recaudo de los ingresos, el PNNC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4573257" y="5423237"/>
            <a:ext cx="266650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Actualizar  los procedimientos del proceso financiero de acuerdo a la normatividad vigente. </a:t>
            </a:r>
          </a:p>
        </p:txBody>
      </p:sp>
      <p:sp>
        <p:nvSpPr>
          <p:cNvPr id="163" name="Rectángulo 162"/>
          <p:cNvSpPr/>
          <p:nvPr/>
        </p:nvSpPr>
        <p:spPr>
          <a:xfrm>
            <a:off x="4690867" y="6156828"/>
            <a:ext cx="270161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Implementar acciones hacia el cumplimiento de las políticas  Contables.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Establecer acciones de mejoramiento para el cierre de no conformidades y demás hallazgos.</a:t>
            </a:r>
          </a:p>
        </p:txBody>
      </p:sp>
      <p:sp>
        <p:nvSpPr>
          <p:cNvPr id="164" name="Rectángulo 163"/>
          <p:cNvSpPr/>
          <p:nvPr/>
        </p:nvSpPr>
        <p:spPr>
          <a:xfrm>
            <a:off x="3916518" y="7436946"/>
            <a:ext cx="35768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Tomar acciones correctivas en caso de materialización de riesgos e incumplimientos en indicadores del proceso</a:t>
            </a:r>
          </a:p>
        </p:txBody>
      </p:sp>
      <p:pic>
        <p:nvPicPr>
          <p:cNvPr id="153" name="Gráfico 86" descr="Cuaderno de estrategias">
            <a:extLst>
              <a:ext uri="{FF2B5EF4-FFF2-40B4-BE49-F238E27FC236}">
                <a16:creationId xmlns:a16="http://schemas.microsoft.com/office/drawing/2014/main" id="{26BB92F2-0109-39D9-C4BD-83030D0A3AA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18727" y="8379567"/>
            <a:ext cx="736017" cy="957799"/>
          </a:xfrm>
          <a:prstGeom prst="rect">
            <a:avLst/>
          </a:prstGeom>
          <a:ln>
            <a:solidFill>
              <a:srgbClr val="003387"/>
            </a:solidFill>
          </a:ln>
        </p:spPr>
      </p:pic>
      <p:sp>
        <p:nvSpPr>
          <p:cNvPr id="165" name="CuadroTexto 164">
            <a:extLst>
              <a:ext uri="{FF2B5EF4-FFF2-40B4-BE49-F238E27FC236}">
                <a16:creationId xmlns:a16="http://schemas.microsoft.com/office/drawing/2014/main" id="{1FB38144-C12E-44A8-FDA6-B6E569339F72}"/>
              </a:ext>
            </a:extLst>
          </p:cNvPr>
          <p:cNvSpPr txBox="1"/>
          <p:nvPr/>
        </p:nvSpPr>
        <p:spPr>
          <a:xfrm>
            <a:off x="10680547" y="8194413"/>
            <a:ext cx="2255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Inicia con establecer el plan de acción y planes de trabajo del proceso y finaliza con t</a:t>
            </a: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omar acciones correctivas y correcciones para la mejora del proceso.</a:t>
            </a:r>
            <a:endParaRPr lang="es-CO" sz="12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6" name="TextBox 100">
            <a:extLst>
              <a:ext uri="{FF2B5EF4-FFF2-40B4-BE49-F238E27FC236}">
                <a16:creationId xmlns:a16="http://schemas.microsoft.com/office/drawing/2014/main" id="{4C117A37-AE51-4DA7-7F10-0B7F5FE506DC}"/>
              </a:ext>
            </a:extLst>
          </p:cNvPr>
          <p:cNvSpPr txBox="1"/>
          <p:nvPr/>
        </p:nvSpPr>
        <p:spPr>
          <a:xfrm>
            <a:off x="9815310" y="8798067"/>
            <a:ext cx="885863" cy="249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indent="0" fontAlgn="auto">
              <a:lnSpc>
                <a:spcPts val="18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srgbClr val="003387"/>
                </a:solidFill>
                <a:latin typeface="League Spartan"/>
              </a:rPr>
              <a:t>Alcance:</a:t>
            </a:r>
          </a:p>
        </p:txBody>
      </p:sp>
      <p:sp>
        <p:nvSpPr>
          <p:cNvPr id="167" name="CuadroTexto 166">
            <a:extLst>
              <a:ext uri="{FF2B5EF4-FFF2-40B4-BE49-F238E27FC236}">
                <a16:creationId xmlns:a16="http://schemas.microsoft.com/office/drawing/2014/main" id="{762945FB-D055-463B-9ADE-0F1B8C44432A}"/>
              </a:ext>
            </a:extLst>
          </p:cNvPr>
          <p:cNvSpPr txBox="1"/>
          <p:nvPr/>
        </p:nvSpPr>
        <p:spPr>
          <a:xfrm>
            <a:off x="1567116" y="955168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Julie Andrea Martínez 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Contratista SAF 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98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705</Words>
  <Application>Microsoft Office PowerPoint</Application>
  <PresentationFormat>Personalizado</PresentationFormat>
  <Paragraphs>90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Century Gothic</vt:lpstr>
      <vt:lpstr>Arial</vt:lpstr>
      <vt:lpstr>League Spartan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Proceso</dc:title>
  <dc:creator>Gloria</dc:creator>
  <cp:lastModifiedBy>Maria Paula Pardo Lagos</cp:lastModifiedBy>
  <cp:revision>167</cp:revision>
  <dcterms:created xsi:type="dcterms:W3CDTF">2006-08-16T00:00:00Z</dcterms:created>
  <dcterms:modified xsi:type="dcterms:W3CDTF">2025-04-21T17:15:15Z</dcterms:modified>
  <dc:identifier>DAGBI6CQJEU</dc:identifier>
</cp:coreProperties>
</file>