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405F8-C674-43CB-91FD-5AC409D0BA45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CD963-0285-4F9E-8EF1-6B750405C24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5227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9943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8926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427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48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5180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2368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521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936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8937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451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7440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07D94-2EE8-47A8-9F90-A5EC1FED200F}" type="datetimeFigureOut">
              <a:rPr lang="es-CO" smtClean="0"/>
              <a:t>30/08/2024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D6AD4-4A29-41B2-A6DE-6D2D2311C63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9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>
          <a:xfrm>
            <a:off x="201400" y="5487869"/>
            <a:ext cx="5785493" cy="760136"/>
            <a:chOff x="0" y="0"/>
            <a:chExt cx="2816121" cy="370000"/>
          </a:xfrm>
        </p:grpSpPr>
        <p:sp>
          <p:nvSpPr>
            <p:cNvPr id="5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6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" name="Group 5"/>
          <p:cNvGrpSpPr/>
          <p:nvPr/>
        </p:nvGrpSpPr>
        <p:grpSpPr>
          <a:xfrm>
            <a:off x="213335" y="6342321"/>
            <a:ext cx="3980735" cy="445835"/>
            <a:chOff x="0" y="0"/>
            <a:chExt cx="1937646" cy="217013"/>
          </a:xfrm>
        </p:grpSpPr>
        <p:sp>
          <p:nvSpPr>
            <p:cNvPr id="8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9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" name="Group 8"/>
          <p:cNvGrpSpPr/>
          <p:nvPr/>
        </p:nvGrpSpPr>
        <p:grpSpPr>
          <a:xfrm>
            <a:off x="4234060" y="6342321"/>
            <a:ext cx="3705295" cy="445835"/>
            <a:chOff x="0" y="0"/>
            <a:chExt cx="1803573" cy="217013"/>
          </a:xfrm>
        </p:grpSpPr>
        <p:sp>
          <p:nvSpPr>
            <p:cNvPr id="11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2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3" name="Group 11"/>
          <p:cNvGrpSpPr/>
          <p:nvPr/>
        </p:nvGrpSpPr>
        <p:grpSpPr>
          <a:xfrm>
            <a:off x="7998362" y="6336335"/>
            <a:ext cx="3984777" cy="445835"/>
            <a:chOff x="0" y="0"/>
            <a:chExt cx="1939613" cy="217013"/>
          </a:xfrm>
        </p:grpSpPr>
        <p:sp>
          <p:nvSpPr>
            <p:cNvPr id="14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5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6" name="Group 14"/>
          <p:cNvGrpSpPr/>
          <p:nvPr/>
        </p:nvGrpSpPr>
        <p:grpSpPr>
          <a:xfrm>
            <a:off x="6045899" y="5497755"/>
            <a:ext cx="5937239" cy="766122"/>
            <a:chOff x="0" y="0"/>
            <a:chExt cx="2889985" cy="372914"/>
          </a:xfrm>
        </p:grpSpPr>
        <p:sp>
          <p:nvSpPr>
            <p:cNvPr id="17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9" name="Group 17"/>
          <p:cNvGrpSpPr/>
          <p:nvPr/>
        </p:nvGrpSpPr>
        <p:grpSpPr>
          <a:xfrm>
            <a:off x="191440" y="916220"/>
            <a:ext cx="1999782" cy="2641660"/>
            <a:chOff x="0" y="0"/>
            <a:chExt cx="973405" cy="1285843"/>
          </a:xfrm>
        </p:grpSpPr>
        <p:sp>
          <p:nvSpPr>
            <p:cNvPr id="20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1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2" name="Group 20"/>
          <p:cNvGrpSpPr/>
          <p:nvPr/>
        </p:nvGrpSpPr>
        <p:grpSpPr>
          <a:xfrm>
            <a:off x="182740" y="3627979"/>
            <a:ext cx="1999782" cy="1812626"/>
            <a:chOff x="0" y="0"/>
            <a:chExt cx="973405" cy="882306"/>
          </a:xfrm>
        </p:grpSpPr>
        <p:sp>
          <p:nvSpPr>
            <p:cNvPr id="23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4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5" name="Group 23"/>
          <p:cNvGrpSpPr/>
          <p:nvPr/>
        </p:nvGrpSpPr>
        <p:grpSpPr>
          <a:xfrm>
            <a:off x="1854122" y="1585666"/>
            <a:ext cx="978345" cy="675314"/>
            <a:chOff x="0" y="0"/>
            <a:chExt cx="476215" cy="328713"/>
          </a:xfrm>
        </p:grpSpPr>
        <p:sp>
          <p:nvSpPr>
            <p:cNvPr id="26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7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8" name="Group 26"/>
          <p:cNvGrpSpPr/>
          <p:nvPr/>
        </p:nvGrpSpPr>
        <p:grpSpPr>
          <a:xfrm>
            <a:off x="1854122" y="4292221"/>
            <a:ext cx="971930" cy="605500"/>
            <a:chOff x="0" y="0"/>
            <a:chExt cx="473093" cy="322682"/>
          </a:xfrm>
        </p:grpSpPr>
        <p:sp>
          <p:nvSpPr>
            <p:cNvPr id="29" name="Freeform 27"/>
            <p:cNvSpPr/>
            <p:nvPr/>
          </p:nvSpPr>
          <p:spPr>
            <a:xfrm>
              <a:off x="0" y="0"/>
              <a:ext cx="473093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30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1" name="Group 29"/>
          <p:cNvGrpSpPr/>
          <p:nvPr/>
        </p:nvGrpSpPr>
        <p:grpSpPr>
          <a:xfrm>
            <a:off x="2876861" y="914998"/>
            <a:ext cx="3121967" cy="2646481"/>
            <a:chOff x="0" y="0"/>
            <a:chExt cx="1519635" cy="1288190"/>
          </a:xfrm>
        </p:grpSpPr>
        <p:sp>
          <p:nvSpPr>
            <p:cNvPr id="32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33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4" name="Group 32"/>
          <p:cNvGrpSpPr/>
          <p:nvPr/>
        </p:nvGrpSpPr>
        <p:grpSpPr>
          <a:xfrm>
            <a:off x="2234613" y="914998"/>
            <a:ext cx="952111" cy="617601"/>
            <a:chOff x="0" y="0"/>
            <a:chExt cx="463446" cy="300621"/>
          </a:xfrm>
        </p:grpSpPr>
        <p:sp>
          <p:nvSpPr>
            <p:cNvPr id="35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36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7" name="Group 35"/>
          <p:cNvGrpSpPr/>
          <p:nvPr/>
        </p:nvGrpSpPr>
        <p:grpSpPr>
          <a:xfrm>
            <a:off x="2234612" y="2317083"/>
            <a:ext cx="941509" cy="1244396"/>
            <a:chOff x="0" y="0"/>
            <a:chExt cx="458285" cy="605717"/>
          </a:xfrm>
        </p:grpSpPr>
        <p:sp>
          <p:nvSpPr>
            <p:cNvPr id="38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39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0" name="Group 38"/>
          <p:cNvGrpSpPr/>
          <p:nvPr/>
        </p:nvGrpSpPr>
        <p:grpSpPr>
          <a:xfrm>
            <a:off x="2872822" y="3624450"/>
            <a:ext cx="3126005" cy="1816155"/>
            <a:chOff x="0" y="0"/>
            <a:chExt cx="1521601" cy="884023"/>
          </a:xfrm>
        </p:grpSpPr>
        <p:sp>
          <p:nvSpPr>
            <p:cNvPr id="41" name="Freeform 39"/>
            <p:cNvSpPr/>
            <p:nvPr/>
          </p:nvSpPr>
          <p:spPr>
            <a:xfrm>
              <a:off x="0" y="0"/>
              <a:ext cx="1521601" cy="884023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2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3" name="Group 41"/>
          <p:cNvGrpSpPr/>
          <p:nvPr/>
        </p:nvGrpSpPr>
        <p:grpSpPr>
          <a:xfrm>
            <a:off x="2235460" y="4942485"/>
            <a:ext cx="940661" cy="498120"/>
            <a:chOff x="0" y="0"/>
            <a:chExt cx="457872" cy="242463"/>
          </a:xfrm>
        </p:grpSpPr>
        <p:sp>
          <p:nvSpPr>
            <p:cNvPr id="44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5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6" name="Group 44"/>
          <p:cNvGrpSpPr/>
          <p:nvPr/>
        </p:nvGrpSpPr>
        <p:grpSpPr>
          <a:xfrm>
            <a:off x="2235460" y="3624213"/>
            <a:ext cx="940661" cy="630603"/>
            <a:chOff x="0" y="0"/>
            <a:chExt cx="457872" cy="275929"/>
          </a:xfrm>
        </p:grpSpPr>
        <p:sp>
          <p:nvSpPr>
            <p:cNvPr id="47" name="Freeform 45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8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9" name="Group 47"/>
          <p:cNvGrpSpPr/>
          <p:nvPr/>
        </p:nvGrpSpPr>
        <p:grpSpPr>
          <a:xfrm>
            <a:off x="6036843" y="909439"/>
            <a:ext cx="3581093" cy="2651245"/>
            <a:chOff x="0" y="0"/>
            <a:chExt cx="1743117" cy="1290509"/>
          </a:xfrm>
        </p:grpSpPr>
        <p:sp>
          <p:nvSpPr>
            <p:cNvPr id="50" name="Freeform 48"/>
            <p:cNvSpPr/>
            <p:nvPr/>
          </p:nvSpPr>
          <p:spPr>
            <a:xfrm>
              <a:off x="0" y="0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1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2" name="Group 50"/>
          <p:cNvGrpSpPr/>
          <p:nvPr/>
        </p:nvGrpSpPr>
        <p:grpSpPr>
          <a:xfrm>
            <a:off x="9110016" y="1580902"/>
            <a:ext cx="971930" cy="675314"/>
            <a:chOff x="0" y="0"/>
            <a:chExt cx="473093" cy="328713"/>
          </a:xfrm>
        </p:grpSpPr>
        <p:sp>
          <p:nvSpPr>
            <p:cNvPr id="53" name="Freeform 51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4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5" name="Group 53"/>
          <p:cNvGrpSpPr/>
          <p:nvPr/>
        </p:nvGrpSpPr>
        <p:grpSpPr>
          <a:xfrm>
            <a:off x="6045899" y="3627979"/>
            <a:ext cx="3581093" cy="1806341"/>
            <a:chOff x="0" y="0"/>
            <a:chExt cx="1743117" cy="879246"/>
          </a:xfrm>
        </p:grpSpPr>
        <p:sp>
          <p:nvSpPr>
            <p:cNvPr id="56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7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8" name="Group 56"/>
          <p:cNvGrpSpPr/>
          <p:nvPr/>
        </p:nvGrpSpPr>
        <p:grpSpPr>
          <a:xfrm>
            <a:off x="9110016" y="4234797"/>
            <a:ext cx="978125" cy="668875"/>
            <a:chOff x="0" y="0"/>
            <a:chExt cx="476108" cy="325578"/>
          </a:xfrm>
        </p:grpSpPr>
        <p:sp>
          <p:nvSpPr>
            <p:cNvPr id="59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60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1" name="Group 59"/>
          <p:cNvGrpSpPr/>
          <p:nvPr/>
        </p:nvGrpSpPr>
        <p:grpSpPr>
          <a:xfrm>
            <a:off x="10135485" y="910234"/>
            <a:ext cx="1847654" cy="2645259"/>
            <a:chOff x="0" y="0"/>
            <a:chExt cx="899356" cy="1287595"/>
          </a:xfrm>
        </p:grpSpPr>
        <p:sp>
          <p:nvSpPr>
            <p:cNvPr id="62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63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4" name="Group 62"/>
          <p:cNvGrpSpPr/>
          <p:nvPr/>
        </p:nvGrpSpPr>
        <p:grpSpPr>
          <a:xfrm>
            <a:off x="9665016" y="910234"/>
            <a:ext cx="777602" cy="617601"/>
            <a:chOff x="0" y="0"/>
            <a:chExt cx="378502" cy="300621"/>
          </a:xfrm>
        </p:grpSpPr>
        <p:sp>
          <p:nvSpPr>
            <p:cNvPr id="65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66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7" name="Group 65"/>
          <p:cNvGrpSpPr/>
          <p:nvPr/>
        </p:nvGrpSpPr>
        <p:grpSpPr>
          <a:xfrm>
            <a:off x="9670318" y="2305775"/>
            <a:ext cx="766999" cy="1246119"/>
            <a:chOff x="0" y="0"/>
            <a:chExt cx="373341" cy="606555"/>
          </a:xfrm>
        </p:grpSpPr>
        <p:sp>
          <p:nvSpPr>
            <p:cNvPr id="68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69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0" name="Group 68"/>
          <p:cNvGrpSpPr/>
          <p:nvPr/>
        </p:nvGrpSpPr>
        <p:grpSpPr>
          <a:xfrm>
            <a:off x="10135485" y="3619448"/>
            <a:ext cx="1847654" cy="1814871"/>
            <a:chOff x="0" y="0"/>
            <a:chExt cx="899356" cy="883399"/>
          </a:xfrm>
        </p:grpSpPr>
        <p:sp>
          <p:nvSpPr>
            <p:cNvPr id="71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72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3" name="Group 71"/>
          <p:cNvGrpSpPr/>
          <p:nvPr/>
        </p:nvGrpSpPr>
        <p:grpSpPr>
          <a:xfrm>
            <a:off x="9665017" y="4943995"/>
            <a:ext cx="766999" cy="490324"/>
            <a:chOff x="0" y="0"/>
            <a:chExt cx="373341" cy="238668"/>
          </a:xfrm>
        </p:grpSpPr>
        <p:sp>
          <p:nvSpPr>
            <p:cNvPr id="74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75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6" name="Group 74"/>
          <p:cNvGrpSpPr/>
          <p:nvPr/>
        </p:nvGrpSpPr>
        <p:grpSpPr>
          <a:xfrm>
            <a:off x="9665016" y="3619977"/>
            <a:ext cx="596945" cy="571108"/>
            <a:chOff x="0" y="0"/>
            <a:chExt cx="290567" cy="277990"/>
          </a:xfrm>
        </p:grpSpPr>
        <p:sp>
          <p:nvSpPr>
            <p:cNvPr id="77" name="Freeform 75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78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800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79" name="Freeform 77"/>
          <p:cNvSpPr/>
          <p:nvPr/>
        </p:nvSpPr>
        <p:spPr>
          <a:xfrm>
            <a:off x="131067" y="123160"/>
            <a:ext cx="1662682" cy="686193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80" name="Group 78"/>
          <p:cNvGrpSpPr/>
          <p:nvPr/>
        </p:nvGrpSpPr>
        <p:grpSpPr>
          <a:xfrm>
            <a:off x="10642794" y="106840"/>
            <a:ext cx="1357767" cy="222829"/>
            <a:chOff x="0" y="0"/>
            <a:chExt cx="1365290" cy="108463"/>
          </a:xfrm>
        </p:grpSpPr>
        <p:sp>
          <p:nvSpPr>
            <p:cNvPr id="81" name="Freeform 79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82" name="TextBox 80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933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3" name="Group 81"/>
          <p:cNvGrpSpPr/>
          <p:nvPr/>
        </p:nvGrpSpPr>
        <p:grpSpPr>
          <a:xfrm>
            <a:off x="10642794" y="366946"/>
            <a:ext cx="1340344" cy="222829"/>
            <a:chOff x="0" y="0"/>
            <a:chExt cx="1365290" cy="108463"/>
          </a:xfrm>
        </p:grpSpPr>
        <p:sp>
          <p:nvSpPr>
            <p:cNvPr id="84" name="Freeform 82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85" name="TextBox 83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933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6" name="Group 84"/>
          <p:cNvGrpSpPr/>
          <p:nvPr/>
        </p:nvGrpSpPr>
        <p:grpSpPr>
          <a:xfrm>
            <a:off x="10642794" y="636604"/>
            <a:ext cx="1340345" cy="222829"/>
            <a:chOff x="0" y="0"/>
            <a:chExt cx="1365290" cy="108463"/>
          </a:xfrm>
        </p:grpSpPr>
        <p:sp>
          <p:nvSpPr>
            <p:cNvPr id="87" name="Freeform 85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88" name="TextBox 86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43652" tIns="43652" rIns="43652" bIns="43652" rtlCol="0" anchor="ctr"/>
            <a:lstStyle/>
            <a:p>
              <a:pPr algn="ctr" defTabSz="609630">
                <a:lnSpc>
                  <a:spcPts val="1684"/>
                </a:lnSpc>
                <a:defRPr/>
              </a:pPr>
              <a:endParaRPr sz="933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89" name="TextBox 97"/>
          <p:cNvSpPr txBox="1"/>
          <p:nvPr/>
        </p:nvSpPr>
        <p:spPr>
          <a:xfrm>
            <a:off x="736820" y="1022843"/>
            <a:ext cx="1396193" cy="461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47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Proceso</a:t>
            </a:r>
            <a:r>
              <a:rPr lang="en-US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 o </a:t>
            </a: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grupo de valor </a:t>
            </a:r>
            <a:r>
              <a:rPr lang="en-US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que </a:t>
            </a: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aporta</a:t>
            </a:r>
            <a:r>
              <a:rPr lang="en-US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 </a:t>
            </a: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el</a:t>
            </a:r>
          </a:p>
          <a:p>
            <a:pPr algn="ctr" defTabSz="609630">
              <a:lnSpc>
                <a:spcPts val="1247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insumo</a:t>
            </a:r>
          </a:p>
        </p:txBody>
      </p:sp>
      <p:sp>
        <p:nvSpPr>
          <p:cNvPr id="90" name="TextBox 98"/>
          <p:cNvSpPr txBox="1"/>
          <p:nvPr/>
        </p:nvSpPr>
        <p:spPr>
          <a:xfrm>
            <a:off x="2876860" y="973073"/>
            <a:ext cx="601486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1067" b="1" dirty="0">
                <a:solidFill>
                  <a:srgbClr val="0289D0"/>
                </a:solidFill>
                <a:latin typeface="Century Gothic" panose="020B0502020202020204" pitchFamily="34" charset="0"/>
              </a:rPr>
              <a:t>Planear:</a:t>
            </a:r>
          </a:p>
        </p:txBody>
      </p:sp>
      <p:sp>
        <p:nvSpPr>
          <p:cNvPr id="91" name="TextBox 99"/>
          <p:cNvSpPr txBox="1"/>
          <p:nvPr/>
        </p:nvSpPr>
        <p:spPr>
          <a:xfrm>
            <a:off x="2897067" y="3774621"/>
            <a:ext cx="570709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Actuar:</a:t>
            </a:r>
          </a:p>
        </p:txBody>
      </p:sp>
      <p:sp>
        <p:nvSpPr>
          <p:cNvPr id="92" name="TextBox 100"/>
          <p:cNvSpPr txBox="1"/>
          <p:nvPr/>
        </p:nvSpPr>
        <p:spPr>
          <a:xfrm>
            <a:off x="6678141" y="3767521"/>
            <a:ext cx="725375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Verificar:</a:t>
            </a:r>
          </a:p>
        </p:txBody>
      </p:sp>
      <p:sp>
        <p:nvSpPr>
          <p:cNvPr id="93" name="TextBox 101"/>
          <p:cNvSpPr txBox="1"/>
          <p:nvPr/>
        </p:nvSpPr>
        <p:spPr>
          <a:xfrm>
            <a:off x="6692514" y="1013185"/>
            <a:ext cx="480310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Hacer:</a:t>
            </a:r>
          </a:p>
        </p:txBody>
      </p:sp>
      <p:sp>
        <p:nvSpPr>
          <p:cNvPr id="94" name="TextBox 102"/>
          <p:cNvSpPr txBox="1"/>
          <p:nvPr/>
        </p:nvSpPr>
        <p:spPr>
          <a:xfrm>
            <a:off x="10299141" y="988765"/>
            <a:ext cx="1520341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Salida o Resultado</a:t>
            </a:r>
          </a:p>
        </p:txBody>
      </p:sp>
      <p:sp>
        <p:nvSpPr>
          <p:cNvPr id="95" name="TextBox 103"/>
          <p:cNvSpPr txBox="1"/>
          <p:nvPr/>
        </p:nvSpPr>
        <p:spPr>
          <a:xfrm>
            <a:off x="760991" y="3734016"/>
            <a:ext cx="1338295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Insumo</a:t>
            </a:r>
            <a:r>
              <a:rPr lang="en-US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 o Entrada</a:t>
            </a:r>
          </a:p>
        </p:txBody>
      </p:sp>
      <p:sp>
        <p:nvSpPr>
          <p:cNvPr id="96" name="TextBox 104"/>
          <p:cNvSpPr txBox="1"/>
          <p:nvPr/>
        </p:nvSpPr>
        <p:spPr>
          <a:xfrm>
            <a:off x="10211170" y="3764960"/>
            <a:ext cx="1718506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Proceso o grupo de valor que recibe el resultado</a:t>
            </a:r>
          </a:p>
        </p:txBody>
      </p:sp>
      <p:sp>
        <p:nvSpPr>
          <p:cNvPr id="97" name="TextBox 105"/>
          <p:cNvSpPr txBox="1"/>
          <p:nvPr/>
        </p:nvSpPr>
        <p:spPr>
          <a:xfrm>
            <a:off x="904834" y="5646650"/>
            <a:ext cx="727127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Requisitos</a:t>
            </a:r>
          </a:p>
          <a:p>
            <a:pPr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Asociados:</a:t>
            </a:r>
          </a:p>
        </p:txBody>
      </p:sp>
      <p:sp>
        <p:nvSpPr>
          <p:cNvPr id="98" name="TextBox 106"/>
          <p:cNvSpPr txBox="1"/>
          <p:nvPr/>
        </p:nvSpPr>
        <p:spPr>
          <a:xfrm>
            <a:off x="9311508" y="5576830"/>
            <a:ext cx="1386781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Documentos, </a:t>
            </a:r>
          </a:p>
          <a:p>
            <a:pPr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Riesgos,</a:t>
            </a:r>
          </a:p>
          <a:p>
            <a:pPr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Indicadores y Normatividad legal</a:t>
            </a:r>
          </a:p>
        </p:txBody>
      </p:sp>
      <p:sp>
        <p:nvSpPr>
          <p:cNvPr id="99" name="TextBox 107"/>
          <p:cNvSpPr txBox="1"/>
          <p:nvPr/>
        </p:nvSpPr>
        <p:spPr>
          <a:xfrm>
            <a:off x="288155" y="6493378"/>
            <a:ext cx="607941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Elaboró</a:t>
            </a:r>
            <a:r>
              <a:rPr lang="en-US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00" name="TextBox 108"/>
          <p:cNvSpPr txBox="1"/>
          <p:nvPr/>
        </p:nvSpPr>
        <p:spPr>
          <a:xfrm>
            <a:off x="4317313" y="6493378"/>
            <a:ext cx="559487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Revisó:</a:t>
            </a:r>
          </a:p>
        </p:txBody>
      </p:sp>
      <p:sp>
        <p:nvSpPr>
          <p:cNvPr id="101" name="TextBox 109"/>
          <p:cNvSpPr txBox="1"/>
          <p:nvPr/>
        </p:nvSpPr>
        <p:spPr>
          <a:xfrm>
            <a:off x="8060005" y="6493378"/>
            <a:ext cx="626795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48"/>
              </a:lnSpc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Aprobó:</a:t>
            </a:r>
          </a:p>
        </p:txBody>
      </p:sp>
      <p:sp>
        <p:nvSpPr>
          <p:cNvPr id="102" name="TextBox 110"/>
          <p:cNvSpPr txBox="1"/>
          <p:nvPr/>
        </p:nvSpPr>
        <p:spPr>
          <a:xfrm>
            <a:off x="10642794" y="144057"/>
            <a:ext cx="485069" cy="1410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092"/>
              </a:lnSpc>
              <a:defRPr/>
            </a:pPr>
            <a:r>
              <a:rPr lang="en-US" sz="933" dirty="0">
                <a:solidFill>
                  <a:srgbClr val="0289D0"/>
                </a:solidFill>
                <a:latin typeface="Century Gothic" panose="020B0502020202020204" pitchFamily="34" charset="0"/>
              </a:rPr>
              <a:t>Código:</a:t>
            </a:r>
          </a:p>
        </p:txBody>
      </p:sp>
      <p:sp>
        <p:nvSpPr>
          <p:cNvPr id="103" name="TextBox 111"/>
          <p:cNvSpPr txBox="1"/>
          <p:nvPr/>
        </p:nvSpPr>
        <p:spPr>
          <a:xfrm>
            <a:off x="10642793" y="421097"/>
            <a:ext cx="563855" cy="1410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092"/>
              </a:lnSpc>
              <a:defRPr/>
            </a:pPr>
            <a:r>
              <a:rPr lang="es-CO" sz="933" dirty="0">
                <a:solidFill>
                  <a:srgbClr val="0289D0"/>
                </a:solidFill>
                <a:latin typeface="Century Gothic" panose="020B0502020202020204" pitchFamily="34" charset="0"/>
              </a:rPr>
              <a:t>Versión:</a:t>
            </a:r>
          </a:p>
        </p:txBody>
      </p:sp>
      <p:sp>
        <p:nvSpPr>
          <p:cNvPr id="104" name="TextBox 112"/>
          <p:cNvSpPr txBox="1"/>
          <p:nvPr/>
        </p:nvSpPr>
        <p:spPr>
          <a:xfrm>
            <a:off x="10432015" y="679601"/>
            <a:ext cx="984132" cy="1410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092"/>
              </a:lnSpc>
              <a:defRPr/>
            </a:pPr>
            <a:r>
              <a:rPr lang="es-CO" sz="933" dirty="0">
                <a:solidFill>
                  <a:srgbClr val="0289D0"/>
                </a:solidFill>
                <a:latin typeface="Century Gothic" panose="020B0502020202020204" pitchFamily="34" charset="0"/>
              </a:rPr>
              <a:t>Vigente:</a:t>
            </a:r>
          </a:p>
        </p:txBody>
      </p:sp>
      <p:sp>
        <p:nvSpPr>
          <p:cNvPr id="105" name="TextBox 113"/>
          <p:cNvSpPr txBox="1"/>
          <p:nvPr/>
        </p:nvSpPr>
        <p:spPr>
          <a:xfrm>
            <a:off x="1695166" y="95195"/>
            <a:ext cx="3302182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defRPr/>
            </a:pPr>
            <a:r>
              <a:rPr lang="es-CO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Caracterización Proceso </a:t>
            </a:r>
          </a:p>
          <a:p>
            <a:pPr algn="ctr" defTabSz="609630">
              <a:defRPr/>
            </a:pPr>
            <a:r>
              <a:rPr lang="es-MX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E4 Educación Ambiental y Comunicación </a:t>
            </a:r>
          </a:p>
        </p:txBody>
      </p:sp>
      <p:sp>
        <p:nvSpPr>
          <p:cNvPr id="106" name="TextBox 114"/>
          <p:cNvSpPr txBox="1"/>
          <p:nvPr/>
        </p:nvSpPr>
        <p:spPr>
          <a:xfrm>
            <a:off x="4995154" y="70189"/>
            <a:ext cx="5535279" cy="766294"/>
          </a:xfrm>
          <a:prstGeom prst="rect">
            <a:avLst/>
          </a:prstGeom>
          <a:solidFill>
            <a:schemeClr val="bg1"/>
          </a:solidFill>
        </p:spPr>
        <p:txBody>
          <a:bodyPr wrap="square" lIns="24000" tIns="24000" rIns="24000" bIns="24000" rtlCol="0" anchor="t">
            <a:spAutoFit/>
          </a:bodyPr>
          <a:lstStyle/>
          <a:p>
            <a:pPr algn="just" defTabSz="609630">
              <a:defRPr/>
            </a:pPr>
            <a:r>
              <a:rPr lang="es-CO" sz="933" b="1" dirty="0">
                <a:latin typeface="Century Gothic" panose="020B0502020202020204" pitchFamily="34" charset="0"/>
              </a:rPr>
              <a:t>Objetivo: </a:t>
            </a:r>
            <a:r>
              <a:rPr lang="es-MX" sz="933" dirty="0">
                <a:latin typeface="Century Gothic" panose="020B0502020202020204" pitchFamily="34" charset="0"/>
              </a:rPr>
              <a:t>Posicionar a PNNC como entidad líder que trabaja por la conservación del patrimonio cultural y natural, mediante la divulgación permanente de información institucional y el desarrollo de herramientas pedagógicas orientadas a la apropiación social de la protección y la conservación,  para contribuir en una operación transparente y eficiente que genere valor público y aporte a la construcción de la paz con la naturaleza.</a:t>
            </a:r>
          </a:p>
        </p:txBody>
      </p:sp>
      <p:pic>
        <p:nvPicPr>
          <p:cNvPr id="107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7300" y="993144"/>
            <a:ext cx="477213" cy="477213"/>
          </a:xfrm>
          <a:prstGeom prst="rect">
            <a:avLst/>
          </a:prstGeom>
        </p:spPr>
      </p:pic>
      <p:pic>
        <p:nvPicPr>
          <p:cNvPr id="108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195" y="3609476"/>
            <a:ext cx="545795" cy="545795"/>
          </a:xfrm>
          <a:prstGeom prst="rect">
            <a:avLst/>
          </a:prstGeom>
        </p:spPr>
      </p:pic>
      <p:pic>
        <p:nvPicPr>
          <p:cNvPr id="109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723069" y="961120"/>
            <a:ext cx="561776" cy="561776"/>
          </a:xfrm>
          <a:prstGeom prst="rect">
            <a:avLst/>
          </a:prstGeom>
        </p:spPr>
      </p:pic>
      <p:pic>
        <p:nvPicPr>
          <p:cNvPr id="110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703208" y="3656157"/>
            <a:ext cx="507961" cy="507961"/>
          </a:xfrm>
          <a:prstGeom prst="rect">
            <a:avLst/>
          </a:prstGeom>
        </p:spPr>
      </p:pic>
      <p:pic>
        <p:nvPicPr>
          <p:cNvPr id="111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1312" y="5578576"/>
            <a:ext cx="595583" cy="595583"/>
          </a:xfrm>
          <a:prstGeom prst="rect">
            <a:avLst/>
          </a:prstGeom>
        </p:spPr>
      </p:pic>
      <p:pic>
        <p:nvPicPr>
          <p:cNvPr id="112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793376" y="5658228"/>
            <a:ext cx="495135" cy="495135"/>
          </a:xfrm>
          <a:prstGeom prst="rect">
            <a:avLst/>
          </a:prstGeom>
        </p:spPr>
      </p:pic>
      <p:grpSp>
        <p:nvGrpSpPr>
          <p:cNvPr id="113" name="Grupo 11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2191066" y="958598"/>
            <a:ext cx="815330" cy="533999"/>
            <a:chOff x="5473008" y="1517116"/>
            <a:chExt cx="1222995" cy="800999"/>
          </a:xfrm>
        </p:grpSpPr>
        <p:sp>
          <p:nvSpPr>
            <p:cNvPr id="114" name="Elipse 113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s-CO" sz="80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5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473008" y="2087283"/>
              <a:ext cx="1222995" cy="230832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 defTabSz="609630">
                <a:lnSpc>
                  <a:spcPts val="1248"/>
                </a:lnSpc>
                <a:defRPr/>
              </a:pPr>
              <a:r>
                <a:rPr lang="en-US" sz="24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P</a:t>
              </a:r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5992301" y="961957"/>
            <a:ext cx="815330" cy="533789"/>
            <a:chOff x="5432363" y="1517116"/>
            <a:chExt cx="1222995" cy="800684"/>
          </a:xfrm>
        </p:grpSpPr>
        <p:sp>
          <p:nvSpPr>
            <p:cNvPr id="117" name="Elipse 116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s-CO" sz="80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8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432363" y="2086968"/>
              <a:ext cx="1222995" cy="230832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 defTabSz="609630">
                <a:lnSpc>
                  <a:spcPts val="1248"/>
                </a:lnSpc>
                <a:defRPr/>
              </a:pPr>
              <a:r>
                <a:rPr lang="en-US" sz="24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H</a:t>
              </a:r>
            </a:p>
          </p:txBody>
        </p:sp>
      </p:grpSp>
      <p:grpSp>
        <p:nvGrpSpPr>
          <p:cNvPr id="119" name="Grupo 118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5992301" y="3667447"/>
            <a:ext cx="815330" cy="533789"/>
            <a:chOff x="5432363" y="1517116"/>
            <a:chExt cx="1222995" cy="800683"/>
          </a:xfrm>
        </p:grpSpPr>
        <p:sp>
          <p:nvSpPr>
            <p:cNvPr id="120" name="Elipse 119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s-CO" sz="80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1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32363" y="2086967"/>
              <a:ext cx="1222995" cy="230832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 defTabSz="609630">
                <a:lnSpc>
                  <a:spcPts val="1248"/>
                </a:lnSpc>
                <a:defRPr/>
              </a:pPr>
              <a:r>
                <a:rPr lang="en-US" sz="24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V</a:t>
              </a:r>
            </a:p>
          </p:txBody>
        </p:sp>
      </p:grpSp>
      <p:grpSp>
        <p:nvGrpSpPr>
          <p:cNvPr id="122" name="Grupo 121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2155807" y="3683000"/>
            <a:ext cx="815330" cy="530778"/>
            <a:chOff x="4736873" y="1459216"/>
            <a:chExt cx="1222995" cy="796167"/>
          </a:xfrm>
        </p:grpSpPr>
        <p:sp>
          <p:nvSpPr>
            <p:cNvPr id="123" name="Elipse 122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s-CO" sz="80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4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736873" y="1959493"/>
              <a:ext cx="1222995" cy="230832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 defTabSz="609630">
                <a:lnSpc>
                  <a:spcPts val="1248"/>
                </a:lnSpc>
                <a:defRPr/>
              </a:pPr>
              <a:r>
                <a:rPr lang="en-US" sz="24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B61C0742-3694-4F00-A129-AB063273A2E8}"/>
              </a:ext>
            </a:extLst>
          </p:cNvPr>
          <p:cNvSpPr txBox="1"/>
          <p:nvPr/>
        </p:nvSpPr>
        <p:spPr>
          <a:xfrm>
            <a:off x="2879412" y="1168058"/>
            <a:ext cx="296224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Establecer el plan de acción y planes de trabajo del proceso.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Diagnosticar y autoevaluar el estado de cumplimiento de la política de transparencia y acceso a la información pública. 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Establecer el plan de trabajo para la implementación de la Política de Transparencia y Acceso a la Información Pública y la estrategia de comunicación. 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Identificar necesidades en materia de comunicación y educación ambiental. 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Establecer la estrategia de comunicaciones y documentar el Manual de identidad visual y comunicación de PNNC.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Planificar instrumentos pedagógicos de educación ambiental. </a:t>
            </a:r>
            <a:endParaRPr lang="es-CO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Planificar alianzas y acuerdos con aliados para el fomento de la educación ambiental.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Definir los riesgos  e indicadores del proceso.</a:t>
            </a:r>
          </a:p>
        </p:txBody>
      </p:sp>
      <p:sp>
        <p:nvSpPr>
          <p:cNvPr id="126" name="CuadroTexto 125">
            <a:extLst>
              <a:ext uri="{FF2B5EF4-FFF2-40B4-BE49-F238E27FC236}">
                <a16:creationId xmlns:a16="http://schemas.microsoft.com/office/drawing/2014/main" id="{C8F1087B-A787-4534-9152-71EB3EA2BAC3}"/>
              </a:ext>
            </a:extLst>
          </p:cNvPr>
          <p:cNvSpPr txBox="1"/>
          <p:nvPr/>
        </p:nvSpPr>
        <p:spPr>
          <a:xfrm>
            <a:off x="6653885" y="1137013"/>
            <a:ext cx="2968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Ejecutar las actividades de los planes del proceso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Implementar la estrategia de comunicación. 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Desarrollar mecanismos o acciones de comunicación que permitan atender las necesidades o requerimientos de productos comunicativos  (Comunicación Interna.)</a:t>
            </a:r>
            <a:endParaRPr lang="es-CO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08CA88B5-1876-422A-9F6D-FD11BD3BCBD6}"/>
              </a:ext>
            </a:extLst>
          </p:cNvPr>
          <p:cNvSpPr txBox="1"/>
          <p:nvPr/>
        </p:nvSpPr>
        <p:spPr>
          <a:xfrm>
            <a:off x="10148109" y="1188013"/>
            <a:ext cx="1755246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1- Informes de gestión sobre la ejecución de los planes a cargo </a:t>
            </a:r>
          </a:p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2- Piezas comunicativas y campañas de comunicación desarrolladas</a:t>
            </a:r>
          </a:p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3- Espacios de divulgación desarrollados</a:t>
            </a:r>
          </a:p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4- Alianzas suscritas para el posicionamiento de PNNC </a:t>
            </a:r>
          </a:p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5- Línea editorial, Estrategia de comunicaciones y Manual de Identidad Visual </a:t>
            </a:r>
          </a:p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6- Contenidos de la página web actualizados y controlados </a:t>
            </a:r>
          </a:p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7- Información comunicada</a:t>
            </a:r>
          </a:p>
          <a:p>
            <a:pPr algn="just" defTabSz="609630">
              <a:defRPr/>
            </a:pPr>
            <a:r>
              <a:rPr lang="es-CO" sz="7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8- Instrumentos pedagógicos implementados </a:t>
            </a:r>
          </a:p>
          <a:p>
            <a:pPr algn="just" defTabSz="609630">
              <a:defRPr/>
            </a:pPr>
            <a:r>
              <a:rPr lang="es-CO" sz="750" dirty="0">
                <a:latin typeface="Century Gothic" panose="020B0502020202020204" pitchFamily="34" charset="0"/>
              </a:rPr>
              <a:t>9-Acciones de Educación Ambiental desarrolladas</a:t>
            </a:r>
          </a:p>
        </p:txBody>
      </p: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F76F7993-1020-4BFC-8F28-431A7588DB99}"/>
              </a:ext>
            </a:extLst>
          </p:cNvPr>
          <p:cNvSpPr txBox="1"/>
          <p:nvPr/>
        </p:nvSpPr>
        <p:spPr>
          <a:xfrm>
            <a:off x="238618" y="1560364"/>
            <a:ext cx="190713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Grupos de valor, comunidades y ciudadanía en general</a:t>
            </a:r>
          </a:p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Función Pública</a:t>
            </a:r>
          </a:p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Entes de control</a:t>
            </a:r>
          </a:p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Direccionamiento estratégico</a:t>
            </a:r>
          </a:p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Secretaría de Transparencia y demás entidades de Gobierno líderes de política</a:t>
            </a:r>
          </a:p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Evaluación independiente </a:t>
            </a:r>
          </a:p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Talento humano y demás procesos de apoyo</a:t>
            </a:r>
          </a:p>
          <a:p>
            <a:pPr marL="228611" indent="-228611" algn="just" defTabSz="609630">
              <a:buFontTx/>
              <a:buAutoNum type="arabicPeriod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Aliados y cooperantes  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2946255" y="3945749"/>
            <a:ext cx="28732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Generar alertas y recomendaciones a la Alta Dirección y al CIGD, frente a incumplimientos o brechas detectadas en la política de Transparencia y Acceso a la Información Pública. 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Establecer acciones de mejoramiento para el cierre de no conformidades y demás hallazgos del proceso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Tomar acciones correctivas y/o correcciones en caso de materialización de riesgos e incumplimientos en indicadores del proceso o metas establecidas. 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6DD7BEBB-C6A3-4D95-93E7-8298AFC50EB1}"/>
              </a:ext>
            </a:extLst>
          </p:cNvPr>
          <p:cNvSpPr txBox="1"/>
          <p:nvPr/>
        </p:nvSpPr>
        <p:spPr>
          <a:xfrm>
            <a:off x="6623154" y="3938649"/>
            <a:ext cx="2950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el cumplimiento de las metas, planes, programas y proyectos a cargo </a:t>
            </a: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del proceso.</a:t>
            </a:r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60896E4A-356B-494A-BB24-16BC55F6E51C}"/>
              </a:ext>
            </a:extLst>
          </p:cNvPr>
          <p:cNvSpPr txBox="1"/>
          <p:nvPr/>
        </p:nvSpPr>
        <p:spPr>
          <a:xfrm>
            <a:off x="10177530" y="4090545"/>
            <a:ext cx="1712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1- Direccionamiento estratégico, MADS y Función Pública </a:t>
            </a:r>
          </a:p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Del 2 al 5 - Todos los procesos</a:t>
            </a:r>
          </a:p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Del 6 al 8 Todos los procesos, grupos de valor, ciudadanía en general y comunidades </a:t>
            </a:r>
          </a:p>
        </p:txBody>
      </p:sp>
      <p:sp>
        <p:nvSpPr>
          <p:cNvPr id="132" name="CuadroTexto 131">
            <a:extLst>
              <a:ext uri="{FF2B5EF4-FFF2-40B4-BE49-F238E27FC236}">
                <a16:creationId xmlns:a16="http://schemas.microsoft.com/office/drawing/2014/main" id="{035FE749-5896-40CB-BA70-69837DD1F7C6}"/>
              </a:ext>
            </a:extLst>
          </p:cNvPr>
          <p:cNvSpPr txBox="1"/>
          <p:nvPr/>
        </p:nvSpPr>
        <p:spPr>
          <a:xfrm>
            <a:off x="243782" y="4204947"/>
            <a:ext cx="2539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2- Lineamientos MIPG</a:t>
            </a:r>
          </a:p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3-  Solicitud de información  y directrices en materia de control</a:t>
            </a:r>
          </a:p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4- Planes institucionales y lineamientos  SIG  </a:t>
            </a: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401F5C90-38BE-4741-B7C7-CE0E9B2A6EA3}"/>
              </a:ext>
            </a:extLst>
          </p:cNvPr>
          <p:cNvSpPr txBox="1"/>
          <p:nvPr/>
        </p:nvSpPr>
        <p:spPr>
          <a:xfrm>
            <a:off x="1629999" y="5580036"/>
            <a:ext cx="4260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0510" indent="-190510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MIPG Política de Transparencia y Acceso a la Información Pública </a:t>
            </a:r>
          </a:p>
          <a:p>
            <a:pPr marL="190510" indent="-190510" algn="just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NTC ISO 9001:2015 Numerales 7,1,3, 7,4 y 8,2,1 </a:t>
            </a:r>
          </a:p>
          <a:p>
            <a:pPr marL="190510" indent="-190510" algn="just" defTabSz="609630">
              <a:buFont typeface="Arial" panose="020B0604020202020204" pitchFamily="34" charset="0"/>
              <a:buChar char="•"/>
              <a:defRPr/>
            </a:pPr>
            <a:r>
              <a:rPr lang="fr-FR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NTC PE 1000:2020 Numeral 11</a:t>
            </a:r>
            <a:endParaRPr lang="es-CO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1C464795-7B74-4370-82BC-985E6C36E7B4}"/>
              </a:ext>
            </a:extLst>
          </p:cNvPr>
          <p:cNvSpPr txBox="1"/>
          <p:nvPr/>
        </p:nvSpPr>
        <p:spPr>
          <a:xfrm>
            <a:off x="10369793" y="5469109"/>
            <a:ext cx="1784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Módulo Documentos</a:t>
            </a:r>
          </a:p>
          <a:p>
            <a:pPr marL="87313" indent="-87313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Módulo Indicadores</a:t>
            </a:r>
          </a:p>
          <a:p>
            <a:pPr marL="87313" indent="-87313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Módulo Riesgos </a:t>
            </a:r>
          </a:p>
          <a:p>
            <a:pPr marL="87313" indent="-87313" defTabSz="609630">
              <a:buFont typeface="Arial" panose="020B0604020202020204" pitchFamily="34" charset="0"/>
              <a:buChar char="•"/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 Senda Normograma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896096" y="6405043"/>
            <a:ext cx="3218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Gloria Rocío Pereira Oviedo</a:t>
            </a:r>
          </a:p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Contratista líder MIPG 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762945FB-D055-463B-9ADE-0F1B8C44432A}"/>
              </a:ext>
            </a:extLst>
          </p:cNvPr>
          <p:cNvSpPr txBox="1"/>
          <p:nvPr/>
        </p:nvSpPr>
        <p:spPr>
          <a:xfrm>
            <a:off x="4842109" y="6349694"/>
            <a:ext cx="299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Natalia Alvarino Caipa y Adriana Vásquez Cerón</a:t>
            </a:r>
          </a:p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Contratistas </a:t>
            </a:r>
            <a:r>
              <a:rPr lang="es-CO" sz="800" dirty="0">
                <a:latin typeface="Century Gothic" panose="020B0502020202020204" pitchFamily="34" charset="0"/>
              </a:rPr>
              <a:t>Grupo de Comunicaciones y Educación Ambiental </a:t>
            </a:r>
            <a:endParaRPr lang="es-CO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  <a:p>
            <a:pPr algn="just" defTabSz="609630">
              <a:defRPr/>
            </a:pPr>
            <a:endParaRPr lang="es-CO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8686801" y="6366543"/>
            <a:ext cx="324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Juan Carlos Cuervo  León</a:t>
            </a:r>
          </a:p>
          <a:p>
            <a:pPr algn="just" defTabSz="609630">
              <a:defRPr/>
            </a:pPr>
            <a:r>
              <a:rPr lang="es-CO" sz="800" dirty="0">
                <a:latin typeface="Century Gothic" panose="020B0502020202020204" pitchFamily="34" charset="0"/>
              </a:rPr>
              <a:t>Coordinador Grupo de Comunicaciones y Educación Ambiental 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6B57B36E-3ED9-4464-82E5-8544116DE1C4}"/>
              </a:ext>
            </a:extLst>
          </p:cNvPr>
          <p:cNvSpPr txBox="1"/>
          <p:nvPr/>
        </p:nvSpPr>
        <p:spPr>
          <a:xfrm>
            <a:off x="11127864" y="87288"/>
            <a:ext cx="872697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s-CO" sz="933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E4-CA-01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DB349D00-B8A5-433E-92EB-1B31F9B56496}"/>
              </a:ext>
            </a:extLst>
          </p:cNvPr>
          <p:cNvSpPr txBox="1"/>
          <p:nvPr/>
        </p:nvSpPr>
        <p:spPr>
          <a:xfrm>
            <a:off x="11185972" y="384139"/>
            <a:ext cx="855275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s-CO" sz="933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02</a:t>
            </a: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837D9114-1061-4F8E-AE84-B07E744BB3DA}"/>
              </a:ext>
            </a:extLst>
          </p:cNvPr>
          <p:cNvSpPr txBox="1"/>
          <p:nvPr/>
        </p:nvSpPr>
        <p:spPr>
          <a:xfrm>
            <a:off x="11074400" y="653279"/>
            <a:ext cx="855275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630">
              <a:defRPr/>
            </a:pPr>
            <a:r>
              <a:rPr lang="es-CO" sz="933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 30/08/2024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45E5B73C-1270-3894-6249-9F163D7AF13D}"/>
              </a:ext>
            </a:extLst>
          </p:cNvPr>
          <p:cNvSpPr txBox="1"/>
          <p:nvPr/>
        </p:nvSpPr>
        <p:spPr>
          <a:xfrm>
            <a:off x="6032887" y="4185700"/>
            <a:ext cx="3607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114306" indent="-114306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el cumplimiento de los requisitos de la política de Transparencia y Acceso a la Información Pública </a:t>
            </a:r>
          </a:p>
          <a:p>
            <a:pPr marL="114306" indent="-114306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el resultado de los indicadores, riesgos materializados, hallazgos de auditorías y seguimientos que se realicen al proceso</a:t>
            </a:r>
          </a:p>
          <a:p>
            <a:pPr marL="114306" indent="-114306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los resultados del IDI, ITA y demás índices de gestión aplicables al proceso</a:t>
            </a:r>
          </a:p>
          <a:p>
            <a:pPr marL="114306" indent="-114306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la satisfacción frente a los eventos de comunicación y educación ambiental desarrollados </a:t>
            </a:r>
            <a:endParaRPr lang="es-CO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  <a:p>
            <a:pPr marL="114306" indent="-114306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</a:t>
            </a: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el posicionamiento de PNNC como entidad líder que trabaja por la conservación del patrimonio cultural y natural.</a:t>
            </a:r>
          </a:p>
          <a:p>
            <a:pPr marL="114306" indent="-114306">
              <a:buFont typeface="Arial" panose="020B0604020202020204" pitchFamily="34" charset="0"/>
              <a:buChar char="•"/>
            </a:pPr>
            <a:endParaRPr lang="es-MX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  <a:p>
            <a:pPr defTabSz="609630">
              <a:defRPr/>
            </a:pPr>
            <a:endParaRPr lang="es-MX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ABC3D1FC-7767-4930-DB7A-F0F83E1734A6}"/>
              </a:ext>
            </a:extLst>
          </p:cNvPr>
          <p:cNvSpPr txBox="1"/>
          <p:nvPr/>
        </p:nvSpPr>
        <p:spPr>
          <a:xfrm>
            <a:off x="744513" y="3840541"/>
            <a:ext cx="1610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1- Necesidades en materia de comunicación y educación ambiental </a:t>
            </a: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F351FA40-2E50-A7EC-BF24-667C5E166206}"/>
              </a:ext>
            </a:extLst>
          </p:cNvPr>
          <p:cNvSpPr txBox="1"/>
          <p:nvPr/>
        </p:nvSpPr>
        <p:spPr>
          <a:xfrm>
            <a:off x="237483" y="4718592"/>
            <a:ext cx="2455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5- Lineamientos transparencia y demás normatividad aplicable </a:t>
            </a:r>
          </a:p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6- Resultados evaluaciones </a:t>
            </a:r>
          </a:p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7- Talento humano y demás recursos</a:t>
            </a:r>
          </a:p>
          <a:p>
            <a:pPr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8- Oportunidades de alianzas </a:t>
            </a:r>
          </a:p>
          <a:p>
            <a:pPr algn="just" defTabSz="609630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44" name="CuadroTexto 143">
            <a:extLst>
              <a:ext uri="{FF2B5EF4-FFF2-40B4-BE49-F238E27FC236}">
                <a16:creationId xmlns:a16="http://schemas.microsoft.com/office/drawing/2014/main" id="{78F12D7F-4409-AA85-0F99-384907329BEB}"/>
              </a:ext>
            </a:extLst>
          </p:cNvPr>
          <p:cNvSpPr txBox="1"/>
          <p:nvPr/>
        </p:nvSpPr>
        <p:spPr>
          <a:xfrm>
            <a:off x="6053571" y="1912972"/>
            <a:ext cx="355086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Desarrollar mecanismos o acciones de comunicación que permitan atender las necesidades o requerimientos de productos comunicativos e información técnica e institucional requeridos (Comunicación Externa).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latin typeface="Century Gothic" panose="020B0502020202020204" pitchFamily="34" charset="0"/>
              </a:rPr>
              <a:t>Desarrollar acciones de educación ambiental 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latin typeface="Century Gothic" panose="020B0502020202020204" pitchFamily="34" charset="0"/>
              </a:rPr>
              <a:t>Promoción de acciones donde se divulguen las investigaciones de áreas protegidas.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latin typeface="Century Gothic" panose="020B0502020202020204" pitchFamily="34" charset="0"/>
              </a:rPr>
              <a:t>Generar nuevas alianzas con entidades públicas y privadas para posicionar a Parques Nacionales Naturales de Colombia.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latin typeface="Century Gothic" panose="020B0502020202020204" pitchFamily="34" charset="0"/>
              </a:rPr>
              <a:t>Desarrollar línea editorial.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latin typeface="Century Gothic" panose="020B0502020202020204" pitchFamily="34" charset="0"/>
              </a:rPr>
              <a:t>Fortalecer el seguimiento y monitoreo de medios.</a:t>
            </a:r>
          </a:p>
          <a:p>
            <a:pPr marL="114306" indent="-114306" algn="just" defTabSz="609630">
              <a:buFont typeface="Arial" panose="020B0604020202020204" pitchFamily="34" charset="0"/>
              <a:buChar char="•"/>
              <a:defRPr/>
            </a:pPr>
            <a:r>
              <a:rPr lang="es-MX" sz="800" dirty="0">
                <a:latin typeface="Century Gothic" panose="020B0502020202020204" pitchFamily="34" charset="0"/>
              </a:rPr>
              <a:t>Desarrollar instrumentos pedagógicos de educación ambiental, para la paz con la naturaleza </a:t>
            </a:r>
          </a:p>
        </p:txBody>
      </p:sp>
      <p:pic>
        <p:nvPicPr>
          <p:cNvPr id="145" name="Gráfico 86" descr="Cuaderno de estrategias">
            <a:extLst>
              <a:ext uri="{FF2B5EF4-FFF2-40B4-BE49-F238E27FC236}">
                <a16:creationId xmlns:a16="http://schemas.microsoft.com/office/drawing/2014/main" id="{19ABD355-1FD1-4E62-84E3-3C1669A6611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942542" y="5548594"/>
            <a:ext cx="665494" cy="665494"/>
          </a:xfrm>
          <a:prstGeom prst="rect">
            <a:avLst/>
          </a:prstGeom>
        </p:spPr>
      </p:pic>
      <p:sp>
        <p:nvSpPr>
          <p:cNvPr id="146" name="TextBox 100">
            <a:extLst>
              <a:ext uri="{FF2B5EF4-FFF2-40B4-BE49-F238E27FC236}">
                <a16:creationId xmlns:a16="http://schemas.microsoft.com/office/drawing/2014/main" id="{DC1BBCB9-7DD7-40DB-BC3A-89CF608B89B8}"/>
              </a:ext>
            </a:extLst>
          </p:cNvPr>
          <p:cNvSpPr txBox="1"/>
          <p:nvPr/>
        </p:nvSpPr>
        <p:spPr>
          <a:xfrm>
            <a:off x="6228252" y="5759654"/>
            <a:ext cx="1088063" cy="2088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 panose="020B0502020202020204" pitchFamily="34" charset="0"/>
              </a:rPr>
              <a:t>Alcance</a:t>
            </a: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0289D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7" name="CuadroTexto 90">
            <a:extLst>
              <a:ext uri="{FF2B5EF4-FFF2-40B4-BE49-F238E27FC236}">
                <a16:creationId xmlns:a16="http://schemas.microsoft.com/office/drawing/2014/main" id="{29AF781E-1C22-4259-9797-200AA70D2624}"/>
              </a:ext>
            </a:extLst>
          </p:cNvPr>
          <p:cNvSpPr txBox="1"/>
          <p:nvPr/>
        </p:nvSpPr>
        <p:spPr>
          <a:xfrm>
            <a:off x="7016868" y="5485916"/>
            <a:ext cx="17365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Inicia con establecer el plan de acción y planes de trabajo del proceso y finaliza con tomar acciones correctivas y correcciones para la mejora del proceso.</a:t>
            </a:r>
          </a:p>
        </p:txBody>
      </p:sp>
    </p:spTree>
    <p:extLst>
      <p:ext uri="{BB962C8B-B14F-4D97-AF65-F5344CB8AC3E}">
        <p14:creationId xmlns:p14="http://schemas.microsoft.com/office/powerpoint/2010/main" val="1140004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824</Words>
  <Application>Microsoft Office PowerPoint</Application>
  <PresentationFormat>Panorámica</PresentationFormat>
  <Paragraphs>101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GLORIA ROCIO PEREIRA OVIEDO</cp:lastModifiedBy>
  <cp:revision>6</cp:revision>
  <dcterms:created xsi:type="dcterms:W3CDTF">2024-04-23T19:04:49Z</dcterms:created>
  <dcterms:modified xsi:type="dcterms:W3CDTF">2024-08-30T20:19:30Z</dcterms:modified>
</cp:coreProperties>
</file>