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145707379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BE2"/>
    <a:srgbClr val="009536"/>
    <a:srgbClr val="D4BE1A"/>
    <a:srgbClr val="F1E58D"/>
    <a:srgbClr val="003387"/>
    <a:srgbClr val="02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93" autoAdjust="0"/>
    <p:restoredTop sz="96814" autoAdjust="0"/>
  </p:normalViewPr>
  <p:slideViewPr>
    <p:cSldViewPr>
      <p:cViewPr varScale="1">
        <p:scale>
          <a:sx n="74" d="100"/>
          <a:sy n="74" d="100"/>
        </p:scale>
        <p:origin x="1092" y="6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2633B-5280-4838-99D1-C40F7D26707D}" type="datetimeFigureOut">
              <a:rPr lang="es-CO" smtClean="0"/>
              <a:t>30/08/2024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6815-D754-4349-8894-4715EC3033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217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E6815-D754-4349-8894-4715EC30333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08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8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2099" y="8231803"/>
            <a:ext cx="8678239" cy="1140204"/>
            <a:chOff x="0" y="0"/>
            <a:chExt cx="2816121" cy="37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6121" cy="370000"/>
            </a:xfrm>
            <a:custGeom>
              <a:avLst/>
              <a:gdLst/>
              <a:ahLst/>
              <a:cxnLst/>
              <a:rect l="l" t="t" r="r" b="b"/>
              <a:pathLst>
                <a:path w="2816121" h="370000">
                  <a:moveTo>
                    <a:pt x="0" y="0"/>
                  </a:moveTo>
                  <a:lnTo>
                    <a:pt x="2816121" y="0"/>
                  </a:lnTo>
                  <a:lnTo>
                    <a:pt x="2816121" y="370000"/>
                  </a:lnTo>
                  <a:lnTo>
                    <a:pt x="0" y="3700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16121" cy="427150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0002" y="9513481"/>
            <a:ext cx="5971103" cy="668753"/>
            <a:chOff x="0" y="0"/>
            <a:chExt cx="1937646" cy="2170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7645" cy="217013"/>
            </a:xfrm>
            <a:custGeom>
              <a:avLst/>
              <a:gdLst/>
              <a:ahLst/>
              <a:cxnLst/>
              <a:rect l="l" t="t" r="r" b="b"/>
              <a:pathLst>
                <a:path w="1937645" h="217013">
                  <a:moveTo>
                    <a:pt x="0" y="0"/>
                  </a:moveTo>
                  <a:lnTo>
                    <a:pt x="1937645" y="0"/>
                  </a:lnTo>
                  <a:lnTo>
                    <a:pt x="1937645" y="217013"/>
                  </a:lnTo>
                  <a:lnTo>
                    <a:pt x="0" y="2170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937646" cy="2741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51089" y="9513481"/>
            <a:ext cx="5557943" cy="668753"/>
            <a:chOff x="0" y="0"/>
            <a:chExt cx="1803573" cy="2170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03573" cy="217013"/>
            </a:xfrm>
            <a:custGeom>
              <a:avLst/>
              <a:gdLst/>
              <a:ahLst/>
              <a:cxnLst/>
              <a:rect l="l" t="t" r="r" b="b"/>
              <a:pathLst>
                <a:path w="1803573" h="217013">
                  <a:moveTo>
                    <a:pt x="0" y="0"/>
                  </a:moveTo>
                  <a:lnTo>
                    <a:pt x="1803573" y="0"/>
                  </a:lnTo>
                  <a:lnTo>
                    <a:pt x="1803573" y="217013"/>
                  </a:lnTo>
                  <a:lnTo>
                    <a:pt x="0" y="2170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803573" cy="2741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997542" y="9504501"/>
            <a:ext cx="5977166" cy="668753"/>
            <a:chOff x="0" y="0"/>
            <a:chExt cx="1939613" cy="2170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39613" cy="217013"/>
            </a:xfrm>
            <a:custGeom>
              <a:avLst/>
              <a:gdLst/>
              <a:ahLst/>
              <a:cxnLst/>
              <a:rect l="l" t="t" r="r" b="b"/>
              <a:pathLst>
                <a:path w="1939613" h="217013">
                  <a:moveTo>
                    <a:pt x="0" y="0"/>
                  </a:moveTo>
                  <a:lnTo>
                    <a:pt x="1939613" y="0"/>
                  </a:lnTo>
                  <a:lnTo>
                    <a:pt x="1939613" y="217013"/>
                  </a:lnTo>
                  <a:lnTo>
                    <a:pt x="0" y="2170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939613" cy="2741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68848" y="8246632"/>
            <a:ext cx="8905859" cy="1149183"/>
            <a:chOff x="0" y="0"/>
            <a:chExt cx="2889985" cy="3729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89985" cy="372914"/>
            </a:xfrm>
            <a:custGeom>
              <a:avLst/>
              <a:gdLst/>
              <a:ahLst/>
              <a:cxnLst/>
              <a:rect l="l" t="t" r="r" b="b"/>
              <a:pathLst>
                <a:path w="2889985" h="372914">
                  <a:moveTo>
                    <a:pt x="0" y="0"/>
                  </a:moveTo>
                  <a:lnTo>
                    <a:pt x="2889985" y="0"/>
                  </a:lnTo>
                  <a:lnTo>
                    <a:pt x="2889985" y="372914"/>
                  </a:lnTo>
                  <a:lnTo>
                    <a:pt x="0" y="37291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2889985" cy="430064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87160" y="1374330"/>
            <a:ext cx="2999673" cy="3962490"/>
            <a:chOff x="0" y="0"/>
            <a:chExt cx="973405" cy="128584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73405" cy="1285843"/>
            </a:xfrm>
            <a:custGeom>
              <a:avLst/>
              <a:gdLst/>
              <a:ahLst/>
              <a:cxnLst/>
              <a:rect l="l" t="t" r="r" b="b"/>
              <a:pathLst>
                <a:path w="973405" h="1285843">
                  <a:moveTo>
                    <a:pt x="0" y="0"/>
                  </a:moveTo>
                  <a:lnTo>
                    <a:pt x="973405" y="0"/>
                  </a:lnTo>
                  <a:lnTo>
                    <a:pt x="973405" y="1285843"/>
                  </a:lnTo>
                  <a:lnTo>
                    <a:pt x="0" y="1285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973405" cy="134299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74110" y="5441968"/>
            <a:ext cx="2999673" cy="2718939"/>
            <a:chOff x="0" y="0"/>
            <a:chExt cx="973405" cy="88230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73405" cy="882306"/>
            </a:xfrm>
            <a:custGeom>
              <a:avLst/>
              <a:gdLst/>
              <a:ahLst/>
              <a:cxnLst/>
              <a:rect l="l" t="t" r="r" b="b"/>
              <a:pathLst>
                <a:path w="973405" h="882306">
                  <a:moveTo>
                    <a:pt x="0" y="0"/>
                  </a:moveTo>
                  <a:lnTo>
                    <a:pt x="973405" y="0"/>
                  </a:lnTo>
                  <a:lnTo>
                    <a:pt x="973405" y="882306"/>
                  </a:lnTo>
                  <a:lnTo>
                    <a:pt x="0" y="8823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973405" cy="939456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781182" y="2378499"/>
            <a:ext cx="1467517" cy="1012971"/>
            <a:chOff x="0" y="0"/>
            <a:chExt cx="476215" cy="32871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6215" cy="328713"/>
            </a:xfrm>
            <a:custGeom>
              <a:avLst/>
              <a:gdLst/>
              <a:ahLst/>
              <a:cxnLst/>
              <a:rect l="l" t="t" r="r" b="b"/>
              <a:pathLst>
                <a:path w="476215" h="328713">
                  <a:moveTo>
                    <a:pt x="0" y="0"/>
                  </a:moveTo>
                  <a:lnTo>
                    <a:pt x="476215" y="0"/>
                  </a:lnTo>
                  <a:lnTo>
                    <a:pt x="476215" y="328713"/>
                  </a:lnTo>
                  <a:lnTo>
                    <a:pt x="0" y="3287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476215" cy="3858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781182" y="6438332"/>
            <a:ext cx="1457895" cy="908250"/>
            <a:chOff x="0" y="0"/>
            <a:chExt cx="473093" cy="32268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73093" cy="322682"/>
            </a:xfrm>
            <a:custGeom>
              <a:avLst/>
              <a:gdLst/>
              <a:ahLst/>
              <a:cxnLst/>
              <a:rect l="l" t="t" r="r" b="b"/>
              <a:pathLst>
                <a:path w="473093" h="322682">
                  <a:moveTo>
                    <a:pt x="0" y="0"/>
                  </a:moveTo>
                  <a:lnTo>
                    <a:pt x="473093" y="0"/>
                  </a:lnTo>
                  <a:lnTo>
                    <a:pt x="473093" y="322682"/>
                  </a:lnTo>
                  <a:lnTo>
                    <a:pt x="0" y="3226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473093" cy="379832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315290" y="1372496"/>
            <a:ext cx="4682951" cy="3969722"/>
            <a:chOff x="0" y="0"/>
            <a:chExt cx="1519635" cy="128819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19635" cy="1288190"/>
            </a:xfrm>
            <a:custGeom>
              <a:avLst/>
              <a:gdLst/>
              <a:ahLst/>
              <a:cxnLst/>
              <a:rect l="l" t="t" r="r" b="b"/>
              <a:pathLst>
                <a:path w="1519635" h="1288190">
                  <a:moveTo>
                    <a:pt x="0" y="0"/>
                  </a:moveTo>
                  <a:lnTo>
                    <a:pt x="1519635" y="0"/>
                  </a:lnTo>
                  <a:lnTo>
                    <a:pt x="1519635" y="1288190"/>
                  </a:lnTo>
                  <a:lnTo>
                    <a:pt x="0" y="12881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519635" cy="1345340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51918" y="1372496"/>
            <a:ext cx="1428167" cy="926402"/>
            <a:chOff x="0" y="0"/>
            <a:chExt cx="463446" cy="30062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63446" cy="300621"/>
            </a:xfrm>
            <a:custGeom>
              <a:avLst/>
              <a:gdLst/>
              <a:ahLst/>
              <a:cxnLst/>
              <a:rect l="l" t="t" r="r" b="b"/>
              <a:pathLst>
                <a:path w="463446" h="300621">
                  <a:moveTo>
                    <a:pt x="0" y="0"/>
                  </a:moveTo>
                  <a:lnTo>
                    <a:pt x="463446" y="0"/>
                  </a:lnTo>
                  <a:lnTo>
                    <a:pt x="463446" y="300621"/>
                  </a:lnTo>
                  <a:lnTo>
                    <a:pt x="0" y="3006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463446" cy="357771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351918" y="3475625"/>
            <a:ext cx="1412264" cy="1866594"/>
            <a:chOff x="0" y="0"/>
            <a:chExt cx="458285" cy="60571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58285" cy="605717"/>
            </a:xfrm>
            <a:custGeom>
              <a:avLst/>
              <a:gdLst/>
              <a:ahLst/>
              <a:cxnLst/>
              <a:rect l="l" t="t" r="r" b="b"/>
              <a:pathLst>
                <a:path w="458285" h="605717">
                  <a:moveTo>
                    <a:pt x="0" y="0"/>
                  </a:moveTo>
                  <a:lnTo>
                    <a:pt x="458285" y="0"/>
                  </a:lnTo>
                  <a:lnTo>
                    <a:pt x="458285" y="605717"/>
                  </a:lnTo>
                  <a:lnTo>
                    <a:pt x="0" y="6057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458285" cy="662867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309233" y="5436675"/>
            <a:ext cx="4689008" cy="2724232"/>
            <a:chOff x="0" y="0"/>
            <a:chExt cx="1521601" cy="88402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521601" cy="884023"/>
            </a:xfrm>
            <a:custGeom>
              <a:avLst/>
              <a:gdLst/>
              <a:ahLst/>
              <a:cxnLst/>
              <a:rect l="l" t="t" r="r" b="b"/>
              <a:pathLst>
                <a:path w="1521601" h="884023">
                  <a:moveTo>
                    <a:pt x="0" y="0"/>
                  </a:moveTo>
                  <a:lnTo>
                    <a:pt x="1521601" y="0"/>
                  </a:lnTo>
                  <a:lnTo>
                    <a:pt x="1521601" y="884023"/>
                  </a:lnTo>
                  <a:lnTo>
                    <a:pt x="0" y="88402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1521601" cy="94117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353189" y="7413727"/>
            <a:ext cx="1410992" cy="747180"/>
            <a:chOff x="0" y="0"/>
            <a:chExt cx="457872" cy="24246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57872" cy="242463"/>
            </a:xfrm>
            <a:custGeom>
              <a:avLst/>
              <a:gdLst/>
              <a:ahLst/>
              <a:cxnLst/>
              <a:rect l="l" t="t" r="r" b="b"/>
              <a:pathLst>
                <a:path w="457872" h="242463">
                  <a:moveTo>
                    <a:pt x="0" y="0"/>
                  </a:moveTo>
                  <a:lnTo>
                    <a:pt x="457872" y="0"/>
                  </a:lnTo>
                  <a:lnTo>
                    <a:pt x="457872" y="242463"/>
                  </a:lnTo>
                  <a:lnTo>
                    <a:pt x="0" y="2424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457872" cy="299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353189" y="5436318"/>
            <a:ext cx="1410992" cy="945905"/>
            <a:chOff x="0" y="0"/>
            <a:chExt cx="457872" cy="27592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57872" cy="275929"/>
            </a:xfrm>
            <a:custGeom>
              <a:avLst/>
              <a:gdLst/>
              <a:ahLst/>
              <a:cxnLst/>
              <a:rect l="l" t="t" r="r" b="b"/>
              <a:pathLst>
                <a:path w="457872" h="275929">
                  <a:moveTo>
                    <a:pt x="0" y="0"/>
                  </a:moveTo>
                  <a:lnTo>
                    <a:pt x="457872" y="0"/>
                  </a:lnTo>
                  <a:lnTo>
                    <a:pt x="457872" y="275929"/>
                  </a:lnTo>
                  <a:lnTo>
                    <a:pt x="0" y="2759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457872" cy="333079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068848" y="1328251"/>
            <a:ext cx="5371640" cy="3976868"/>
            <a:chOff x="0" y="0"/>
            <a:chExt cx="1743117" cy="129050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743117" cy="1290509"/>
            </a:xfrm>
            <a:custGeom>
              <a:avLst/>
              <a:gdLst/>
              <a:ahLst/>
              <a:cxnLst/>
              <a:rect l="l" t="t" r="r" b="b"/>
              <a:pathLst>
                <a:path w="1743117" h="1290509">
                  <a:moveTo>
                    <a:pt x="0" y="0"/>
                  </a:moveTo>
                  <a:lnTo>
                    <a:pt x="1743117" y="0"/>
                  </a:lnTo>
                  <a:lnTo>
                    <a:pt x="1743117" y="1290509"/>
                  </a:lnTo>
                  <a:lnTo>
                    <a:pt x="0" y="12905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1743117" cy="1347659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3665023" y="2371353"/>
            <a:ext cx="1457895" cy="1012971"/>
            <a:chOff x="0" y="0"/>
            <a:chExt cx="473093" cy="32871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73093" cy="328713"/>
            </a:xfrm>
            <a:custGeom>
              <a:avLst/>
              <a:gdLst/>
              <a:ahLst/>
              <a:cxnLst/>
              <a:rect l="l" t="t" r="r" b="b"/>
              <a:pathLst>
                <a:path w="473093" h="328713">
                  <a:moveTo>
                    <a:pt x="0" y="0"/>
                  </a:moveTo>
                  <a:lnTo>
                    <a:pt x="473093" y="0"/>
                  </a:lnTo>
                  <a:lnTo>
                    <a:pt x="473093" y="328713"/>
                  </a:lnTo>
                  <a:lnTo>
                    <a:pt x="0" y="3287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57150"/>
              <a:ext cx="473093" cy="3858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068848" y="5441968"/>
            <a:ext cx="5371640" cy="2709511"/>
            <a:chOff x="0" y="0"/>
            <a:chExt cx="1743117" cy="87924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743117" cy="879246"/>
            </a:xfrm>
            <a:custGeom>
              <a:avLst/>
              <a:gdLst/>
              <a:ahLst/>
              <a:cxnLst/>
              <a:rect l="l" t="t" r="r" b="b"/>
              <a:pathLst>
                <a:path w="1743117" h="879246">
                  <a:moveTo>
                    <a:pt x="0" y="0"/>
                  </a:moveTo>
                  <a:lnTo>
                    <a:pt x="1743117" y="0"/>
                  </a:lnTo>
                  <a:lnTo>
                    <a:pt x="1743117" y="879246"/>
                  </a:lnTo>
                  <a:lnTo>
                    <a:pt x="0" y="8792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57150"/>
              <a:ext cx="1743117" cy="936396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3665023" y="6352196"/>
            <a:ext cx="1467188" cy="1003312"/>
            <a:chOff x="0" y="0"/>
            <a:chExt cx="476108" cy="325578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76108" cy="325578"/>
            </a:xfrm>
            <a:custGeom>
              <a:avLst/>
              <a:gdLst/>
              <a:ahLst/>
              <a:cxnLst/>
              <a:rect l="l" t="t" r="r" b="b"/>
              <a:pathLst>
                <a:path w="476108" h="325578">
                  <a:moveTo>
                    <a:pt x="0" y="0"/>
                  </a:moveTo>
                  <a:lnTo>
                    <a:pt x="476108" y="0"/>
                  </a:lnTo>
                  <a:lnTo>
                    <a:pt x="476108" y="325578"/>
                  </a:lnTo>
                  <a:lnTo>
                    <a:pt x="0" y="32557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57150"/>
              <a:ext cx="476108" cy="382728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203227" y="1365350"/>
            <a:ext cx="2771481" cy="3967889"/>
            <a:chOff x="0" y="0"/>
            <a:chExt cx="899356" cy="128759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99356" cy="1287595"/>
            </a:xfrm>
            <a:custGeom>
              <a:avLst/>
              <a:gdLst/>
              <a:ahLst/>
              <a:cxnLst/>
              <a:rect l="l" t="t" r="r" b="b"/>
              <a:pathLst>
                <a:path w="899356" h="1287595">
                  <a:moveTo>
                    <a:pt x="0" y="0"/>
                  </a:moveTo>
                  <a:lnTo>
                    <a:pt x="899356" y="0"/>
                  </a:lnTo>
                  <a:lnTo>
                    <a:pt x="899356" y="1287595"/>
                  </a:lnTo>
                  <a:lnTo>
                    <a:pt x="0" y="12875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0" y="-57150"/>
              <a:ext cx="899356" cy="1344745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4497524" y="1365350"/>
            <a:ext cx="1166403" cy="926402"/>
            <a:chOff x="0" y="0"/>
            <a:chExt cx="378502" cy="30062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78502" cy="300621"/>
            </a:xfrm>
            <a:custGeom>
              <a:avLst/>
              <a:gdLst/>
              <a:ahLst/>
              <a:cxnLst/>
              <a:rect l="l" t="t" r="r" b="b"/>
              <a:pathLst>
                <a:path w="378502" h="300621">
                  <a:moveTo>
                    <a:pt x="0" y="0"/>
                  </a:moveTo>
                  <a:lnTo>
                    <a:pt x="378502" y="0"/>
                  </a:lnTo>
                  <a:lnTo>
                    <a:pt x="378502" y="300621"/>
                  </a:lnTo>
                  <a:lnTo>
                    <a:pt x="0" y="3006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0" y="-57150"/>
              <a:ext cx="378502" cy="357771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4505476" y="3458663"/>
            <a:ext cx="1150499" cy="1869178"/>
            <a:chOff x="0" y="0"/>
            <a:chExt cx="373341" cy="606555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73341" cy="606555"/>
            </a:xfrm>
            <a:custGeom>
              <a:avLst/>
              <a:gdLst/>
              <a:ahLst/>
              <a:cxnLst/>
              <a:rect l="l" t="t" r="r" b="b"/>
              <a:pathLst>
                <a:path w="373341" h="606555">
                  <a:moveTo>
                    <a:pt x="0" y="0"/>
                  </a:moveTo>
                  <a:lnTo>
                    <a:pt x="373341" y="0"/>
                  </a:lnTo>
                  <a:lnTo>
                    <a:pt x="373341" y="606555"/>
                  </a:lnTo>
                  <a:lnTo>
                    <a:pt x="0" y="6065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0" y="-57150"/>
              <a:ext cx="373341" cy="663705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5203227" y="5429172"/>
            <a:ext cx="2771481" cy="2722306"/>
            <a:chOff x="0" y="0"/>
            <a:chExt cx="899356" cy="883399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99356" cy="883399"/>
            </a:xfrm>
            <a:custGeom>
              <a:avLst/>
              <a:gdLst/>
              <a:ahLst/>
              <a:cxnLst/>
              <a:rect l="l" t="t" r="r" b="b"/>
              <a:pathLst>
                <a:path w="899356" h="883399">
                  <a:moveTo>
                    <a:pt x="0" y="0"/>
                  </a:moveTo>
                  <a:lnTo>
                    <a:pt x="899356" y="0"/>
                  </a:lnTo>
                  <a:lnTo>
                    <a:pt x="899356" y="883399"/>
                  </a:lnTo>
                  <a:lnTo>
                    <a:pt x="0" y="88339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0" y="-57150"/>
              <a:ext cx="899356" cy="940549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4497524" y="7415992"/>
            <a:ext cx="1150499" cy="735486"/>
            <a:chOff x="0" y="0"/>
            <a:chExt cx="373341" cy="23866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373341" cy="238668"/>
            </a:xfrm>
            <a:custGeom>
              <a:avLst/>
              <a:gdLst/>
              <a:ahLst/>
              <a:cxnLst/>
              <a:rect l="l" t="t" r="r" b="b"/>
              <a:pathLst>
                <a:path w="373341" h="238668">
                  <a:moveTo>
                    <a:pt x="0" y="0"/>
                  </a:moveTo>
                  <a:lnTo>
                    <a:pt x="373341" y="0"/>
                  </a:lnTo>
                  <a:lnTo>
                    <a:pt x="373341" y="238668"/>
                  </a:lnTo>
                  <a:lnTo>
                    <a:pt x="0" y="2386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0" y="-57150"/>
              <a:ext cx="373341" cy="295818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4497524" y="5429965"/>
            <a:ext cx="895418" cy="856662"/>
            <a:chOff x="0" y="0"/>
            <a:chExt cx="290567" cy="27799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290567" cy="277990"/>
            </a:xfrm>
            <a:custGeom>
              <a:avLst/>
              <a:gdLst/>
              <a:ahLst/>
              <a:cxnLst/>
              <a:rect l="l" t="t" r="r" b="b"/>
              <a:pathLst>
                <a:path w="290567" h="277990">
                  <a:moveTo>
                    <a:pt x="0" y="0"/>
                  </a:moveTo>
                  <a:lnTo>
                    <a:pt x="290567" y="0"/>
                  </a:lnTo>
                  <a:lnTo>
                    <a:pt x="290567" y="277990"/>
                  </a:lnTo>
                  <a:lnTo>
                    <a:pt x="0" y="277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0" y="-57150"/>
              <a:ext cx="290567" cy="335140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7" name="Freeform 77"/>
          <p:cNvSpPr/>
          <p:nvPr/>
        </p:nvSpPr>
        <p:spPr>
          <a:xfrm>
            <a:off x="196600" y="184739"/>
            <a:ext cx="2494023" cy="1029289"/>
          </a:xfrm>
          <a:custGeom>
            <a:avLst/>
            <a:gdLst/>
            <a:ahLst/>
            <a:cxnLst/>
            <a:rect l="l" t="t" r="r" b="b"/>
            <a:pathLst>
              <a:path w="3074492" h="1200138">
                <a:moveTo>
                  <a:pt x="0" y="0"/>
                </a:moveTo>
                <a:lnTo>
                  <a:pt x="3074493" y="0"/>
                </a:lnTo>
                <a:lnTo>
                  <a:pt x="3074493" y="1200138"/>
                </a:lnTo>
                <a:lnTo>
                  <a:pt x="0" y="120013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78" name="Group 78"/>
          <p:cNvGrpSpPr/>
          <p:nvPr/>
        </p:nvGrpSpPr>
        <p:grpSpPr>
          <a:xfrm>
            <a:off x="15964191" y="160260"/>
            <a:ext cx="2036650" cy="334244"/>
            <a:chOff x="0" y="0"/>
            <a:chExt cx="1365290" cy="108463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365290" cy="108463"/>
            </a:xfrm>
            <a:custGeom>
              <a:avLst/>
              <a:gdLst/>
              <a:ahLst/>
              <a:cxnLst/>
              <a:rect l="l" t="t" r="r" b="b"/>
              <a:pathLst>
                <a:path w="1365290" h="108463">
                  <a:moveTo>
                    <a:pt x="0" y="0"/>
                  </a:moveTo>
                  <a:lnTo>
                    <a:pt x="1365290" y="0"/>
                  </a:lnTo>
                  <a:lnTo>
                    <a:pt x="1365290" y="108463"/>
                  </a:lnTo>
                  <a:lnTo>
                    <a:pt x="0" y="1084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0" y="-57150"/>
              <a:ext cx="1365290" cy="165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964191" y="550418"/>
            <a:ext cx="2010516" cy="334244"/>
            <a:chOff x="0" y="0"/>
            <a:chExt cx="1365290" cy="108463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365290" cy="108463"/>
            </a:xfrm>
            <a:custGeom>
              <a:avLst/>
              <a:gdLst/>
              <a:ahLst/>
              <a:cxnLst/>
              <a:rect l="l" t="t" r="r" b="b"/>
              <a:pathLst>
                <a:path w="1365290" h="108463">
                  <a:moveTo>
                    <a:pt x="0" y="0"/>
                  </a:moveTo>
                  <a:lnTo>
                    <a:pt x="1365290" y="0"/>
                  </a:lnTo>
                  <a:lnTo>
                    <a:pt x="1365290" y="108463"/>
                  </a:lnTo>
                  <a:lnTo>
                    <a:pt x="0" y="1084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0" y="-57150"/>
              <a:ext cx="1365290" cy="165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964190" y="954906"/>
            <a:ext cx="2010517" cy="334244"/>
            <a:chOff x="0" y="0"/>
            <a:chExt cx="1365290" cy="108463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365290" cy="108463"/>
            </a:xfrm>
            <a:custGeom>
              <a:avLst/>
              <a:gdLst/>
              <a:ahLst/>
              <a:cxnLst/>
              <a:rect l="l" t="t" r="r" b="b"/>
              <a:pathLst>
                <a:path w="1365290" h="108463">
                  <a:moveTo>
                    <a:pt x="0" y="0"/>
                  </a:moveTo>
                  <a:lnTo>
                    <a:pt x="1365290" y="0"/>
                  </a:lnTo>
                  <a:lnTo>
                    <a:pt x="1365290" y="108463"/>
                  </a:lnTo>
                  <a:lnTo>
                    <a:pt x="0" y="108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57150"/>
              <a:ext cx="1365290" cy="165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7" name="TextBox 97"/>
          <p:cNvSpPr txBox="1"/>
          <p:nvPr/>
        </p:nvSpPr>
        <p:spPr>
          <a:xfrm>
            <a:off x="1105229" y="1534264"/>
            <a:ext cx="2094289" cy="73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Proceso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 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grupo de valor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 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aporta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</a:p>
          <a:p>
            <a:pPr marL="0" marR="0" lvl="0" indent="0" algn="ctr" defTabSz="914400" rtl="0" eaLnBrk="1" fontAlgn="auto" latinLnBrk="0" hangingPunct="1">
              <a:lnSpc>
                <a:spcPts val="18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insumo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315290" y="1545654"/>
            <a:ext cx="902229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Planear: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4345600" y="5661931"/>
            <a:ext cx="856064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Actuar: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0017211" y="5651282"/>
            <a:ext cx="1088063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Verificar: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0038771" y="1375181"/>
            <a:ext cx="720465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Hacer: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5465377" y="1699595"/>
            <a:ext cx="2280511" cy="221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Salida o Resultado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116035" y="5573515"/>
            <a:ext cx="2007443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Insumo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 Entrada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5316754" y="5647440"/>
            <a:ext cx="2577759" cy="46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dirty="0">
                <a:solidFill>
                  <a:srgbClr val="0289D0"/>
                </a:solidFill>
                <a:latin typeface="Century Gothic" panose="020B0502020202020204" pitchFamily="34" charset="0"/>
              </a:rPr>
              <a:t>Proceso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 grupo de valor que recibe el resultado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357251" y="8469974"/>
            <a:ext cx="1090690" cy="465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Requisitos</a:t>
            </a:r>
          </a:p>
          <a:p>
            <a:pPr marL="0" marR="0" lvl="0" indent="0" algn="l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Asociados: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3795501" y="8361670"/>
            <a:ext cx="1736829" cy="952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Documentos, </a:t>
            </a:r>
          </a:p>
          <a:p>
            <a:pPr marL="0" marR="0" lvl="0" indent="0" algn="l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Riesgos,</a:t>
            </a:r>
          </a:p>
          <a:p>
            <a:pPr marL="0" marR="0" lvl="0" indent="0" algn="l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Indicadores y Normatividad legal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32232" y="9740067"/>
            <a:ext cx="911911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Elaboró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6475970" y="9740067"/>
            <a:ext cx="839230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Revisó: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2090007" y="9740067"/>
            <a:ext cx="940193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Aprobó: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15964191" y="216085"/>
            <a:ext cx="727604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Código: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15964190" y="631645"/>
            <a:ext cx="845782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Versión: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15979121" y="1043002"/>
            <a:ext cx="1877977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Vigente: </a:t>
            </a:r>
            <a:r>
              <a:rPr lang="es-CO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30/08/2024 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2702549" y="132912"/>
            <a:ext cx="489870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Caracterización Proceso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E2 Gestión del Conocimiento y la innovación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7658294" y="202181"/>
            <a:ext cx="8083498" cy="93447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Objetivo: </a:t>
            </a:r>
            <a:r>
              <a:rPr kumimoji="0" lang="es-CO" sz="14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Generar, </a:t>
            </a:r>
            <a:r>
              <a:rPr lang="es-MX" sz="1400" dirty="0">
                <a:solidFill>
                  <a:srgbClr val="00B0F0"/>
                </a:solidFill>
                <a:latin typeface="Century Gothic" panose="020B0502020202020204" pitchFamily="34" charset="0"/>
              </a:rPr>
              <a:t>c</a:t>
            </a:r>
            <a:r>
              <a:rPr kumimoji="0" lang="es-MX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onservar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compartir el conocimiento de la entidad, mediante el análisis de la forma como se produce, captura, evalúa y se distribuye el conocimiento, para contribuir al cumplimiento de la misionalidad de PNNC, facilitar el aprendizaje y promover buenas prácticas de gestión e innovación, orientadas a generar valor público.</a:t>
            </a:r>
          </a:p>
        </p:txBody>
      </p:sp>
      <p:pic>
        <p:nvPicPr>
          <p:cNvPr id="118" name="Gráfico 117">
            <a:extLst>
              <a:ext uri="{FF2B5EF4-FFF2-40B4-BE49-F238E27FC236}">
                <a16:creationId xmlns:a16="http://schemas.microsoft.com/office/drawing/2014/main" id="{5D778744-8F60-45CE-9D46-A83E6DACB4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950" y="1489715"/>
            <a:ext cx="715819" cy="715819"/>
          </a:xfrm>
          <a:prstGeom prst="rect">
            <a:avLst/>
          </a:prstGeom>
        </p:spPr>
      </p:pic>
      <p:pic>
        <p:nvPicPr>
          <p:cNvPr id="120" name="Gráfico 119">
            <a:extLst>
              <a:ext uri="{FF2B5EF4-FFF2-40B4-BE49-F238E27FC236}">
                <a16:creationId xmlns:a16="http://schemas.microsoft.com/office/drawing/2014/main" id="{B5C9A838-D49D-4537-9F45-542DA7F849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608" y="5521218"/>
            <a:ext cx="818692" cy="818692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3A3A5791-733D-4B51-BE36-AE5297012AC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584604" y="1441680"/>
            <a:ext cx="842664" cy="842664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D3E01211-6624-4841-B08A-49A35419AAA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554812" y="5484235"/>
            <a:ext cx="761941" cy="761941"/>
          </a:xfrm>
          <a:prstGeom prst="rect">
            <a:avLst/>
          </a:prstGeom>
        </p:spPr>
      </p:pic>
      <p:pic>
        <p:nvPicPr>
          <p:cNvPr id="126" name="Gráfico 125">
            <a:extLst>
              <a:ext uri="{FF2B5EF4-FFF2-40B4-BE49-F238E27FC236}">
                <a16:creationId xmlns:a16="http://schemas.microsoft.com/office/drawing/2014/main" id="{286D7625-23F7-4756-9DDC-64F8C239C7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1968" y="8367864"/>
            <a:ext cx="893374" cy="893374"/>
          </a:xfrm>
          <a:prstGeom prst="rect">
            <a:avLst/>
          </a:prstGeom>
        </p:spPr>
      </p:pic>
      <p:pic>
        <p:nvPicPr>
          <p:cNvPr id="128" name="Gráfico 127">
            <a:extLst>
              <a:ext uri="{FF2B5EF4-FFF2-40B4-BE49-F238E27FC236}">
                <a16:creationId xmlns:a16="http://schemas.microsoft.com/office/drawing/2014/main" id="{CEC92555-9FF4-4C58-BA12-8C7AD5DF87F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916105" y="8439883"/>
            <a:ext cx="819032" cy="819032"/>
          </a:xfrm>
          <a:prstGeom prst="rect">
            <a:avLst/>
          </a:prstGeom>
        </p:spPr>
      </p:pic>
      <p:grpSp>
        <p:nvGrpSpPr>
          <p:cNvPr id="133" name="Grupo 132">
            <a:extLst>
              <a:ext uri="{FF2B5EF4-FFF2-40B4-BE49-F238E27FC236}">
                <a16:creationId xmlns:a16="http://schemas.microsoft.com/office/drawing/2014/main" id="{0640C20F-3F5F-47DA-A990-B15765A340E2}"/>
              </a:ext>
            </a:extLst>
          </p:cNvPr>
          <p:cNvGrpSpPr/>
          <p:nvPr/>
        </p:nvGrpSpPr>
        <p:grpSpPr>
          <a:xfrm>
            <a:off x="3286598" y="1437898"/>
            <a:ext cx="1222995" cy="828154"/>
            <a:chOff x="5473008" y="1517116"/>
            <a:chExt cx="1222995" cy="828154"/>
          </a:xfrm>
        </p:grpSpPr>
        <p:sp>
          <p:nvSpPr>
            <p:cNvPr id="131" name="Elipse 130">
              <a:extLst>
                <a:ext uri="{FF2B5EF4-FFF2-40B4-BE49-F238E27FC236}">
                  <a16:creationId xmlns:a16="http://schemas.microsoft.com/office/drawing/2014/main" id="{E5A078F6-8AF3-4152-B56B-3F645EF7E8DE}"/>
                </a:ext>
              </a:extLst>
            </p:cNvPr>
            <p:cNvSpPr/>
            <p:nvPr/>
          </p:nvSpPr>
          <p:spPr>
            <a:xfrm>
              <a:off x="5629480" y="1517116"/>
              <a:ext cx="796167" cy="7961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TextBox 98">
              <a:extLst>
                <a:ext uri="{FF2B5EF4-FFF2-40B4-BE49-F238E27FC236}">
                  <a16:creationId xmlns:a16="http://schemas.microsoft.com/office/drawing/2014/main" id="{4B736870-4491-4EAD-985A-426DD1882382}"/>
                </a:ext>
              </a:extLst>
            </p:cNvPr>
            <p:cNvSpPr txBox="1"/>
            <p:nvPr/>
          </p:nvSpPr>
          <p:spPr>
            <a:xfrm>
              <a:off x="5473008" y="2060127"/>
              <a:ext cx="1222995" cy="28514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</a:t>
              </a:r>
            </a:p>
          </p:txBody>
        </p:sp>
      </p:grp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D09A06EF-4083-483F-92D3-51B5356C7E71}"/>
              </a:ext>
            </a:extLst>
          </p:cNvPr>
          <p:cNvGrpSpPr/>
          <p:nvPr/>
        </p:nvGrpSpPr>
        <p:grpSpPr>
          <a:xfrm>
            <a:off x="8988451" y="1442937"/>
            <a:ext cx="1222995" cy="827839"/>
            <a:chOff x="5432363" y="1517116"/>
            <a:chExt cx="1222995" cy="827839"/>
          </a:xfrm>
        </p:grpSpPr>
        <p:sp>
          <p:nvSpPr>
            <p:cNvPr id="141" name="Elipse 140">
              <a:extLst>
                <a:ext uri="{FF2B5EF4-FFF2-40B4-BE49-F238E27FC236}">
                  <a16:creationId xmlns:a16="http://schemas.microsoft.com/office/drawing/2014/main" id="{84EBBAD8-1A43-4C45-B895-C15FC5E4492B}"/>
                </a:ext>
              </a:extLst>
            </p:cNvPr>
            <p:cNvSpPr/>
            <p:nvPr/>
          </p:nvSpPr>
          <p:spPr>
            <a:xfrm>
              <a:off x="5629480" y="1517116"/>
              <a:ext cx="796167" cy="7961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TextBox 98">
              <a:extLst>
                <a:ext uri="{FF2B5EF4-FFF2-40B4-BE49-F238E27FC236}">
                  <a16:creationId xmlns:a16="http://schemas.microsoft.com/office/drawing/2014/main" id="{A30B5B8C-5BD6-4721-BA8C-E0C9238190C9}"/>
                </a:ext>
              </a:extLst>
            </p:cNvPr>
            <p:cNvSpPr txBox="1"/>
            <p:nvPr/>
          </p:nvSpPr>
          <p:spPr>
            <a:xfrm>
              <a:off x="5432363" y="2059812"/>
              <a:ext cx="1222995" cy="28514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</a:t>
              </a: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FF4EA26C-57D9-4F12-898D-0B40647A2C0D}"/>
              </a:ext>
            </a:extLst>
          </p:cNvPr>
          <p:cNvGrpSpPr/>
          <p:nvPr/>
        </p:nvGrpSpPr>
        <p:grpSpPr>
          <a:xfrm>
            <a:off x="8988451" y="5501169"/>
            <a:ext cx="1222995" cy="827839"/>
            <a:chOff x="5432363" y="1517116"/>
            <a:chExt cx="1222995" cy="827839"/>
          </a:xfrm>
        </p:grpSpPr>
        <p:sp>
          <p:nvSpPr>
            <p:cNvPr id="144" name="Elipse 143">
              <a:extLst>
                <a:ext uri="{FF2B5EF4-FFF2-40B4-BE49-F238E27FC236}">
                  <a16:creationId xmlns:a16="http://schemas.microsoft.com/office/drawing/2014/main" id="{D128A498-1928-469F-893A-2CA58A433C0C}"/>
                </a:ext>
              </a:extLst>
            </p:cNvPr>
            <p:cNvSpPr/>
            <p:nvPr/>
          </p:nvSpPr>
          <p:spPr>
            <a:xfrm>
              <a:off x="5629480" y="1517116"/>
              <a:ext cx="796167" cy="7961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TextBox 98">
              <a:extLst>
                <a:ext uri="{FF2B5EF4-FFF2-40B4-BE49-F238E27FC236}">
                  <a16:creationId xmlns:a16="http://schemas.microsoft.com/office/drawing/2014/main" id="{15A62D0A-1452-44B6-A0CB-880FB2BF475B}"/>
                </a:ext>
              </a:extLst>
            </p:cNvPr>
            <p:cNvSpPr txBox="1"/>
            <p:nvPr/>
          </p:nvSpPr>
          <p:spPr>
            <a:xfrm>
              <a:off x="5432363" y="2059812"/>
              <a:ext cx="1222995" cy="28514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</a:t>
              </a:r>
            </a:p>
          </p:txBody>
        </p:sp>
      </p:grpSp>
      <p:grpSp>
        <p:nvGrpSpPr>
          <p:cNvPr id="146" name="Grupo 145">
            <a:extLst>
              <a:ext uri="{FF2B5EF4-FFF2-40B4-BE49-F238E27FC236}">
                <a16:creationId xmlns:a16="http://schemas.microsoft.com/office/drawing/2014/main" id="{9F1B4100-E36A-4DB2-B4DE-04A475E60332}"/>
              </a:ext>
            </a:extLst>
          </p:cNvPr>
          <p:cNvGrpSpPr/>
          <p:nvPr/>
        </p:nvGrpSpPr>
        <p:grpSpPr>
          <a:xfrm>
            <a:off x="3233710" y="5524500"/>
            <a:ext cx="1222995" cy="796167"/>
            <a:chOff x="4736873" y="1459216"/>
            <a:chExt cx="1222995" cy="796167"/>
          </a:xfrm>
        </p:grpSpPr>
        <p:sp>
          <p:nvSpPr>
            <p:cNvPr id="147" name="Elipse 146">
              <a:extLst>
                <a:ext uri="{FF2B5EF4-FFF2-40B4-BE49-F238E27FC236}">
                  <a16:creationId xmlns:a16="http://schemas.microsoft.com/office/drawing/2014/main" id="{486A0169-520F-4131-8BC9-E7BB9C776F86}"/>
                </a:ext>
              </a:extLst>
            </p:cNvPr>
            <p:cNvSpPr/>
            <p:nvPr/>
          </p:nvSpPr>
          <p:spPr>
            <a:xfrm>
              <a:off x="4943929" y="1459216"/>
              <a:ext cx="796167" cy="7961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TextBox 98">
              <a:extLst>
                <a:ext uri="{FF2B5EF4-FFF2-40B4-BE49-F238E27FC236}">
                  <a16:creationId xmlns:a16="http://schemas.microsoft.com/office/drawing/2014/main" id="{96F8AEFF-9659-4AEF-8249-1CA1F13A955B}"/>
                </a:ext>
              </a:extLst>
            </p:cNvPr>
            <p:cNvSpPr txBox="1"/>
            <p:nvPr/>
          </p:nvSpPr>
          <p:spPr>
            <a:xfrm>
              <a:off x="4736873" y="1932338"/>
              <a:ext cx="1222995" cy="28514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7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B61C0742-3694-4F00-A129-AB063273A2E8}"/>
              </a:ext>
            </a:extLst>
          </p:cNvPr>
          <p:cNvSpPr txBox="1"/>
          <p:nvPr/>
        </p:nvSpPr>
        <p:spPr>
          <a:xfrm>
            <a:off x="4315907" y="1754036"/>
            <a:ext cx="454545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Establecer el plan de acción y planes de trabajo del p</a:t>
            </a:r>
            <a:r>
              <a:rPr lang="es-CO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roceso</a:t>
            </a: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Diagnosticar y autoevaluar el estado de cumplimiento de la política de gestión del conocimiento y la innovación de PNNC.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Establecer la política de gestión del conocimiento y la innovación de PNNC.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Establecer el plan de trabajo y el equipo Gesco+Inn de PNNC.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C</a:t>
            </a:r>
            <a:r>
              <a:rPr lang="es-CO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aracterizar</a:t>
            </a: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actores </a:t>
            </a:r>
            <a:r>
              <a:rPr lang="es-CO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Gesco+Inn</a:t>
            </a: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de PNNC.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Planificar y establecer metodologías para gestión del conocimiento y la innovación en la entidad.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Documentar los </a:t>
            </a: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procedimientos y demás documentos 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requeridos para la implementación</a:t>
            </a: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de la política.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Planificar alianzas para  generar y compartir el conocimiento.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Identificar necesidades de apoyos a la investigación y de innovación en los procesos.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Definir los riesgos  e indicadores del proceso.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0" name="CuadroTexto 149">
            <a:extLst>
              <a:ext uri="{FF2B5EF4-FFF2-40B4-BE49-F238E27FC236}">
                <a16:creationId xmlns:a16="http://schemas.microsoft.com/office/drawing/2014/main" id="{C8F1087B-A787-4534-9152-71EB3EA2BAC3}"/>
              </a:ext>
            </a:extLst>
          </p:cNvPr>
          <p:cNvSpPr txBox="1"/>
          <p:nvPr/>
        </p:nvSpPr>
        <p:spPr>
          <a:xfrm>
            <a:off x="9961327" y="1537546"/>
            <a:ext cx="4505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Ejecutar las actividades de los planes del proceso.</a:t>
            </a:r>
            <a:endParaRPr lang="es-MX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Identificar y valorar el conocimiento, a través del Mapa de Conocimiento de PNNC.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Generar mecanismos para la producción del conocimiento y la innovación. </a:t>
            </a: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08CA88B5-1876-422A-9F6D-FD11BD3BCBD6}"/>
              </a:ext>
            </a:extLst>
          </p:cNvPr>
          <p:cNvSpPr txBox="1"/>
          <p:nvPr/>
        </p:nvSpPr>
        <p:spPr>
          <a:xfrm>
            <a:off x="15224229" y="1983788"/>
            <a:ext cx="2632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1- Inventario de conocimiento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2- Conocimiento generado, identificado y valorado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3- Herramientas para el uso y apropiación del conocimiento implementadas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4- Toma de decisiones basadas en el conocimiento</a:t>
            </a: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F76F7993-1020-4BFC-8F28-431A7588DB99}"/>
              </a:ext>
            </a:extLst>
          </p:cNvPr>
          <p:cNvSpPr txBox="1"/>
          <p:nvPr/>
        </p:nvSpPr>
        <p:spPr>
          <a:xfrm>
            <a:off x="359608" y="2484469"/>
            <a:ext cx="28607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Función Pública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Entes de control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Todos los procesos, áreas protegidas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Direccionamiento estratégico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Ministerio de ciencia, tecnología e innovación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Estado, academia, empresa</a:t>
            </a:r>
          </a:p>
          <a:p>
            <a:pPr marL="342900" indent="-342900" algn="just">
              <a:buAutoNum type="arabicPeriod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Evaluación independiente </a:t>
            </a:r>
          </a:p>
          <a:p>
            <a:pPr marL="342900" indent="-342900" algn="just">
              <a:buAutoNum type="arabicPeriod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Talento humano y demás procesos de apoyo</a:t>
            </a:r>
          </a:p>
          <a:p>
            <a:pPr marL="342900" indent="-342900" algn="just">
              <a:buAutoNum type="arabicPeriod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Comunidades y demás grupos de valor</a:t>
            </a:r>
          </a:p>
        </p:txBody>
      </p:sp>
      <p:sp>
        <p:nvSpPr>
          <p:cNvPr id="153" name="CuadroTexto 152">
            <a:extLst>
              <a:ext uri="{FF2B5EF4-FFF2-40B4-BE49-F238E27FC236}">
                <a16:creationId xmlns:a16="http://schemas.microsoft.com/office/drawing/2014/main" id="{8C7A9F4F-6C7A-4306-BFC0-E592641750C0}"/>
              </a:ext>
            </a:extLst>
          </p:cNvPr>
          <p:cNvSpPr txBox="1"/>
          <p:nvPr/>
        </p:nvSpPr>
        <p:spPr>
          <a:xfrm>
            <a:off x="4419906" y="5929300"/>
            <a:ext cx="4309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Generar alertas y recomendaciones a la Alta Dirección y al CIGD, frente a incumplimientos o brechas detectadas en la política Gesco+Inn.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Implementar acciones para el cierre de brechas de la política Gesco+Inn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Establecer acciones de mejoramiento para el cierre de no conformidades y demás hallazgos del proceso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Tomar acciones correctivas en caso de materialización de riesgos e incumplimientos en indicadores del proceso o metas establecidas. </a:t>
            </a:r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6DD7BEBB-C6A3-4D95-93E7-8298AFC50EB1}"/>
              </a:ext>
            </a:extLst>
          </p:cNvPr>
          <p:cNvSpPr txBox="1"/>
          <p:nvPr/>
        </p:nvSpPr>
        <p:spPr>
          <a:xfrm>
            <a:off x="9876993" y="6014966"/>
            <a:ext cx="442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Verificar el cumplimiento de las metas, planes, programas y proyectos a cargo 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del proceso.</a:t>
            </a: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60896E4A-356B-494A-BB24-16BC55F6E51C}"/>
              </a:ext>
            </a:extLst>
          </p:cNvPr>
          <p:cNvSpPr txBox="1"/>
          <p:nvPr/>
        </p:nvSpPr>
        <p:spPr>
          <a:xfrm>
            <a:off x="15245738" y="6339203"/>
            <a:ext cx="2411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Del 1-10 Todos los procesos y grupos de valor de PNNC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4- Direccionamiento estratégico</a:t>
            </a:r>
          </a:p>
          <a:p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9- Ministerio de ciencia, tecnología e innovación y demás aliados para la investigación</a:t>
            </a:r>
          </a:p>
          <a:p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10- MADS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035FE749-5896-40CB-BA70-69837DD1F7C6}"/>
              </a:ext>
            </a:extLst>
          </p:cNvPr>
          <p:cNvSpPr txBox="1"/>
          <p:nvPr/>
        </p:nvSpPr>
        <p:spPr>
          <a:xfrm>
            <a:off x="283356" y="6254347"/>
            <a:ext cx="3137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2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 Solicitud de información</a:t>
            </a: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401F5C90-38BE-4741-B7C7-CE0E9B2A6EA3}"/>
              </a:ext>
            </a:extLst>
          </p:cNvPr>
          <p:cNvSpPr txBox="1"/>
          <p:nvPr/>
        </p:nvSpPr>
        <p:spPr>
          <a:xfrm>
            <a:off x="2447941" y="8394395"/>
            <a:ext cx="6391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MIPG Política de Gestión del Conocimiento y la Innovación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NTC ISO 9001:2015 Numeral 7,1,6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NTC PE 1000:2020 Numerales 4.1., 4.2., 4.4., 4.6., 4.7.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1C464795-7B74-4370-82BC-985E6C36E7B4}"/>
              </a:ext>
            </a:extLst>
          </p:cNvPr>
          <p:cNvSpPr txBox="1"/>
          <p:nvPr/>
        </p:nvSpPr>
        <p:spPr>
          <a:xfrm>
            <a:off x="15430427" y="8239283"/>
            <a:ext cx="2452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 Senda Módulo Documentos</a:t>
            </a:r>
          </a:p>
          <a:p>
            <a:pPr marL="88900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 Senda Módulo Indicadores</a:t>
            </a:r>
          </a:p>
          <a:p>
            <a:pPr marL="88900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 Senda Módulo Riesgos </a:t>
            </a:r>
          </a:p>
          <a:p>
            <a:pPr marL="88900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 Senda Normograma</a:t>
            </a:r>
          </a:p>
        </p:txBody>
      </p:sp>
      <p:sp>
        <p:nvSpPr>
          <p:cNvPr id="159" name="CuadroTexto 158">
            <a:extLst>
              <a:ext uri="{FF2B5EF4-FFF2-40B4-BE49-F238E27FC236}">
                <a16:creationId xmlns:a16="http://schemas.microsoft.com/office/drawing/2014/main" id="{9EEC1CD9-89BB-4BA3-AEF1-67F72F633DEF}"/>
              </a:ext>
            </a:extLst>
          </p:cNvPr>
          <p:cNvSpPr txBox="1"/>
          <p:nvPr/>
        </p:nvSpPr>
        <p:spPr>
          <a:xfrm>
            <a:off x="1344143" y="9607565"/>
            <a:ext cx="482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Gloria Rocío Pereira Oviedo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Contratista OAP</a:t>
            </a:r>
          </a:p>
        </p:txBody>
      </p: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762945FB-D055-463B-9ADE-0F1B8C44432A}"/>
              </a:ext>
            </a:extLst>
          </p:cNvPr>
          <p:cNvSpPr txBox="1"/>
          <p:nvPr/>
        </p:nvSpPr>
        <p:spPr>
          <a:xfrm>
            <a:off x="7323760" y="9581096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María Eugenia Torres y </a:t>
            </a:r>
            <a:r>
              <a:rPr lang="es-MX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Caterine</a:t>
            </a: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Rodríguez Hurtado</a:t>
            </a:r>
          </a:p>
          <a:p>
            <a:pPr lvl="0" algn="just"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Contratista Dirección General y </a:t>
            </a: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Profesional Especializada del GGCI </a:t>
            </a:r>
            <a:endParaRPr lang="es-CO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1" name="CuadroTexto 160">
            <a:extLst>
              <a:ext uri="{FF2B5EF4-FFF2-40B4-BE49-F238E27FC236}">
                <a16:creationId xmlns:a16="http://schemas.microsoft.com/office/drawing/2014/main" id="{E64ED57E-8437-4222-AC46-59CAFF5A6AB9}"/>
              </a:ext>
            </a:extLst>
          </p:cNvPr>
          <p:cNvSpPr txBox="1"/>
          <p:nvPr/>
        </p:nvSpPr>
        <p:spPr>
          <a:xfrm>
            <a:off x="13030200" y="9607565"/>
            <a:ext cx="486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Andrés León López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Jefe OAP</a:t>
            </a:r>
          </a:p>
        </p:txBody>
      </p:sp>
      <p:sp>
        <p:nvSpPr>
          <p:cNvPr id="162" name="CuadroTexto 161">
            <a:extLst>
              <a:ext uri="{FF2B5EF4-FFF2-40B4-BE49-F238E27FC236}">
                <a16:creationId xmlns:a16="http://schemas.microsoft.com/office/drawing/2014/main" id="{6B57B36E-3ED9-4464-82E5-8544116DE1C4}"/>
              </a:ext>
            </a:extLst>
          </p:cNvPr>
          <p:cNvSpPr txBox="1"/>
          <p:nvPr/>
        </p:nvSpPr>
        <p:spPr>
          <a:xfrm>
            <a:off x="16691795" y="130932"/>
            <a:ext cx="1309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E2-CA-01</a:t>
            </a:r>
          </a:p>
        </p:txBody>
      </p:sp>
      <p:sp>
        <p:nvSpPr>
          <p:cNvPr id="163" name="CuadroTexto 162">
            <a:extLst>
              <a:ext uri="{FF2B5EF4-FFF2-40B4-BE49-F238E27FC236}">
                <a16:creationId xmlns:a16="http://schemas.microsoft.com/office/drawing/2014/main" id="{DB349D00-B8A5-433E-92EB-1B31F9B56496}"/>
              </a:ext>
            </a:extLst>
          </p:cNvPr>
          <p:cNvSpPr txBox="1"/>
          <p:nvPr/>
        </p:nvSpPr>
        <p:spPr>
          <a:xfrm>
            <a:off x="16778958" y="576208"/>
            <a:ext cx="1282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45E5B73C-1270-3894-6249-9F163D7AF13D}"/>
              </a:ext>
            </a:extLst>
          </p:cNvPr>
          <p:cNvSpPr txBox="1"/>
          <p:nvPr/>
        </p:nvSpPr>
        <p:spPr>
          <a:xfrm>
            <a:off x="9049330" y="6449146"/>
            <a:ext cx="541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Verificar el cumplimiento de los requisitos de la política de Gestión del Conocimiento y la Innovación y demás normatividad aplicable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Verificar el resultado de los indicadores del proceso, riesgos materializados, hallazgos de auditorías y seguimientos que se realicen al proceso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Verificar los resultados del IDI, ITA y demás índices de gestión aplicables al proceso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Verificar la materialización de riesgos de fuga de capital intelectual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80AF8367-E6FD-6557-42AC-BE706E7979A3}"/>
              </a:ext>
            </a:extLst>
          </p:cNvPr>
          <p:cNvSpPr txBox="1"/>
          <p:nvPr/>
        </p:nvSpPr>
        <p:spPr>
          <a:xfrm>
            <a:off x="14497524" y="3501435"/>
            <a:ext cx="35342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5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Conocimiento difundido y experiencias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docu</a:t>
            </a: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mentadas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6- Documentos de memoria institucional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7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Proyectos de innovación implementados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8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 Riesgos de fuga de capital intelectual gestionados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9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Activos de conocimiento y resultados de investigaciones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10- Información geográfica institucional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DEC69E20-1699-79CE-C977-021EF461235F}"/>
              </a:ext>
            </a:extLst>
          </p:cNvPr>
          <p:cNvSpPr txBox="1"/>
          <p:nvPr/>
        </p:nvSpPr>
        <p:spPr>
          <a:xfrm>
            <a:off x="9049330" y="2458633"/>
            <a:ext cx="5338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Identificar y desarrollar herramientas para el uso y apropiación del conocimiento.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Emplear la analítica institucional para la mejora de los resultados de la entidad.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Difundir el conocimiento que se genera en PNNC.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Compartir experiencias y generar documentos de memoria institucional.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Incentivar procesos de aprendizaje organizacional y fomentar mecanismos de ideación e innovación en la entidad. 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Crear espacios de retroalimentación para mejorar el conocimiento de la entidad: rendición de cuentas, grupos de discusión, comunidades de práctica, equipos transversales, entre otros.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Gestionar los riesgos de fuga de capital intelectual. 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Estructurar y almacenar información geográfica institucional.</a:t>
            </a:r>
          </a:p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Apoyar el desarrollo de proyectos de investigación.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D335236F-E7BB-FDA7-B98A-B79094FB7471}"/>
              </a:ext>
            </a:extLst>
          </p:cNvPr>
          <p:cNvSpPr txBox="1"/>
          <p:nvPr/>
        </p:nvSpPr>
        <p:spPr>
          <a:xfrm>
            <a:off x="1178300" y="5843245"/>
            <a:ext cx="2152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1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Lineamientos MIPG Política Gesco+Inn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14CC4530-56CD-013B-F6E4-DACC4ABB9CC1}"/>
              </a:ext>
            </a:extLst>
          </p:cNvPr>
          <p:cNvSpPr txBox="1"/>
          <p:nvPr/>
        </p:nvSpPr>
        <p:spPr>
          <a:xfrm>
            <a:off x="284656" y="6457758"/>
            <a:ext cx="3887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3- Conocimientos </a:t>
            </a: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institucionales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4- Planes institucionales y lineamientos SIG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B82B2CE5-7E76-7211-3483-127AFB050F0A}"/>
              </a:ext>
            </a:extLst>
          </p:cNvPr>
          <p:cNvSpPr txBox="1"/>
          <p:nvPr/>
        </p:nvSpPr>
        <p:spPr>
          <a:xfrm>
            <a:off x="290957" y="6644404"/>
            <a:ext cx="29980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5- Política y oferta de instrumentos y mecanismos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6- Posibilidades de alianzas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7- Resultados de evaluaciones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8- Talento humano  y demás recursos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9</a:t>
            </a: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- Necesidades de conocimiento en el territorio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66" name="Gráfico 86" descr="Cuaderno de estrategias">
            <a:extLst>
              <a:ext uri="{FF2B5EF4-FFF2-40B4-BE49-F238E27FC236}">
                <a16:creationId xmlns:a16="http://schemas.microsoft.com/office/drawing/2014/main" id="{26BB92F2-0109-39D9-C4BD-83030D0A3AA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27710" y="8334568"/>
            <a:ext cx="957799" cy="957799"/>
          </a:xfrm>
          <a:prstGeom prst="rect">
            <a:avLst/>
          </a:prstGeom>
        </p:spPr>
      </p:pic>
      <p:sp>
        <p:nvSpPr>
          <p:cNvPr id="167" name="CuadroTexto 90">
            <a:extLst>
              <a:ext uri="{FF2B5EF4-FFF2-40B4-BE49-F238E27FC236}">
                <a16:creationId xmlns:a16="http://schemas.microsoft.com/office/drawing/2014/main" id="{1FB38144-C12E-44A8-FDA6-B6E569339F72}"/>
              </a:ext>
            </a:extLst>
          </p:cNvPr>
          <p:cNvSpPr txBox="1"/>
          <p:nvPr/>
        </p:nvSpPr>
        <p:spPr>
          <a:xfrm>
            <a:off x="10574104" y="8207106"/>
            <a:ext cx="234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Inicia con establecer el plan de acción y planes de trabajo del proceso y finaliza con t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omar acciones correctivas y correcciones para la mejora del proceso.</a:t>
            </a:r>
            <a:endParaRPr lang="es-CO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8" name="TextBox 100">
            <a:extLst>
              <a:ext uri="{FF2B5EF4-FFF2-40B4-BE49-F238E27FC236}">
                <a16:creationId xmlns:a16="http://schemas.microsoft.com/office/drawing/2014/main" id="{4C117A37-AE51-4DA7-7F10-0B7F5FE506DC}"/>
              </a:ext>
            </a:extLst>
          </p:cNvPr>
          <p:cNvSpPr txBox="1"/>
          <p:nvPr/>
        </p:nvSpPr>
        <p:spPr>
          <a:xfrm>
            <a:off x="9611738" y="8720146"/>
            <a:ext cx="1088063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289D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Alcance:</a:t>
            </a:r>
          </a:p>
        </p:txBody>
      </p:sp>
    </p:spTree>
    <p:extLst>
      <p:ext uri="{BB962C8B-B14F-4D97-AF65-F5344CB8AC3E}">
        <p14:creationId xmlns:p14="http://schemas.microsoft.com/office/powerpoint/2010/main" val="122692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849</Words>
  <Application>Microsoft Office PowerPoint</Application>
  <PresentationFormat>Personalizado</PresentationFormat>
  <Paragraphs>109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Arial</vt:lpstr>
      <vt:lpstr>Century Gothic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Proceso</dc:title>
  <dc:creator>Gloria</dc:creator>
  <cp:lastModifiedBy>GLORIA ROCIO PEREIRA OVIEDO</cp:lastModifiedBy>
  <cp:revision>89</cp:revision>
  <dcterms:created xsi:type="dcterms:W3CDTF">2006-08-16T00:00:00Z</dcterms:created>
  <dcterms:modified xsi:type="dcterms:W3CDTF">2024-08-30T15:22:47Z</dcterms:modified>
  <dc:identifier>DAGBI6CQJEU</dc:identifier>
</cp:coreProperties>
</file>