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145707418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440"/>
    <a:srgbClr val="EBDA5B"/>
    <a:srgbClr val="E6E6E6"/>
    <a:srgbClr val="F1E58D"/>
    <a:srgbClr val="F30BE2"/>
    <a:srgbClr val="009536"/>
    <a:srgbClr val="D4BE1A"/>
    <a:srgbClr val="003387"/>
    <a:srgbClr val="02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6814" autoAdjust="0"/>
  </p:normalViewPr>
  <p:slideViewPr>
    <p:cSldViewPr>
      <p:cViewPr varScale="1">
        <p:scale>
          <a:sx n="75" d="100"/>
          <a:sy n="75" d="100"/>
        </p:scale>
        <p:origin x="978" y="5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633B-5280-4838-99D1-C40F7D26707D}" type="datetimeFigureOut">
              <a:rPr lang="es-CO" smtClean="0"/>
              <a:t>29/07/2024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6815-D754-4349-8894-4715EC30333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21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E6815-D754-4349-8894-4715EC30333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002" y="8255612"/>
            <a:ext cx="8678239" cy="1140204"/>
            <a:chOff x="0" y="0"/>
            <a:chExt cx="2816121" cy="37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6121" cy="370000"/>
            </a:xfrm>
            <a:custGeom>
              <a:avLst/>
              <a:gdLst/>
              <a:ahLst/>
              <a:cxnLst/>
              <a:rect l="l" t="t" r="r" b="b"/>
              <a:pathLst>
                <a:path w="2816121" h="370000">
                  <a:moveTo>
                    <a:pt x="0" y="0"/>
                  </a:moveTo>
                  <a:lnTo>
                    <a:pt x="2816121" y="0"/>
                  </a:lnTo>
                  <a:lnTo>
                    <a:pt x="2816121" y="370000"/>
                  </a:lnTo>
                  <a:lnTo>
                    <a:pt x="0" y="3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16121" cy="42715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0002" y="9513481"/>
            <a:ext cx="5971103" cy="668753"/>
            <a:chOff x="0" y="0"/>
            <a:chExt cx="1937646" cy="217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7645" cy="217013"/>
            </a:xfrm>
            <a:custGeom>
              <a:avLst/>
              <a:gdLst/>
              <a:ahLst/>
              <a:cxnLst/>
              <a:rect l="l" t="t" r="r" b="b"/>
              <a:pathLst>
                <a:path w="1937645" h="217013">
                  <a:moveTo>
                    <a:pt x="0" y="0"/>
                  </a:moveTo>
                  <a:lnTo>
                    <a:pt x="1937645" y="0"/>
                  </a:lnTo>
                  <a:lnTo>
                    <a:pt x="1937645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37646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51089" y="9513481"/>
            <a:ext cx="5557943" cy="668753"/>
            <a:chOff x="0" y="0"/>
            <a:chExt cx="1803573" cy="2170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3573" cy="217013"/>
            </a:xfrm>
            <a:custGeom>
              <a:avLst/>
              <a:gdLst/>
              <a:ahLst/>
              <a:cxnLst/>
              <a:rect l="l" t="t" r="r" b="b"/>
              <a:pathLst>
                <a:path w="1803573" h="217013">
                  <a:moveTo>
                    <a:pt x="0" y="0"/>
                  </a:moveTo>
                  <a:lnTo>
                    <a:pt x="1803573" y="0"/>
                  </a:lnTo>
                  <a:lnTo>
                    <a:pt x="1803573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803573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97542" y="9504501"/>
            <a:ext cx="5977166" cy="668753"/>
            <a:chOff x="0" y="0"/>
            <a:chExt cx="1939613" cy="2170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39613" cy="217013"/>
            </a:xfrm>
            <a:custGeom>
              <a:avLst/>
              <a:gdLst/>
              <a:ahLst/>
              <a:cxnLst/>
              <a:rect l="l" t="t" r="r" b="b"/>
              <a:pathLst>
                <a:path w="1939613" h="217013">
                  <a:moveTo>
                    <a:pt x="0" y="0"/>
                  </a:moveTo>
                  <a:lnTo>
                    <a:pt x="1939613" y="0"/>
                  </a:lnTo>
                  <a:lnTo>
                    <a:pt x="1939613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939613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68848" y="8246632"/>
            <a:ext cx="8905859" cy="1149183"/>
            <a:chOff x="0" y="0"/>
            <a:chExt cx="2889985" cy="3729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9985" cy="372914"/>
            </a:xfrm>
            <a:custGeom>
              <a:avLst/>
              <a:gdLst/>
              <a:ahLst/>
              <a:cxnLst/>
              <a:rect l="l" t="t" r="r" b="b"/>
              <a:pathLst>
                <a:path w="2889985" h="372914">
                  <a:moveTo>
                    <a:pt x="0" y="0"/>
                  </a:moveTo>
                  <a:lnTo>
                    <a:pt x="2889985" y="0"/>
                  </a:lnTo>
                  <a:lnTo>
                    <a:pt x="2889985" y="372914"/>
                  </a:lnTo>
                  <a:lnTo>
                    <a:pt x="0" y="372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889985" cy="430064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7160" y="1374330"/>
            <a:ext cx="2999673" cy="3962490"/>
            <a:chOff x="0" y="0"/>
            <a:chExt cx="973405" cy="12858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73405" cy="1285843"/>
            </a:xfrm>
            <a:custGeom>
              <a:avLst/>
              <a:gdLst/>
              <a:ahLst/>
              <a:cxnLst/>
              <a:rect l="l" t="t" r="r" b="b"/>
              <a:pathLst>
                <a:path w="973405" h="1285843">
                  <a:moveTo>
                    <a:pt x="0" y="0"/>
                  </a:moveTo>
                  <a:lnTo>
                    <a:pt x="973405" y="0"/>
                  </a:lnTo>
                  <a:lnTo>
                    <a:pt x="973405" y="1285843"/>
                  </a:lnTo>
                  <a:lnTo>
                    <a:pt x="0" y="1285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973405" cy="134299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4110" y="5441968"/>
            <a:ext cx="2999673" cy="2718939"/>
            <a:chOff x="0" y="0"/>
            <a:chExt cx="973405" cy="88230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3405" cy="882306"/>
            </a:xfrm>
            <a:custGeom>
              <a:avLst/>
              <a:gdLst/>
              <a:ahLst/>
              <a:cxnLst/>
              <a:rect l="l" t="t" r="r" b="b"/>
              <a:pathLst>
                <a:path w="973405" h="882306">
                  <a:moveTo>
                    <a:pt x="0" y="0"/>
                  </a:moveTo>
                  <a:lnTo>
                    <a:pt x="973405" y="0"/>
                  </a:lnTo>
                  <a:lnTo>
                    <a:pt x="973405" y="882306"/>
                  </a:lnTo>
                  <a:lnTo>
                    <a:pt x="0" y="8823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973405" cy="939456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81182" y="2378499"/>
            <a:ext cx="1467517" cy="1012971"/>
            <a:chOff x="0" y="0"/>
            <a:chExt cx="476215" cy="3287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6215" cy="328713"/>
            </a:xfrm>
            <a:custGeom>
              <a:avLst/>
              <a:gdLst/>
              <a:ahLst/>
              <a:cxnLst/>
              <a:rect l="l" t="t" r="r" b="b"/>
              <a:pathLst>
                <a:path w="476215" h="328713">
                  <a:moveTo>
                    <a:pt x="0" y="0"/>
                  </a:moveTo>
                  <a:lnTo>
                    <a:pt x="476215" y="0"/>
                  </a:lnTo>
                  <a:lnTo>
                    <a:pt x="476215" y="328713"/>
                  </a:lnTo>
                  <a:lnTo>
                    <a:pt x="0" y="328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476215" cy="3858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781182" y="6438332"/>
            <a:ext cx="1457895" cy="908250"/>
            <a:chOff x="0" y="0"/>
            <a:chExt cx="473093" cy="3226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73093" cy="322682"/>
            </a:xfrm>
            <a:custGeom>
              <a:avLst/>
              <a:gdLst/>
              <a:ahLst/>
              <a:cxnLst/>
              <a:rect l="l" t="t" r="r" b="b"/>
              <a:pathLst>
                <a:path w="473093" h="322682">
                  <a:moveTo>
                    <a:pt x="0" y="0"/>
                  </a:moveTo>
                  <a:lnTo>
                    <a:pt x="473093" y="0"/>
                  </a:lnTo>
                  <a:lnTo>
                    <a:pt x="473093" y="322682"/>
                  </a:lnTo>
                  <a:lnTo>
                    <a:pt x="0" y="3226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473093" cy="379832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315290" y="1372496"/>
            <a:ext cx="4682951" cy="3969722"/>
            <a:chOff x="0" y="0"/>
            <a:chExt cx="1519635" cy="128819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19635" cy="1288190"/>
            </a:xfrm>
            <a:custGeom>
              <a:avLst/>
              <a:gdLst/>
              <a:ahLst/>
              <a:cxnLst/>
              <a:rect l="l" t="t" r="r" b="b"/>
              <a:pathLst>
                <a:path w="1519635" h="1288190">
                  <a:moveTo>
                    <a:pt x="0" y="0"/>
                  </a:moveTo>
                  <a:lnTo>
                    <a:pt x="1519635" y="0"/>
                  </a:lnTo>
                  <a:lnTo>
                    <a:pt x="1519635" y="1288190"/>
                  </a:lnTo>
                  <a:lnTo>
                    <a:pt x="0" y="1288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519635" cy="134534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51918" y="1372496"/>
            <a:ext cx="1428167" cy="926402"/>
            <a:chOff x="0" y="0"/>
            <a:chExt cx="463446" cy="30062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63446" cy="300621"/>
            </a:xfrm>
            <a:custGeom>
              <a:avLst/>
              <a:gdLst/>
              <a:ahLst/>
              <a:cxnLst/>
              <a:rect l="l" t="t" r="r" b="b"/>
              <a:pathLst>
                <a:path w="463446" h="300621">
                  <a:moveTo>
                    <a:pt x="0" y="0"/>
                  </a:moveTo>
                  <a:lnTo>
                    <a:pt x="463446" y="0"/>
                  </a:lnTo>
                  <a:lnTo>
                    <a:pt x="463446" y="300621"/>
                  </a:lnTo>
                  <a:lnTo>
                    <a:pt x="0" y="3006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463446" cy="357771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351918" y="3475625"/>
            <a:ext cx="1412264" cy="1866594"/>
            <a:chOff x="0" y="0"/>
            <a:chExt cx="458285" cy="60571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58285" cy="605717"/>
            </a:xfrm>
            <a:custGeom>
              <a:avLst/>
              <a:gdLst/>
              <a:ahLst/>
              <a:cxnLst/>
              <a:rect l="l" t="t" r="r" b="b"/>
              <a:pathLst>
                <a:path w="458285" h="605717">
                  <a:moveTo>
                    <a:pt x="0" y="0"/>
                  </a:moveTo>
                  <a:lnTo>
                    <a:pt x="458285" y="0"/>
                  </a:lnTo>
                  <a:lnTo>
                    <a:pt x="458285" y="605717"/>
                  </a:lnTo>
                  <a:lnTo>
                    <a:pt x="0" y="605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458285" cy="662867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09233" y="5436675"/>
            <a:ext cx="4689008" cy="2724232"/>
            <a:chOff x="0" y="0"/>
            <a:chExt cx="1521601" cy="88402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21601" cy="884023"/>
            </a:xfrm>
            <a:custGeom>
              <a:avLst/>
              <a:gdLst/>
              <a:ahLst/>
              <a:cxnLst/>
              <a:rect l="l" t="t" r="r" b="b"/>
              <a:pathLst>
                <a:path w="1521601" h="884023">
                  <a:moveTo>
                    <a:pt x="0" y="0"/>
                  </a:moveTo>
                  <a:lnTo>
                    <a:pt x="1521601" y="0"/>
                  </a:lnTo>
                  <a:lnTo>
                    <a:pt x="1521601" y="884023"/>
                  </a:lnTo>
                  <a:lnTo>
                    <a:pt x="0" y="884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1521601" cy="94117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333363" y="7413727"/>
            <a:ext cx="1410992" cy="747180"/>
            <a:chOff x="0" y="0"/>
            <a:chExt cx="457872" cy="24246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57872" cy="242463"/>
            </a:xfrm>
            <a:custGeom>
              <a:avLst/>
              <a:gdLst/>
              <a:ahLst/>
              <a:cxnLst/>
              <a:rect l="l" t="t" r="r" b="b"/>
              <a:pathLst>
                <a:path w="457872" h="242463">
                  <a:moveTo>
                    <a:pt x="0" y="0"/>
                  </a:moveTo>
                  <a:lnTo>
                    <a:pt x="457872" y="0"/>
                  </a:lnTo>
                  <a:lnTo>
                    <a:pt x="457872" y="242463"/>
                  </a:lnTo>
                  <a:lnTo>
                    <a:pt x="0" y="242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457872" cy="299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353189" y="5436318"/>
            <a:ext cx="1410992" cy="945905"/>
            <a:chOff x="0" y="0"/>
            <a:chExt cx="457872" cy="27592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57872" cy="275929"/>
            </a:xfrm>
            <a:custGeom>
              <a:avLst/>
              <a:gdLst/>
              <a:ahLst/>
              <a:cxnLst/>
              <a:rect l="l" t="t" r="r" b="b"/>
              <a:pathLst>
                <a:path w="457872" h="275929">
                  <a:moveTo>
                    <a:pt x="0" y="0"/>
                  </a:moveTo>
                  <a:lnTo>
                    <a:pt x="457872" y="0"/>
                  </a:lnTo>
                  <a:lnTo>
                    <a:pt x="457872" y="275929"/>
                  </a:lnTo>
                  <a:lnTo>
                    <a:pt x="0" y="275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457872" cy="33307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089296" y="1379686"/>
            <a:ext cx="5371640" cy="3976868"/>
            <a:chOff x="0" y="0"/>
            <a:chExt cx="1743117" cy="129050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743117" cy="1290509"/>
            </a:xfrm>
            <a:custGeom>
              <a:avLst/>
              <a:gdLst/>
              <a:ahLst/>
              <a:cxnLst/>
              <a:rect l="l" t="t" r="r" b="b"/>
              <a:pathLst>
                <a:path w="1743117" h="1290509">
                  <a:moveTo>
                    <a:pt x="0" y="0"/>
                  </a:moveTo>
                  <a:lnTo>
                    <a:pt x="1743117" y="0"/>
                  </a:lnTo>
                  <a:lnTo>
                    <a:pt x="1743117" y="1290509"/>
                  </a:lnTo>
                  <a:lnTo>
                    <a:pt x="0" y="12905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1743117" cy="134765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655731" y="2371353"/>
            <a:ext cx="1467188" cy="1012971"/>
            <a:chOff x="0" y="0"/>
            <a:chExt cx="473093" cy="32871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73093" cy="328713"/>
            </a:xfrm>
            <a:custGeom>
              <a:avLst/>
              <a:gdLst/>
              <a:ahLst/>
              <a:cxnLst/>
              <a:rect l="l" t="t" r="r" b="b"/>
              <a:pathLst>
                <a:path w="473093" h="328713">
                  <a:moveTo>
                    <a:pt x="0" y="0"/>
                  </a:moveTo>
                  <a:lnTo>
                    <a:pt x="473093" y="0"/>
                  </a:lnTo>
                  <a:lnTo>
                    <a:pt x="473093" y="328713"/>
                  </a:lnTo>
                  <a:lnTo>
                    <a:pt x="0" y="328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473093" cy="3858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068848" y="5441968"/>
            <a:ext cx="5371640" cy="2709511"/>
            <a:chOff x="0" y="0"/>
            <a:chExt cx="1743117" cy="87924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743117" cy="879246"/>
            </a:xfrm>
            <a:custGeom>
              <a:avLst/>
              <a:gdLst/>
              <a:ahLst/>
              <a:cxnLst/>
              <a:rect l="l" t="t" r="r" b="b"/>
              <a:pathLst>
                <a:path w="1743117" h="879246">
                  <a:moveTo>
                    <a:pt x="0" y="0"/>
                  </a:moveTo>
                  <a:lnTo>
                    <a:pt x="1743117" y="0"/>
                  </a:lnTo>
                  <a:lnTo>
                    <a:pt x="1743117" y="879246"/>
                  </a:lnTo>
                  <a:lnTo>
                    <a:pt x="0" y="8792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57150"/>
              <a:ext cx="1743117" cy="936396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665023" y="6352196"/>
            <a:ext cx="1467188" cy="1003312"/>
            <a:chOff x="0" y="0"/>
            <a:chExt cx="476108" cy="32557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76108" cy="325578"/>
            </a:xfrm>
            <a:custGeom>
              <a:avLst/>
              <a:gdLst/>
              <a:ahLst/>
              <a:cxnLst/>
              <a:rect l="l" t="t" r="r" b="b"/>
              <a:pathLst>
                <a:path w="476108" h="325578">
                  <a:moveTo>
                    <a:pt x="0" y="0"/>
                  </a:moveTo>
                  <a:lnTo>
                    <a:pt x="476108" y="0"/>
                  </a:lnTo>
                  <a:lnTo>
                    <a:pt x="476108" y="325578"/>
                  </a:lnTo>
                  <a:lnTo>
                    <a:pt x="0" y="3255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476108" cy="382728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203226" y="1445010"/>
            <a:ext cx="2771481" cy="3927090"/>
            <a:chOff x="0" y="0"/>
            <a:chExt cx="899356" cy="128759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99356" cy="1287595"/>
            </a:xfrm>
            <a:custGeom>
              <a:avLst/>
              <a:gdLst/>
              <a:ahLst/>
              <a:cxnLst/>
              <a:rect l="l" t="t" r="r" b="b"/>
              <a:pathLst>
                <a:path w="899356" h="1287595">
                  <a:moveTo>
                    <a:pt x="0" y="0"/>
                  </a:moveTo>
                  <a:lnTo>
                    <a:pt x="899356" y="0"/>
                  </a:lnTo>
                  <a:lnTo>
                    <a:pt x="899356" y="1287595"/>
                  </a:lnTo>
                  <a:lnTo>
                    <a:pt x="0" y="12875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57150"/>
              <a:ext cx="899356" cy="1344745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4497524" y="1365350"/>
            <a:ext cx="1166403" cy="926402"/>
            <a:chOff x="0" y="0"/>
            <a:chExt cx="378502" cy="30062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78502" cy="300621"/>
            </a:xfrm>
            <a:custGeom>
              <a:avLst/>
              <a:gdLst/>
              <a:ahLst/>
              <a:cxnLst/>
              <a:rect l="l" t="t" r="r" b="b"/>
              <a:pathLst>
                <a:path w="378502" h="300621">
                  <a:moveTo>
                    <a:pt x="0" y="0"/>
                  </a:moveTo>
                  <a:lnTo>
                    <a:pt x="378502" y="0"/>
                  </a:lnTo>
                  <a:lnTo>
                    <a:pt x="378502" y="300621"/>
                  </a:lnTo>
                  <a:lnTo>
                    <a:pt x="0" y="3006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57150"/>
              <a:ext cx="378502" cy="357771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4517972" y="3502922"/>
            <a:ext cx="1150499" cy="1869178"/>
            <a:chOff x="0" y="0"/>
            <a:chExt cx="373341" cy="606555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73341" cy="606555"/>
            </a:xfrm>
            <a:custGeom>
              <a:avLst/>
              <a:gdLst/>
              <a:ahLst/>
              <a:cxnLst/>
              <a:rect l="l" t="t" r="r" b="b"/>
              <a:pathLst>
                <a:path w="373341" h="606555">
                  <a:moveTo>
                    <a:pt x="0" y="0"/>
                  </a:moveTo>
                  <a:lnTo>
                    <a:pt x="373341" y="0"/>
                  </a:lnTo>
                  <a:lnTo>
                    <a:pt x="373341" y="606555"/>
                  </a:lnTo>
                  <a:lnTo>
                    <a:pt x="0" y="606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57150"/>
              <a:ext cx="373341" cy="663705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203227" y="5429172"/>
            <a:ext cx="2771481" cy="2722306"/>
            <a:chOff x="0" y="0"/>
            <a:chExt cx="899356" cy="883399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99356" cy="883399"/>
            </a:xfrm>
            <a:custGeom>
              <a:avLst/>
              <a:gdLst/>
              <a:ahLst/>
              <a:cxnLst/>
              <a:rect l="l" t="t" r="r" b="b"/>
              <a:pathLst>
                <a:path w="899356" h="883399">
                  <a:moveTo>
                    <a:pt x="0" y="0"/>
                  </a:moveTo>
                  <a:lnTo>
                    <a:pt x="899356" y="0"/>
                  </a:lnTo>
                  <a:lnTo>
                    <a:pt x="899356" y="883399"/>
                  </a:lnTo>
                  <a:lnTo>
                    <a:pt x="0" y="88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899356" cy="94054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4497524" y="7415992"/>
            <a:ext cx="1150499" cy="735486"/>
            <a:chOff x="0" y="0"/>
            <a:chExt cx="373341" cy="23866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373341" cy="238668"/>
            </a:xfrm>
            <a:custGeom>
              <a:avLst/>
              <a:gdLst/>
              <a:ahLst/>
              <a:cxnLst/>
              <a:rect l="l" t="t" r="r" b="b"/>
              <a:pathLst>
                <a:path w="373341" h="238668">
                  <a:moveTo>
                    <a:pt x="0" y="0"/>
                  </a:moveTo>
                  <a:lnTo>
                    <a:pt x="373341" y="0"/>
                  </a:lnTo>
                  <a:lnTo>
                    <a:pt x="373341" y="238668"/>
                  </a:lnTo>
                  <a:lnTo>
                    <a:pt x="0" y="238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57150"/>
              <a:ext cx="373341" cy="295818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4497524" y="5429965"/>
            <a:ext cx="895418" cy="856662"/>
            <a:chOff x="0" y="0"/>
            <a:chExt cx="290567" cy="27799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90567" cy="277990"/>
            </a:xfrm>
            <a:custGeom>
              <a:avLst/>
              <a:gdLst/>
              <a:ahLst/>
              <a:cxnLst/>
              <a:rect l="l" t="t" r="r" b="b"/>
              <a:pathLst>
                <a:path w="290567" h="277990">
                  <a:moveTo>
                    <a:pt x="0" y="0"/>
                  </a:moveTo>
                  <a:lnTo>
                    <a:pt x="290567" y="0"/>
                  </a:lnTo>
                  <a:lnTo>
                    <a:pt x="290567" y="277990"/>
                  </a:lnTo>
                  <a:lnTo>
                    <a:pt x="0" y="277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57150"/>
              <a:ext cx="290567" cy="33514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7" name="TextBox 97"/>
          <p:cNvSpPr txBox="1"/>
          <p:nvPr/>
        </p:nvSpPr>
        <p:spPr>
          <a:xfrm>
            <a:off x="1105201" y="1440983"/>
            <a:ext cx="2094289" cy="7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99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Proceso</a:t>
            </a:r>
            <a:r>
              <a:rPr kumimoji="0" 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 </a:t>
            </a:r>
            <a:r>
              <a:rPr kumimoji="0" lang="es-CO" sz="1599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grupo de valor </a:t>
            </a:r>
            <a:r>
              <a:rPr kumimoji="0" 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 </a:t>
            </a:r>
            <a:r>
              <a:rPr kumimoji="0" lang="es-CO" sz="1599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aporta</a:t>
            </a:r>
            <a:r>
              <a:rPr kumimoji="0" 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599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</a:p>
          <a:p>
            <a:pPr marL="0" marR="0" lvl="0" indent="0" algn="ctr" defTabSz="914400" rtl="0" eaLnBrk="1" fontAlgn="auto" latinLnBrk="0" hangingPunct="1">
              <a:lnSpc>
                <a:spcPts val="18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99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insumo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485873" y="1402796"/>
            <a:ext cx="902229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Planear: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431002" y="5547818"/>
            <a:ext cx="856064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Actuar: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0095261" y="5470369"/>
            <a:ext cx="1088063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Verificar: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0142551" y="1532154"/>
            <a:ext cx="720465" cy="25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Hacer: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5465377" y="1699595"/>
            <a:ext cx="2280511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Salida o Resultado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255342" y="5479353"/>
            <a:ext cx="2007443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Insumo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 Entrada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316753" y="5492490"/>
            <a:ext cx="25777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Proceso o grupo de valor que recibe el resultado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357251" y="8469974"/>
            <a:ext cx="1090690" cy="487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Requisito</a:t>
            </a:r>
          </a:p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Asociado: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4327965" y="8314843"/>
            <a:ext cx="1829266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Riesgos,</a:t>
            </a:r>
          </a:p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Indicadores y Normatividad legal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32232" y="9740067"/>
            <a:ext cx="911911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Elaboró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475970" y="9740067"/>
            <a:ext cx="839230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Revisó: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2090007" y="9740067"/>
            <a:ext cx="940193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Aprobó:</a:t>
            </a:r>
          </a:p>
        </p:txBody>
      </p: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5D778744-8F60-45CE-9D46-A83E6DACB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273" y="1382583"/>
            <a:ext cx="715819" cy="715819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B5C9A838-D49D-4537-9F45-542DA7F84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655" y="5376273"/>
            <a:ext cx="818692" cy="818692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3A3A5791-733D-4B51-BE36-AE5297012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84604" y="1441680"/>
            <a:ext cx="842664" cy="842664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D3E01211-6624-4841-B08A-49A35419A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54812" y="5484235"/>
            <a:ext cx="761941" cy="761941"/>
          </a:xfrm>
          <a:prstGeom prst="rect">
            <a:avLst/>
          </a:prstGeom>
        </p:spPr>
      </p:pic>
      <p:pic>
        <p:nvPicPr>
          <p:cNvPr id="126" name="Gráfico 125">
            <a:extLst>
              <a:ext uri="{FF2B5EF4-FFF2-40B4-BE49-F238E27FC236}">
                <a16:creationId xmlns:a16="http://schemas.microsoft.com/office/drawing/2014/main" id="{286D7625-23F7-4756-9DDC-64F8C239C7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1968" y="8367864"/>
            <a:ext cx="893374" cy="893374"/>
          </a:xfrm>
          <a:prstGeom prst="rect">
            <a:avLst/>
          </a:prstGeom>
        </p:spPr>
      </p:pic>
      <p:pic>
        <p:nvPicPr>
          <p:cNvPr id="128" name="Gráfico 127">
            <a:extLst>
              <a:ext uri="{FF2B5EF4-FFF2-40B4-BE49-F238E27FC236}">
                <a16:creationId xmlns:a16="http://schemas.microsoft.com/office/drawing/2014/main" id="{CEC92555-9FF4-4C58-BA12-8C7AD5DF87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46957" y="8347275"/>
            <a:ext cx="910401" cy="910401"/>
          </a:xfrm>
          <a:prstGeom prst="rect">
            <a:avLst/>
          </a:prstGeom>
        </p:spPr>
      </p:pic>
      <p:grpSp>
        <p:nvGrpSpPr>
          <p:cNvPr id="133" name="Grupo 132">
            <a:extLst>
              <a:ext uri="{FF2B5EF4-FFF2-40B4-BE49-F238E27FC236}">
                <a16:creationId xmlns:a16="http://schemas.microsoft.com/office/drawing/2014/main" id="{0640C20F-3F5F-47DA-A990-B15765A340E2}"/>
              </a:ext>
            </a:extLst>
          </p:cNvPr>
          <p:cNvGrpSpPr/>
          <p:nvPr/>
        </p:nvGrpSpPr>
        <p:grpSpPr>
          <a:xfrm>
            <a:off x="3245953" y="1437898"/>
            <a:ext cx="1222995" cy="844895"/>
            <a:chOff x="5432363" y="1517116"/>
            <a:chExt cx="1222995" cy="844895"/>
          </a:xfrm>
        </p:grpSpPr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E5A078F6-8AF3-4152-B56B-3F645EF7E8DE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D4B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TextBox 98">
              <a:extLst>
                <a:ext uri="{FF2B5EF4-FFF2-40B4-BE49-F238E27FC236}">
                  <a16:creationId xmlns:a16="http://schemas.microsoft.com/office/drawing/2014/main" id="{4B736870-4491-4EAD-985A-426DD1882382}"/>
                </a:ext>
              </a:extLst>
            </p:cNvPr>
            <p:cNvSpPr txBox="1"/>
            <p:nvPr/>
          </p:nvSpPr>
          <p:spPr>
            <a:xfrm>
              <a:off x="5432363" y="2042756"/>
              <a:ext cx="1222995" cy="319255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D09A06EF-4083-483F-92D3-51B5356C7E71}"/>
              </a:ext>
            </a:extLst>
          </p:cNvPr>
          <p:cNvGrpSpPr/>
          <p:nvPr/>
        </p:nvGrpSpPr>
        <p:grpSpPr>
          <a:xfrm>
            <a:off x="8988451" y="1442937"/>
            <a:ext cx="1222995" cy="844895"/>
            <a:chOff x="5432363" y="1517116"/>
            <a:chExt cx="1222995" cy="844895"/>
          </a:xfrm>
        </p:grpSpPr>
        <p:sp>
          <p:nvSpPr>
            <p:cNvPr id="141" name="Elipse 140">
              <a:extLst>
                <a:ext uri="{FF2B5EF4-FFF2-40B4-BE49-F238E27FC236}">
                  <a16:creationId xmlns:a16="http://schemas.microsoft.com/office/drawing/2014/main" id="{84EBBAD8-1A43-4C45-B895-C15FC5E4492B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D4B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TextBox 98">
              <a:extLst>
                <a:ext uri="{FF2B5EF4-FFF2-40B4-BE49-F238E27FC236}">
                  <a16:creationId xmlns:a16="http://schemas.microsoft.com/office/drawing/2014/main" id="{A30B5B8C-5BD6-4721-BA8C-E0C9238190C9}"/>
                </a:ext>
              </a:extLst>
            </p:cNvPr>
            <p:cNvSpPr txBox="1"/>
            <p:nvPr/>
          </p:nvSpPr>
          <p:spPr>
            <a:xfrm>
              <a:off x="5432363" y="2042756"/>
              <a:ext cx="1222995" cy="319255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FF4EA26C-57D9-4F12-898D-0B40647A2C0D}"/>
              </a:ext>
            </a:extLst>
          </p:cNvPr>
          <p:cNvGrpSpPr/>
          <p:nvPr/>
        </p:nvGrpSpPr>
        <p:grpSpPr>
          <a:xfrm>
            <a:off x="8988451" y="5501169"/>
            <a:ext cx="1222995" cy="844895"/>
            <a:chOff x="5432363" y="1517116"/>
            <a:chExt cx="1222995" cy="844895"/>
          </a:xfrm>
        </p:grpSpPr>
        <p:sp>
          <p:nvSpPr>
            <p:cNvPr id="144" name="Elipse 143">
              <a:extLst>
                <a:ext uri="{FF2B5EF4-FFF2-40B4-BE49-F238E27FC236}">
                  <a16:creationId xmlns:a16="http://schemas.microsoft.com/office/drawing/2014/main" id="{D128A498-1928-469F-893A-2CA58A433C0C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D4B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TextBox 98">
              <a:extLst>
                <a:ext uri="{FF2B5EF4-FFF2-40B4-BE49-F238E27FC236}">
                  <a16:creationId xmlns:a16="http://schemas.microsoft.com/office/drawing/2014/main" id="{15A62D0A-1452-44B6-A0CB-880FB2BF475B}"/>
                </a:ext>
              </a:extLst>
            </p:cNvPr>
            <p:cNvSpPr txBox="1"/>
            <p:nvPr/>
          </p:nvSpPr>
          <p:spPr>
            <a:xfrm>
              <a:off x="5432363" y="2042756"/>
              <a:ext cx="1222995" cy="319255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</a:t>
              </a:r>
            </a:p>
          </p:txBody>
        </p:sp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9F1B4100-E36A-4DB2-B4DE-04A475E60332}"/>
              </a:ext>
            </a:extLst>
          </p:cNvPr>
          <p:cNvGrpSpPr/>
          <p:nvPr/>
        </p:nvGrpSpPr>
        <p:grpSpPr>
          <a:xfrm>
            <a:off x="3233710" y="5524500"/>
            <a:ext cx="1222995" cy="796167"/>
            <a:chOff x="4736873" y="1459216"/>
            <a:chExt cx="1222995" cy="796167"/>
          </a:xfrm>
        </p:grpSpPr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486A0169-520F-4131-8BC9-E7BB9C776F86}"/>
                </a:ext>
              </a:extLst>
            </p:cNvPr>
            <p:cNvSpPr/>
            <p:nvPr/>
          </p:nvSpPr>
          <p:spPr>
            <a:xfrm>
              <a:off x="4943929" y="1459216"/>
              <a:ext cx="796167" cy="796167"/>
            </a:xfrm>
            <a:prstGeom prst="ellipse">
              <a:avLst/>
            </a:prstGeom>
            <a:solidFill>
              <a:srgbClr val="D4B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TextBox 98">
              <a:extLst>
                <a:ext uri="{FF2B5EF4-FFF2-40B4-BE49-F238E27FC236}">
                  <a16:creationId xmlns:a16="http://schemas.microsoft.com/office/drawing/2014/main" id="{96F8AEFF-9659-4AEF-8249-1CA1F13A955B}"/>
                </a:ext>
              </a:extLst>
            </p:cNvPr>
            <p:cNvSpPr txBox="1"/>
            <p:nvPr/>
          </p:nvSpPr>
          <p:spPr>
            <a:xfrm>
              <a:off x="4736873" y="1915285"/>
              <a:ext cx="1222995" cy="319255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C8F1087B-A787-4534-9152-71EB3EA2BAC3}"/>
              </a:ext>
            </a:extLst>
          </p:cNvPr>
          <p:cNvSpPr txBox="1"/>
          <p:nvPr/>
        </p:nvSpPr>
        <p:spPr>
          <a:xfrm>
            <a:off x="9968231" y="1835697"/>
            <a:ext cx="43797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Ejecutar los planes a cargo del proceso desde su inició 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hasta la decisión de terminación y archivo o citación audiencia, cargos y fallos de primera instancia. </a:t>
            </a: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08CA88B5-1876-422A-9F6D-FD11BD3BCBD6}"/>
              </a:ext>
            </a:extLst>
          </p:cNvPr>
          <p:cNvSpPr txBox="1"/>
          <p:nvPr/>
        </p:nvSpPr>
        <p:spPr>
          <a:xfrm>
            <a:off x="15242598" y="1907002"/>
            <a:ext cx="26719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1- Plan de acción anual del proceso.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2-</a:t>
            </a: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Auto indagación preliminar,  auto inhibitorio, auto de remisión por competencia, auto investigación disciplinaria, auto cierre de investigación, auto de terminación y archivo definitivo, pliego de cargos, notificación pliego de cargos, auto de fijación de juzgamiento, auto de pruebas en descargos y fallo de primera y segunda instancia, producidos en los procesos disciplinarios.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3- Acciones de mejoramiento y alertas a la alta dirección.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4- Expedientes disciplinarios conformados. 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F76F7993-1020-4BFC-8F28-431A7588DB99}"/>
              </a:ext>
            </a:extLst>
          </p:cNvPr>
          <p:cNvSpPr txBox="1"/>
          <p:nvPr/>
        </p:nvSpPr>
        <p:spPr>
          <a:xfrm>
            <a:off x="275802" y="2213768"/>
            <a:ext cx="2946919" cy="384721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1- </a:t>
            </a: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Entes de control.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2- Congreso de la República.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6DD7BEBB-C6A3-4D95-93E7-8298AFC50EB1}"/>
              </a:ext>
            </a:extLst>
          </p:cNvPr>
          <p:cNvSpPr txBox="1"/>
          <p:nvPr/>
        </p:nvSpPr>
        <p:spPr>
          <a:xfrm>
            <a:off x="9947672" y="5642262"/>
            <a:ext cx="440404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marR="0" lvl="0" indent="-904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la ejecución de la acción disciplinaria desde la su inicio hasta el fallo de primera instancia y segunda instancia, de acuerdo a los roles.</a:t>
            </a:r>
          </a:p>
          <a:p>
            <a:pPr marL="90488" marR="0" lvl="0" indent="-904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90488" marR="0" lvl="0" indent="-904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el resultado de los indicadores, riesgos materializados, hallazgos de auditorías y seguimientos del proceso. 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60896E4A-356B-494A-BB24-16BC55F6E51C}"/>
              </a:ext>
            </a:extLst>
          </p:cNvPr>
          <p:cNvSpPr txBox="1"/>
          <p:nvPr/>
        </p:nvSpPr>
        <p:spPr>
          <a:xfrm>
            <a:off x="15321842" y="6116017"/>
            <a:ext cx="2592719" cy="1777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1- Direccionamiento Estratégico.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2- Procuraduría General de la Nación, investigado y quejoso, Proceso Direccionamiento Estratégico, Proceso Evaluación Independiente.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3- Proceso Direccionamiento Estratégico.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4- Proceso Gestión Documental. 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9EEC1CD9-89BB-4BA3-AEF1-67F72F633DEF}"/>
              </a:ext>
            </a:extLst>
          </p:cNvPr>
          <p:cNvSpPr txBox="1"/>
          <p:nvPr/>
        </p:nvSpPr>
        <p:spPr>
          <a:xfrm>
            <a:off x="1344143" y="9510236"/>
            <a:ext cx="4828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Myriam Nelly Borda – Profesional OAP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Gloria Rocío Pereira Oviedo  - Contratista OAP </a:t>
            </a:r>
          </a:p>
          <a:p>
            <a:pPr algn="just"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Yury Mercedes Arenas Rincón - Contratista OCDI</a:t>
            </a:r>
          </a:p>
          <a:p>
            <a:pPr algn="just"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Jairo Rojas - Contratista OAJ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762945FB-D055-463B-9ADE-0F1B8C44432A}"/>
              </a:ext>
            </a:extLst>
          </p:cNvPr>
          <p:cNvSpPr txBox="1"/>
          <p:nvPr/>
        </p:nvSpPr>
        <p:spPr>
          <a:xfrm>
            <a:off x="7283434" y="9669543"/>
            <a:ext cx="46954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Manuel Ávila Olarte – Jefe OAJ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María del Pilar Rodríguez Mateus – Jefe OCDI</a:t>
            </a:r>
          </a:p>
        </p:txBody>
      </p:sp>
      <p:sp>
        <p:nvSpPr>
          <p:cNvPr id="129" name="Freeform 77">
            <a:extLst>
              <a:ext uri="{FF2B5EF4-FFF2-40B4-BE49-F238E27FC236}">
                <a16:creationId xmlns:a16="http://schemas.microsoft.com/office/drawing/2014/main" id="{8723371E-C329-9040-0FE6-D1388C367B89}"/>
              </a:ext>
            </a:extLst>
          </p:cNvPr>
          <p:cNvSpPr/>
          <p:nvPr/>
        </p:nvSpPr>
        <p:spPr>
          <a:xfrm>
            <a:off x="264297" y="170945"/>
            <a:ext cx="2494023" cy="1029289"/>
          </a:xfrm>
          <a:custGeom>
            <a:avLst/>
            <a:gdLst/>
            <a:ahLst/>
            <a:cxnLst/>
            <a:rect l="l" t="t" r="r" b="b"/>
            <a:pathLst>
              <a:path w="3074492" h="1200138">
                <a:moveTo>
                  <a:pt x="0" y="0"/>
                </a:moveTo>
                <a:lnTo>
                  <a:pt x="3074493" y="0"/>
                </a:lnTo>
                <a:lnTo>
                  <a:pt x="3074493" y="1200138"/>
                </a:lnTo>
                <a:lnTo>
                  <a:pt x="0" y="1200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0" name="Group 78">
            <a:extLst>
              <a:ext uri="{FF2B5EF4-FFF2-40B4-BE49-F238E27FC236}">
                <a16:creationId xmlns:a16="http://schemas.microsoft.com/office/drawing/2014/main" id="{42351B6F-1FC3-0618-EE50-6AAC7D6DA0E0}"/>
              </a:ext>
            </a:extLst>
          </p:cNvPr>
          <p:cNvGrpSpPr/>
          <p:nvPr/>
        </p:nvGrpSpPr>
        <p:grpSpPr>
          <a:xfrm>
            <a:off x="15964191" y="160260"/>
            <a:ext cx="2036650" cy="334244"/>
            <a:chOff x="0" y="0"/>
            <a:chExt cx="1365290" cy="108463"/>
          </a:xfrm>
        </p:grpSpPr>
        <p:sp>
          <p:nvSpPr>
            <p:cNvPr id="134" name="Freeform 79">
              <a:extLst>
                <a:ext uri="{FF2B5EF4-FFF2-40B4-BE49-F238E27FC236}">
                  <a16:creationId xmlns:a16="http://schemas.microsoft.com/office/drawing/2014/main" id="{545B7874-F72F-8B2E-9658-2855C4006E7F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TextBox 80">
              <a:extLst>
                <a:ext uri="{FF2B5EF4-FFF2-40B4-BE49-F238E27FC236}">
                  <a16:creationId xmlns:a16="http://schemas.microsoft.com/office/drawing/2014/main" id="{5F072515-8303-FAD8-A08A-3FEDB6451679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6" name="Group 81">
            <a:extLst>
              <a:ext uri="{FF2B5EF4-FFF2-40B4-BE49-F238E27FC236}">
                <a16:creationId xmlns:a16="http://schemas.microsoft.com/office/drawing/2014/main" id="{D8C53F53-81A4-FAD4-D461-416CE8AF3FAF}"/>
              </a:ext>
            </a:extLst>
          </p:cNvPr>
          <p:cNvGrpSpPr/>
          <p:nvPr/>
        </p:nvGrpSpPr>
        <p:grpSpPr>
          <a:xfrm>
            <a:off x="15964191" y="550418"/>
            <a:ext cx="2010516" cy="334244"/>
            <a:chOff x="0" y="0"/>
            <a:chExt cx="1365290" cy="108463"/>
          </a:xfrm>
        </p:grpSpPr>
        <p:sp>
          <p:nvSpPr>
            <p:cNvPr id="137" name="Freeform 82">
              <a:extLst>
                <a:ext uri="{FF2B5EF4-FFF2-40B4-BE49-F238E27FC236}">
                  <a16:creationId xmlns:a16="http://schemas.microsoft.com/office/drawing/2014/main" id="{A70DCCD5-F611-1192-3D81-EA4C4810AEDB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TextBox 83">
              <a:extLst>
                <a:ext uri="{FF2B5EF4-FFF2-40B4-BE49-F238E27FC236}">
                  <a16:creationId xmlns:a16="http://schemas.microsoft.com/office/drawing/2014/main" id="{780D280B-2766-DC1E-8072-22BFCA598ECF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9" name="Group 84">
            <a:extLst>
              <a:ext uri="{FF2B5EF4-FFF2-40B4-BE49-F238E27FC236}">
                <a16:creationId xmlns:a16="http://schemas.microsoft.com/office/drawing/2014/main" id="{53137ACA-E859-1656-E07B-6984099093B7}"/>
              </a:ext>
            </a:extLst>
          </p:cNvPr>
          <p:cNvGrpSpPr/>
          <p:nvPr/>
        </p:nvGrpSpPr>
        <p:grpSpPr>
          <a:xfrm>
            <a:off x="15964190" y="954906"/>
            <a:ext cx="2010517" cy="334244"/>
            <a:chOff x="0" y="0"/>
            <a:chExt cx="1365290" cy="108463"/>
          </a:xfrm>
        </p:grpSpPr>
        <p:sp>
          <p:nvSpPr>
            <p:cNvPr id="165" name="Freeform 85">
              <a:extLst>
                <a:ext uri="{FF2B5EF4-FFF2-40B4-BE49-F238E27FC236}">
                  <a16:creationId xmlns:a16="http://schemas.microsoft.com/office/drawing/2014/main" id="{1C3823E5-8C2B-A299-2F69-3A6952EEB839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TextBox 86">
              <a:extLst>
                <a:ext uri="{FF2B5EF4-FFF2-40B4-BE49-F238E27FC236}">
                  <a16:creationId xmlns:a16="http://schemas.microsoft.com/office/drawing/2014/main" id="{CB2D26D6-C735-1972-BF58-728ECE097EA6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7" name="TextBox 110">
            <a:extLst>
              <a:ext uri="{FF2B5EF4-FFF2-40B4-BE49-F238E27FC236}">
                <a16:creationId xmlns:a16="http://schemas.microsoft.com/office/drawing/2014/main" id="{D643F53C-DC52-EBAC-AA77-16A001858C59}"/>
              </a:ext>
            </a:extLst>
          </p:cNvPr>
          <p:cNvSpPr txBox="1"/>
          <p:nvPr/>
        </p:nvSpPr>
        <p:spPr>
          <a:xfrm>
            <a:off x="15964191" y="216085"/>
            <a:ext cx="727604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Código:</a:t>
            </a:r>
          </a:p>
        </p:txBody>
      </p:sp>
      <p:sp>
        <p:nvSpPr>
          <p:cNvPr id="168" name="TextBox 111">
            <a:extLst>
              <a:ext uri="{FF2B5EF4-FFF2-40B4-BE49-F238E27FC236}">
                <a16:creationId xmlns:a16="http://schemas.microsoft.com/office/drawing/2014/main" id="{C7FC468B-A39A-8447-886F-F14CB18CB9D3}"/>
              </a:ext>
            </a:extLst>
          </p:cNvPr>
          <p:cNvSpPr txBox="1"/>
          <p:nvPr/>
        </p:nvSpPr>
        <p:spPr>
          <a:xfrm>
            <a:off x="15964190" y="631645"/>
            <a:ext cx="845782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Versión:</a:t>
            </a:r>
          </a:p>
        </p:txBody>
      </p:sp>
      <p:sp>
        <p:nvSpPr>
          <p:cNvPr id="169" name="TextBox 112">
            <a:extLst>
              <a:ext uri="{FF2B5EF4-FFF2-40B4-BE49-F238E27FC236}">
                <a16:creationId xmlns:a16="http://schemas.microsoft.com/office/drawing/2014/main" id="{38AFF0C9-A924-DA39-57E8-A7E2EE73C482}"/>
              </a:ext>
            </a:extLst>
          </p:cNvPr>
          <p:cNvSpPr txBox="1"/>
          <p:nvPr/>
        </p:nvSpPr>
        <p:spPr>
          <a:xfrm>
            <a:off x="15648023" y="1019402"/>
            <a:ext cx="1476198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Vigente:</a:t>
            </a:r>
          </a:p>
        </p:txBody>
      </p:sp>
      <p:sp>
        <p:nvSpPr>
          <p:cNvPr id="170" name="TextBox 113">
            <a:extLst>
              <a:ext uri="{FF2B5EF4-FFF2-40B4-BE49-F238E27FC236}">
                <a16:creationId xmlns:a16="http://schemas.microsoft.com/office/drawing/2014/main" id="{CF95FDA6-AF0E-CB4B-37FC-1FCF75750E79}"/>
              </a:ext>
            </a:extLst>
          </p:cNvPr>
          <p:cNvSpPr txBox="1"/>
          <p:nvPr/>
        </p:nvSpPr>
        <p:spPr>
          <a:xfrm>
            <a:off x="2954977" y="182939"/>
            <a:ext cx="489870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Caracterización Proceso </a:t>
            </a:r>
          </a:p>
          <a:p>
            <a:pPr marL="0" marR="0" lvl="0" indent="0" algn="ctr" defTabSz="914400" rtl="0" eaLnBrk="1" fontAlgn="auto" latinLnBrk="0" hangingPunct="1">
              <a:lnSpc>
                <a:spcPts val="3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C2 Control Disciplinario </a:t>
            </a:r>
          </a:p>
        </p:txBody>
      </p:sp>
      <p:sp>
        <p:nvSpPr>
          <p:cNvPr id="171" name="TextBox 114">
            <a:extLst>
              <a:ext uri="{FF2B5EF4-FFF2-40B4-BE49-F238E27FC236}">
                <a16:creationId xmlns:a16="http://schemas.microsoft.com/office/drawing/2014/main" id="{74E1DF28-B3B7-39B6-6877-44A84B5B2D6F}"/>
              </a:ext>
            </a:extLst>
          </p:cNvPr>
          <p:cNvSpPr txBox="1"/>
          <p:nvPr/>
        </p:nvSpPr>
        <p:spPr>
          <a:xfrm>
            <a:off x="8049352" y="135784"/>
            <a:ext cx="7719173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Objetivo: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Adoptar las medidas preventivas encaminadas a la mejora continua de la función administrativa, a través del ejercicio del control disciplinario en contra de los servidores y ex servidores públicos de PNNC, de conformidad con la normatividad vigente y de las campañas de sensibilización en materia disciplinaria.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39658549-9CE6-1ACE-D08D-0E7CC3369E0C}"/>
              </a:ext>
            </a:extLst>
          </p:cNvPr>
          <p:cNvSpPr txBox="1"/>
          <p:nvPr/>
        </p:nvSpPr>
        <p:spPr>
          <a:xfrm>
            <a:off x="16618201" y="164189"/>
            <a:ext cx="1309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C2-CA-01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9EA16A80-19AB-8843-CBD7-3A4656FBD9C3}"/>
              </a:ext>
            </a:extLst>
          </p:cNvPr>
          <p:cNvSpPr txBox="1"/>
          <p:nvPr/>
        </p:nvSpPr>
        <p:spPr>
          <a:xfrm>
            <a:off x="16778958" y="576208"/>
            <a:ext cx="128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3A11F7C2-60EB-1903-AB85-40EB1427CB23}"/>
              </a:ext>
            </a:extLst>
          </p:cNvPr>
          <p:cNvSpPr txBox="1"/>
          <p:nvPr/>
        </p:nvSpPr>
        <p:spPr>
          <a:xfrm>
            <a:off x="270689" y="2617182"/>
            <a:ext cx="3709924" cy="215444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 Entidades de Gobierno y  líderes de política. 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0DB6B3DA-77FA-0128-9BE8-FC5EB1873C6E}"/>
              </a:ext>
            </a:extLst>
          </p:cNvPr>
          <p:cNvSpPr txBox="1"/>
          <p:nvPr/>
        </p:nvSpPr>
        <p:spPr>
          <a:xfrm>
            <a:off x="358655" y="2866620"/>
            <a:ext cx="340243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4- Departamento Administrativo de la Función Pública.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5- Grupos de valor y de interés de PNNC, ciudadanía en general. 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FD796C31-3EC2-7C9D-6931-964D4B024E27}"/>
              </a:ext>
            </a:extLst>
          </p:cNvPr>
          <p:cNvSpPr txBox="1"/>
          <p:nvPr/>
        </p:nvSpPr>
        <p:spPr>
          <a:xfrm>
            <a:off x="1213152" y="5718763"/>
            <a:ext cx="19979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1- Requerimientos de información, investigaciones 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318CFBD-8626-6236-4636-7A4CB22181F5}"/>
              </a:ext>
            </a:extLst>
          </p:cNvPr>
          <p:cNvSpPr txBox="1"/>
          <p:nvPr/>
        </p:nvSpPr>
        <p:spPr>
          <a:xfrm>
            <a:off x="313292" y="6143902"/>
            <a:ext cx="29216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2- Código de procedimiento administrativo y de lo contencioso administrativo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 Normatividad y lineamientos sectoriales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4- MIPG 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5F457A03-FB8E-D080-0D03-620360151963}"/>
              </a:ext>
            </a:extLst>
          </p:cNvPr>
          <p:cNvSpPr txBox="1"/>
          <p:nvPr/>
        </p:nvSpPr>
        <p:spPr>
          <a:xfrm>
            <a:off x="200103" y="6689020"/>
            <a:ext cx="3126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y 6 Quejas y denuncias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7- Planes institucionales, documentos SGI, presupuesto, PAAC, mapa de riesgos, Actas CIGD, Informes de gestión.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8- Talento humano y demás recursos de apoyo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9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Contratos y convenios suscritos, informes de supervisión.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lang="es-MX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0-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Información requerida, según investigación.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582E365E-2B05-37D7-6511-D05CFEDB9C2C}"/>
              </a:ext>
            </a:extLst>
          </p:cNvPr>
          <p:cNvSpPr txBox="1"/>
          <p:nvPr/>
        </p:nvSpPr>
        <p:spPr>
          <a:xfrm>
            <a:off x="4254756" y="1761720"/>
            <a:ext cx="46758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Establecer el plan de acción y planes de trabajo del proceso desde su inicio hasta la decisión de terminación y archivo o citación audiencia, cargos y fallos de primera instancia.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Documentar los procedimientos y demás documentos requeridos para la implementación del proceso disciplinario desde su inicio hasta la decisión de terminación y archivo o citación audiencia, cargos y fallos de primera instancia.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Definir los lineamientos internos y las políticas de operación para asegurar el cumplimiento de los requisitos normativos del proceso disciplinario.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Definir los riesgos  e indicadores del proceso desde su inicio hasta la decisión de terminación y archivo o citación audiencia, cargos y fallos de primera instancia. </a:t>
            </a: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Planificar las acciones requeridas para hacer seguimiento y control a los procesos disciplinarios, incluyendo los recursos de apelación. 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EB96D646-B517-8AA9-6BAE-E20DF614A986}"/>
              </a:ext>
            </a:extLst>
          </p:cNvPr>
          <p:cNvSpPr txBox="1"/>
          <p:nvPr/>
        </p:nvSpPr>
        <p:spPr>
          <a:xfrm>
            <a:off x="9009098" y="6645712"/>
            <a:ext cx="548842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latin typeface="Century Gothic" panose="020B0502020202020204" pitchFamily="34" charset="0"/>
              </a:rPr>
              <a:t>Verificar los resultados del IDI, ITA y demás índices de gestión aplicables al proceso.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1050" dirty="0"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latin typeface="Century Gothic" panose="020B0502020202020204" pitchFamily="34" charset="0"/>
              </a:rPr>
              <a:t>Realizar seguimiento a la evaluación de las quejas, anónimos e informes.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1050" dirty="0"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latin typeface="Century Gothic" panose="020B0502020202020204" pitchFamily="34" charset="0"/>
              </a:rPr>
              <a:t>Verificar el cumplimiento del Plan de acción  anual del proceso.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1050" dirty="0"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latin typeface="Century Gothic" panose="020B0502020202020204" pitchFamily="34" charset="0"/>
              </a:rPr>
              <a:t>Verificar el cumplimiento de los términos de ley y la garantía de derechos constitucionales y legales en cada una de las etapas del proceso. 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F44CE2E8-00D6-D3E6-8B5D-678A26A5C263}"/>
              </a:ext>
            </a:extLst>
          </p:cNvPr>
          <p:cNvSpPr txBox="1"/>
          <p:nvPr/>
        </p:nvSpPr>
        <p:spPr>
          <a:xfrm>
            <a:off x="2530474" y="8371100"/>
            <a:ext cx="63912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MIPG Política de Talento Humano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MIPG </a:t>
            </a: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Política de Integridad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MIPG Política de Transparencia y Acceso a la Información Pública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NTC ISO 9001:2015 Numerales 5,1; 5,3 ; 7,1,2; 7,1,4; 7,2 y 7,3.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NTC PE 1000:2020 Numerales  4,1 y  4,5.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C8088B38-E7CE-19FD-35E5-DF0955AD88BF}"/>
              </a:ext>
            </a:extLst>
          </p:cNvPr>
          <p:cNvSpPr txBox="1"/>
          <p:nvPr/>
        </p:nvSpPr>
        <p:spPr>
          <a:xfrm>
            <a:off x="15632029" y="8474454"/>
            <a:ext cx="2741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marR="0" lvl="0" indent="-904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Documentos</a:t>
            </a:r>
          </a:p>
          <a:p>
            <a:pPr marL="90488" marR="0" lvl="0" indent="-904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Indicadores</a:t>
            </a:r>
          </a:p>
          <a:p>
            <a:pPr marL="90488" marR="0" lvl="0" indent="-904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Riesgos </a:t>
            </a:r>
          </a:p>
          <a:p>
            <a:pPr marL="90488" marR="0" lvl="0" indent="-904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Normograma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DAF12B89-7DAA-FAFC-7C9F-1F64FEE56F53}"/>
              </a:ext>
            </a:extLst>
          </p:cNvPr>
          <p:cNvSpPr txBox="1"/>
          <p:nvPr/>
        </p:nvSpPr>
        <p:spPr>
          <a:xfrm>
            <a:off x="12994698" y="9662230"/>
            <a:ext cx="449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Maria del Pilar Rodriguez Mateus  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Jefe OCDI</a:t>
            </a:r>
          </a:p>
          <a:p>
            <a:pPr algn="just"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Manuel Ávila Olarte, Jefe Oficina Asesora Jurídica 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82ED9C07-B578-320F-09E6-E16EC6CB5F7A}"/>
              </a:ext>
            </a:extLst>
          </p:cNvPr>
          <p:cNvSpPr txBox="1"/>
          <p:nvPr/>
        </p:nvSpPr>
        <p:spPr>
          <a:xfrm>
            <a:off x="4329386" y="5811313"/>
            <a:ext cx="4472503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Generar alertas y recomendaciones a la Alta Dirección frente a posibles incumplimientos en los lineamientos establecidos para el proceso disciplinario.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Implementar acciones para el cierre de brechas de las políticas de gestión y desempeño a cargo del proceso.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Tomar acciones correctivas o correcciones en caso de materialización de riesgos e incumplimientos en indicadores y planes del proceso.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Realizar e implementar acciones de mejoramiento por autocontrol del proceso.  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AF79E1CC-2523-A166-7E75-B4DA4664809B}"/>
              </a:ext>
            </a:extLst>
          </p:cNvPr>
          <p:cNvSpPr txBox="1"/>
          <p:nvPr/>
        </p:nvSpPr>
        <p:spPr>
          <a:xfrm>
            <a:off x="270689" y="3543728"/>
            <a:ext cx="301701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6-</a:t>
            </a: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Veedurías ciudadanas, líderes sociales, asociaciones, agremiaciones civiles, ONG, grupos indígenas, campesinos y demás partes interesadas.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7- Proceso de Direccionamiento Estratégico.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8- Proceso TH y demás procesos de apoyo.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9- Gestión Contractual.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10- Todos los procesos. 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1795291F-2127-87A2-6F60-CCEEA386B5C4}"/>
              </a:ext>
            </a:extLst>
          </p:cNvPr>
          <p:cNvSpPr txBox="1"/>
          <p:nvPr/>
        </p:nvSpPr>
        <p:spPr>
          <a:xfrm>
            <a:off x="9066885" y="2532833"/>
            <a:ext cx="5348226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Analizar la queja o anónimo, informe, con incidencia disciplinaria para determinar la acción  a seguir.</a:t>
            </a:r>
          </a:p>
          <a:p>
            <a:pPr algn="just"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Adelantar la acción disciplinaria que corresponde en derecho, hasta 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decisión de terminación y archivo o citación audiencia, cargos y fallos de primera y/o segunda instancia, debidamente notificada y oportunamente</a:t>
            </a: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Hacer seguimiento y control a los procesos disciplinarios en primera y segunda instancia, de manera oportuna.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Gestionar las acciones necesarias para emitir los fallos en los tiempos de ley.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Atender los recursos de apelación de manera oportuna. </a:t>
            </a:r>
          </a:p>
        </p:txBody>
      </p:sp>
      <p:pic>
        <p:nvPicPr>
          <p:cNvPr id="84" name="Gráfico 83" descr="Cuaderno de estrategias">
            <a:extLst>
              <a:ext uri="{FF2B5EF4-FFF2-40B4-BE49-F238E27FC236}">
                <a16:creationId xmlns:a16="http://schemas.microsoft.com/office/drawing/2014/main" id="{1EF56D06-F2CA-85A7-A4EE-32BDC919E2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57037" y="8342324"/>
            <a:ext cx="957799" cy="957799"/>
          </a:xfrm>
          <a:prstGeom prst="rect">
            <a:avLst/>
          </a:prstGeom>
        </p:spPr>
      </p:pic>
      <p:sp>
        <p:nvSpPr>
          <p:cNvPr id="87" name="TextBox 106">
            <a:extLst>
              <a:ext uri="{FF2B5EF4-FFF2-40B4-BE49-F238E27FC236}">
                <a16:creationId xmlns:a16="http://schemas.microsoft.com/office/drawing/2014/main" id="{27153F89-6109-7983-6531-58ED35A743A5}"/>
              </a:ext>
            </a:extLst>
          </p:cNvPr>
          <p:cNvSpPr txBox="1"/>
          <p:nvPr/>
        </p:nvSpPr>
        <p:spPr>
          <a:xfrm>
            <a:off x="9809514" y="8671939"/>
            <a:ext cx="910401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4BE1A"/>
                </a:solidFill>
                <a:effectLst/>
                <a:uLnTx/>
                <a:uFillTx/>
                <a:latin typeface="Century Gothic" panose="020B0502020202020204" pitchFamily="34" charset="0"/>
              </a:rPr>
              <a:t>Alcance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DCA6A20-EC27-2749-3B0E-CC8ECCE81BB4}"/>
              </a:ext>
            </a:extLst>
          </p:cNvPr>
          <p:cNvSpPr txBox="1"/>
          <p:nvPr/>
        </p:nvSpPr>
        <p:spPr>
          <a:xfrm>
            <a:off x="10635722" y="8318681"/>
            <a:ext cx="2660691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Inicia con establecer el plan de acción y planes de trabajo del proceso y finaliza con </a:t>
            </a: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realizar e implementar acciones de mejoramiento por autocontrol del proceso.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EEC850DD-1223-6FBE-C0C2-4B8CCA9B4724}"/>
              </a:ext>
            </a:extLst>
          </p:cNvPr>
          <p:cNvSpPr txBox="1"/>
          <p:nvPr/>
        </p:nvSpPr>
        <p:spPr>
          <a:xfrm>
            <a:off x="16792578" y="979918"/>
            <a:ext cx="1101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29/07/2024</a:t>
            </a:r>
          </a:p>
        </p:txBody>
      </p:sp>
    </p:spTree>
    <p:extLst>
      <p:ext uri="{BB962C8B-B14F-4D97-AF65-F5344CB8AC3E}">
        <p14:creationId xmlns:p14="http://schemas.microsoft.com/office/powerpoint/2010/main" val="272644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996</Words>
  <Application>Microsoft Office PowerPoint</Application>
  <PresentationFormat>Personalizado</PresentationFormat>
  <Paragraphs>119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Century Gothic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Proceso</dc:title>
  <dc:creator>Gloria</dc:creator>
  <cp:lastModifiedBy>GLORIA ROCIO PEREIRA OVIEDO</cp:lastModifiedBy>
  <cp:revision>105</cp:revision>
  <dcterms:created xsi:type="dcterms:W3CDTF">2006-08-16T00:00:00Z</dcterms:created>
  <dcterms:modified xsi:type="dcterms:W3CDTF">2024-07-30T00:53:57Z</dcterms:modified>
  <dc:identifier>DAGBI6CQJEU</dc:identifier>
</cp:coreProperties>
</file>