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League Spartan" panose="020B0604020202020204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36"/>
    <a:srgbClr val="D4BE1A"/>
    <a:srgbClr val="F1E58D"/>
    <a:srgbClr val="003387"/>
    <a:srgbClr val="0289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1" autoAdjust="0"/>
    <p:restoredTop sz="93112" autoAdjust="0"/>
  </p:normalViewPr>
  <p:slideViewPr>
    <p:cSldViewPr>
      <p:cViewPr varScale="1">
        <p:scale>
          <a:sx n="57" d="100"/>
          <a:sy n="57" d="100"/>
        </p:scale>
        <p:origin x="78" y="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ro Arnoy Rojas Morales" userId="51d1b5c4-6149-45a7-98f7-0fb81913563f" providerId="ADAL" clId="{36A69E77-1BD1-4197-B6A7-48B43A3858E6}"/>
    <pc:docChg chg="custSel modSld">
      <pc:chgData name="Jairo Arnoy Rojas Morales" userId="51d1b5c4-6149-45a7-98f7-0fb81913563f" providerId="ADAL" clId="{36A69E77-1BD1-4197-B6A7-48B43A3858E6}" dt="2024-05-30T15:51:39.257" v="80" actId="20577"/>
      <pc:docMkLst>
        <pc:docMk/>
      </pc:docMkLst>
      <pc:sldChg chg="modSp mod">
        <pc:chgData name="Jairo Arnoy Rojas Morales" userId="51d1b5c4-6149-45a7-98f7-0fb81913563f" providerId="ADAL" clId="{36A69E77-1BD1-4197-B6A7-48B43A3858E6}" dt="2024-05-30T15:51:39.257" v="80" actId="20577"/>
        <pc:sldMkLst>
          <pc:docMk/>
          <pc:sldMk cId="103888393" sldId="264"/>
        </pc:sldMkLst>
        <pc:spChg chg="mod">
          <ac:chgData name="Jairo Arnoy Rojas Morales" userId="51d1b5c4-6149-45a7-98f7-0fb81913563f" providerId="ADAL" clId="{36A69E77-1BD1-4197-B6A7-48B43A3858E6}" dt="2024-05-30T15:51:39.257" v="80" actId="20577"/>
          <ac:spMkLst>
            <pc:docMk/>
            <pc:sldMk cId="103888393" sldId="264"/>
            <ac:spMk id="157" creationId="{401F5C90-38BE-4741-B7C7-CE0E9B2A6EA3}"/>
          </ac:spMkLst>
        </pc:spChg>
      </pc:sldChg>
    </pc:docChg>
  </pc:docChgLst>
  <pc:docChgLst>
    <pc:chgData name="Jairo Arnoy Rojas Morales" userId="51d1b5c4-6149-45a7-98f7-0fb81913563f" providerId="ADAL" clId="{EF1C4074-A801-4F50-AAE5-F62C45434B57}"/>
    <pc:docChg chg="undo custSel delSld modSld">
      <pc:chgData name="Jairo Arnoy Rojas Morales" userId="51d1b5c4-6149-45a7-98f7-0fb81913563f" providerId="ADAL" clId="{EF1C4074-A801-4F50-AAE5-F62C45434B57}" dt="2024-04-22T15:11:34.844" v="307" actId="20577"/>
      <pc:docMkLst>
        <pc:docMk/>
      </pc:docMkLst>
      <pc:sldChg chg="del">
        <pc:chgData name="Jairo Arnoy Rojas Morales" userId="51d1b5c4-6149-45a7-98f7-0fb81913563f" providerId="ADAL" clId="{EF1C4074-A801-4F50-AAE5-F62C45434B57}" dt="2024-04-16T13:40:23.035" v="1" actId="47"/>
        <pc:sldMkLst>
          <pc:docMk/>
          <pc:sldMk cId="3058426546" sldId="257"/>
        </pc:sldMkLst>
      </pc:sldChg>
      <pc:sldChg chg="del">
        <pc:chgData name="Jairo Arnoy Rojas Morales" userId="51d1b5c4-6149-45a7-98f7-0fb81913563f" providerId="ADAL" clId="{EF1C4074-A801-4F50-AAE5-F62C45434B57}" dt="2024-04-16T13:40:23.035" v="1" actId="47"/>
        <pc:sldMkLst>
          <pc:docMk/>
          <pc:sldMk cId="2145598014" sldId="258"/>
        </pc:sldMkLst>
      </pc:sldChg>
      <pc:sldChg chg="del">
        <pc:chgData name="Jairo Arnoy Rojas Morales" userId="51d1b5c4-6149-45a7-98f7-0fb81913563f" providerId="ADAL" clId="{EF1C4074-A801-4F50-AAE5-F62C45434B57}" dt="2024-04-16T13:40:23.035" v="1" actId="47"/>
        <pc:sldMkLst>
          <pc:docMk/>
          <pc:sldMk cId="1958553880" sldId="259"/>
        </pc:sldMkLst>
      </pc:sldChg>
      <pc:sldChg chg="del">
        <pc:chgData name="Jairo Arnoy Rojas Morales" userId="51d1b5c4-6149-45a7-98f7-0fb81913563f" providerId="ADAL" clId="{EF1C4074-A801-4F50-AAE5-F62C45434B57}" dt="2024-04-16T13:40:23.035" v="1" actId="47"/>
        <pc:sldMkLst>
          <pc:docMk/>
          <pc:sldMk cId="3179325723" sldId="260"/>
        </pc:sldMkLst>
      </pc:sldChg>
      <pc:sldChg chg="del">
        <pc:chgData name="Jairo Arnoy Rojas Morales" userId="51d1b5c4-6149-45a7-98f7-0fb81913563f" providerId="ADAL" clId="{EF1C4074-A801-4F50-AAE5-F62C45434B57}" dt="2024-04-16T13:40:23.035" v="1" actId="47"/>
        <pc:sldMkLst>
          <pc:docMk/>
          <pc:sldMk cId="1353890056" sldId="261"/>
        </pc:sldMkLst>
      </pc:sldChg>
      <pc:sldChg chg="del">
        <pc:chgData name="Jairo Arnoy Rojas Morales" userId="51d1b5c4-6149-45a7-98f7-0fb81913563f" providerId="ADAL" clId="{EF1C4074-A801-4F50-AAE5-F62C45434B57}" dt="2024-04-16T13:40:23.035" v="1" actId="47"/>
        <pc:sldMkLst>
          <pc:docMk/>
          <pc:sldMk cId="359058660" sldId="262"/>
        </pc:sldMkLst>
      </pc:sldChg>
      <pc:sldChg chg="del">
        <pc:chgData name="Jairo Arnoy Rojas Morales" userId="51d1b5c4-6149-45a7-98f7-0fb81913563f" providerId="ADAL" clId="{EF1C4074-A801-4F50-AAE5-F62C45434B57}" dt="2024-04-16T13:40:19.109" v="0" actId="47"/>
        <pc:sldMkLst>
          <pc:docMk/>
          <pc:sldMk cId="3457966468" sldId="263"/>
        </pc:sldMkLst>
      </pc:sldChg>
      <pc:sldChg chg="addSp modSp mod">
        <pc:chgData name="Jairo Arnoy Rojas Morales" userId="51d1b5c4-6149-45a7-98f7-0fb81913563f" providerId="ADAL" clId="{EF1C4074-A801-4F50-AAE5-F62C45434B57}" dt="2024-04-22T15:11:34.844" v="307" actId="20577"/>
        <pc:sldMkLst>
          <pc:docMk/>
          <pc:sldMk cId="103888393" sldId="264"/>
        </pc:sldMkLst>
        <pc:spChg chg="add">
          <ac:chgData name="Jairo Arnoy Rojas Morales" userId="51d1b5c4-6149-45a7-98f7-0fb81913563f" providerId="ADAL" clId="{EF1C4074-A801-4F50-AAE5-F62C45434B57}" dt="2024-04-22T14:34:39.087" v="172"/>
          <ac:spMkLst>
            <pc:docMk/>
            <pc:sldMk cId="103888393" sldId="264"/>
            <ac:spMk id="77" creationId="{4C0B44DE-7E51-E71E-D23D-4FAB616B7241}"/>
          </ac:spMkLst>
        </pc:spChg>
        <pc:spChg chg="add">
          <ac:chgData name="Jairo Arnoy Rojas Morales" userId="51d1b5c4-6149-45a7-98f7-0fb81913563f" providerId="ADAL" clId="{EF1C4074-A801-4F50-AAE5-F62C45434B57}" dt="2024-04-22T14:34:52.302" v="174"/>
          <ac:spMkLst>
            <pc:docMk/>
            <pc:sldMk cId="103888393" sldId="264"/>
            <ac:spMk id="78" creationId="{C326B8CD-DBCA-8EA1-7A7B-FBAB6E5B12FD}"/>
          </ac:spMkLst>
        </pc:spChg>
        <pc:spChg chg="mod">
          <ac:chgData name="Jairo Arnoy Rojas Morales" userId="51d1b5c4-6149-45a7-98f7-0fb81913563f" providerId="ADAL" clId="{EF1C4074-A801-4F50-AAE5-F62C45434B57}" dt="2024-04-22T15:02:12.893" v="235" actId="20577"/>
          <ac:spMkLst>
            <pc:docMk/>
            <pc:sldMk cId="103888393" sldId="264"/>
            <ac:spMk id="121" creationId="{91AB8C6F-3D8D-6AF6-A2D3-9F63EBA11504}"/>
          </ac:spMkLst>
        </pc:spChg>
        <pc:spChg chg="mod">
          <ac:chgData name="Jairo Arnoy Rojas Morales" userId="51d1b5c4-6149-45a7-98f7-0fb81913563f" providerId="ADAL" clId="{EF1C4074-A801-4F50-AAE5-F62C45434B57}" dt="2024-04-22T14:52:54.361" v="228" actId="207"/>
          <ac:spMkLst>
            <pc:docMk/>
            <pc:sldMk cId="103888393" sldId="264"/>
            <ac:spMk id="139" creationId="{B61C0742-3694-4F00-A129-AB063273A2E8}"/>
          </ac:spMkLst>
        </pc:spChg>
        <pc:spChg chg="mod">
          <ac:chgData name="Jairo Arnoy Rojas Morales" userId="51d1b5c4-6149-45a7-98f7-0fb81913563f" providerId="ADAL" clId="{EF1C4074-A801-4F50-AAE5-F62C45434B57}" dt="2024-04-22T14:37:52.462" v="203" actId="207"/>
          <ac:spMkLst>
            <pc:docMk/>
            <pc:sldMk cId="103888393" sldId="264"/>
            <ac:spMk id="149" creationId="{B61C0742-3694-4F00-A129-AB063273A2E8}"/>
          </ac:spMkLst>
        </pc:spChg>
        <pc:spChg chg="mod">
          <ac:chgData name="Jairo Arnoy Rojas Morales" userId="51d1b5c4-6149-45a7-98f7-0fb81913563f" providerId="ADAL" clId="{EF1C4074-A801-4F50-AAE5-F62C45434B57}" dt="2024-04-22T14:48:50.866" v="206" actId="207"/>
          <ac:spMkLst>
            <pc:docMk/>
            <pc:sldMk cId="103888393" sldId="264"/>
            <ac:spMk id="150" creationId="{C8F1087B-A787-4534-9152-71EB3EA2BAC3}"/>
          </ac:spMkLst>
        </pc:spChg>
        <pc:spChg chg="mod">
          <ac:chgData name="Jairo Arnoy Rojas Morales" userId="51d1b5c4-6149-45a7-98f7-0fb81913563f" providerId="ADAL" clId="{EF1C4074-A801-4F50-AAE5-F62C45434B57}" dt="2024-04-22T15:08:09.732" v="265" actId="207"/>
          <ac:spMkLst>
            <pc:docMk/>
            <pc:sldMk cId="103888393" sldId="264"/>
            <ac:spMk id="151" creationId="{08CA88B5-1876-422A-9F6D-FD11BD3BCBD6}"/>
          </ac:spMkLst>
        </pc:spChg>
        <pc:spChg chg="mod">
          <ac:chgData name="Jairo Arnoy Rojas Morales" userId="51d1b5c4-6149-45a7-98f7-0fb81913563f" providerId="ADAL" clId="{EF1C4074-A801-4F50-AAE5-F62C45434B57}" dt="2024-04-22T15:11:34.844" v="307" actId="20577"/>
          <ac:spMkLst>
            <pc:docMk/>
            <pc:sldMk cId="103888393" sldId="264"/>
            <ac:spMk id="153" creationId="{8C7A9F4F-6C7A-4306-BFC0-E592641750C0}"/>
          </ac:spMkLst>
        </pc:spChg>
        <pc:spChg chg="mod">
          <ac:chgData name="Jairo Arnoy Rojas Morales" userId="51d1b5c4-6149-45a7-98f7-0fb81913563f" providerId="ADAL" clId="{EF1C4074-A801-4F50-AAE5-F62C45434B57}" dt="2024-04-22T15:09:59.915" v="295" actId="20577"/>
          <ac:spMkLst>
            <pc:docMk/>
            <pc:sldMk cId="103888393" sldId="264"/>
            <ac:spMk id="156" creationId="{035FE749-5896-40CB-BA70-69837DD1F7C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633B-5280-4838-99D1-C40F7D26707D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6815-D754-4349-8894-4715EC3033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217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1E6815-D754-4349-8894-4715EC30333F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51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17" Type="http://schemas.openxmlformats.org/officeDocument/2006/relationships/image" Target="../media/image1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20002" y="8255612"/>
            <a:ext cx="8678239" cy="1140204"/>
            <a:chOff x="0" y="0"/>
            <a:chExt cx="2816121" cy="37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816121" cy="42715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04800" y="9486900"/>
            <a:ext cx="5971103" cy="668753"/>
            <a:chOff x="0" y="0"/>
            <a:chExt cx="1937646" cy="21701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1937646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6335647" y="9337366"/>
            <a:ext cx="5573385" cy="844868"/>
            <a:chOff x="-5011" y="-57150"/>
            <a:chExt cx="1808584" cy="274163"/>
          </a:xfrm>
        </p:grpSpPr>
        <p:sp>
          <p:nvSpPr>
            <p:cNvPr id="9" name="Freeform 9"/>
            <p:cNvSpPr/>
            <p:nvPr/>
          </p:nvSpPr>
          <p:spPr>
            <a:xfrm>
              <a:off x="-5011" y="-4515"/>
              <a:ext cx="1803573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 dirty="0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180357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997542" y="9504501"/>
            <a:ext cx="5977166" cy="668753"/>
            <a:chOff x="0" y="0"/>
            <a:chExt cx="1939613" cy="217013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1939613" cy="2741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68848" y="8246632"/>
            <a:ext cx="8905859" cy="1149183"/>
            <a:chOff x="0" y="0"/>
            <a:chExt cx="2889985" cy="372914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2889985" cy="372914"/>
            </a:xfrm>
            <a:custGeom>
              <a:avLst/>
              <a:gdLst/>
              <a:ahLst/>
              <a:cxnLst/>
              <a:rect l="l" t="t" r="r" b="b"/>
              <a:pathLst>
                <a:path w="2889985" h="372914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2889985" cy="430064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287160" y="1374330"/>
            <a:ext cx="3547557" cy="3751619"/>
            <a:chOff x="0" y="0"/>
            <a:chExt cx="973405" cy="1285843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973405" cy="1285843"/>
            </a:xfrm>
            <a:custGeom>
              <a:avLst/>
              <a:gdLst/>
              <a:ahLst/>
              <a:cxnLst/>
              <a:rect l="l" t="t" r="r" b="b"/>
              <a:pathLst>
                <a:path w="973405" h="1285843">
                  <a:moveTo>
                    <a:pt x="0" y="0"/>
                  </a:moveTo>
                  <a:lnTo>
                    <a:pt x="973405" y="0"/>
                  </a:lnTo>
                  <a:lnTo>
                    <a:pt x="973405" y="1285843"/>
                  </a:lnTo>
                  <a:lnTo>
                    <a:pt x="0" y="12858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973405" cy="134299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293776" y="5230453"/>
            <a:ext cx="3529642" cy="2920333"/>
            <a:chOff x="0" y="0"/>
            <a:chExt cx="973405" cy="882306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973405" cy="882306"/>
            </a:xfrm>
            <a:custGeom>
              <a:avLst/>
              <a:gdLst/>
              <a:ahLst/>
              <a:cxnLst/>
              <a:rect l="l" t="t" r="r" b="b"/>
              <a:pathLst>
                <a:path w="973405" h="882306">
                  <a:moveTo>
                    <a:pt x="0" y="0"/>
                  </a:moveTo>
                  <a:lnTo>
                    <a:pt x="973405" y="0"/>
                  </a:lnTo>
                  <a:lnTo>
                    <a:pt x="973405" y="882306"/>
                  </a:lnTo>
                  <a:lnTo>
                    <a:pt x="0" y="88230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973405" cy="93945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781182" y="2378499"/>
            <a:ext cx="1872939" cy="1012971"/>
            <a:chOff x="0" y="0"/>
            <a:chExt cx="476215" cy="328713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476215" cy="328713"/>
            </a:xfrm>
            <a:custGeom>
              <a:avLst/>
              <a:gdLst/>
              <a:ahLst/>
              <a:cxnLst/>
              <a:rect l="l" t="t" r="r" b="b"/>
              <a:pathLst>
                <a:path w="476215" h="328713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57150"/>
              <a:ext cx="476215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2694072" y="6276817"/>
            <a:ext cx="1918247" cy="1069110"/>
            <a:chOff x="0" y="-57150"/>
            <a:chExt cx="473093" cy="379832"/>
          </a:xfrm>
        </p:grpSpPr>
        <p:sp>
          <p:nvSpPr>
            <p:cNvPr id="27" name="Freeform 27"/>
            <p:cNvSpPr/>
            <p:nvPr/>
          </p:nvSpPr>
          <p:spPr>
            <a:xfrm>
              <a:off x="251347" y="0"/>
              <a:ext cx="221746" cy="322682"/>
            </a:xfrm>
            <a:custGeom>
              <a:avLst/>
              <a:gdLst/>
              <a:ahLst/>
              <a:cxnLst/>
              <a:rect l="l" t="t" r="r" b="b"/>
              <a:pathLst>
                <a:path w="473093" h="322682">
                  <a:moveTo>
                    <a:pt x="0" y="0"/>
                  </a:moveTo>
                  <a:lnTo>
                    <a:pt x="473093" y="0"/>
                  </a:lnTo>
                  <a:lnTo>
                    <a:pt x="473093" y="322682"/>
                  </a:lnTo>
                  <a:lnTo>
                    <a:pt x="0" y="32268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57150"/>
              <a:ext cx="473093" cy="379832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4770845" y="1372496"/>
            <a:ext cx="2671928" cy="3753453"/>
            <a:chOff x="0" y="0"/>
            <a:chExt cx="1519635" cy="1288190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1519635" cy="1288190"/>
            </a:xfrm>
            <a:custGeom>
              <a:avLst/>
              <a:gdLst/>
              <a:ahLst/>
              <a:cxnLst/>
              <a:rect l="l" t="t" r="r" b="b"/>
              <a:pathLst>
                <a:path w="1519635" h="1288190">
                  <a:moveTo>
                    <a:pt x="0" y="0"/>
                  </a:moveTo>
                  <a:lnTo>
                    <a:pt x="1519635" y="0"/>
                  </a:lnTo>
                  <a:lnTo>
                    <a:pt x="1519635" y="1288190"/>
                  </a:lnTo>
                  <a:lnTo>
                    <a:pt x="0" y="12881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1519635" cy="13453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 dirty="0"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947648" y="1372496"/>
            <a:ext cx="832437" cy="926402"/>
            <a:chOff x="0" y="0"/>
            <a:chExt cx="463446" cy="300621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57150"/>
              <a:ext cx="463446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3944776" y="3475625"/>
            <a:ext cx="1156797" cy="1650182"/>
            <a:chOff x="0" y="0"/>
            <a:chExt cx="458285" cy="60571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458285" cy="605717"/>
            </a:xfrm>
            <a:custGeom>
              <a:avLst/>
              <a:gdLst/>
              <a:ahLst/>
              <a:cxnLst/>
              <a:rect l="l" t="t" r="r" b="b"/>
              <a:pathLst>
                <a:path w="458285" h="605717">
                  <a:moveTo>
                    <a:pt x="0" y="0"/>
                  </a:moveTo>
                  <a:lnTo>
                    <a:pt x="458285" y="0"/>
                  </a:lnTo>
                  <a:lnTo>
                    <a:pt x="458285" y="605717"/>
                  </a:lnTo>
                  <a:lnTo>
                    <a:pt x="0" y="60571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57150"/>
              <a:ext cx="458285" cy="662867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4697227" y="5030724"/>
            <a:ext cx="2731379" cy="3112150"/>
            <a:chOff x="0" y="-57150"/>
            <a:chExt cx="1521601" cy="941173"/>
          </a:xfrm>
        </p:grpSpPr>
        <p:sp>
          <p:nvSpPr>
            <p:cNvPr id="39" name="Freeform 39"/>
            <p:cNvSpPr/>
            <p:nvPr/>
          </p:nvSpPr>
          <p:spPr>
            <a:xfrm>
              <a:off x="0" y="57"/>
              <a:ext cx="1521601" cy="883965"/>
            </a:xfrm>
            <a:custGeom>
              <a:avLst/>
              <a:gdLst/>
              <a:ahLst/>
              <a:cxnLst/>
              <a:rect l="l" t="t" r="r" b="b"/>
              <a:pathLst>
                <a:path w="1521601" h="884023">
                  <a:moveTo>
                    <a:pt x="0" y="0"/>
                  </a:moveTo>
                  <a:lnTo>
                    <a:pt x="1521601" y="0"/>
                  </a:lnTo>
                  <a:lnTo>
                    <a:pt x="1521601" y="884023"/>
                  </a:lnTo>
                  <a:lnTo>
                    <a:pt x="0" y="8840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57150"/>
              <a:ext cx="1521601" cy="94117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3905617" y="7413727"/>
            <a:ext cx="858564" cy="747180"/>
            <a:chOff x="0" y="0"/>
            <a:chExt cx="457872" cy="242463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457872" cy="242463"/>
            </a:xfrm>
            <a:custGeom>
              <a:avLst/>
              <a:gdLst/>
              <a:ahLst/>
              <a:cxnLst/>
              <a:rect l="l" t="t" r="r" b="b"/>
              <a:pathLst>
                <a:path w="457872" h="242463">
                  <a:moveTo>
                    <a:pt x="0" y="0"/>
                  </a:moveTo>
                  <a:lnTo>
                    <a:pt x="457872" y="0"/>
                  </a:lnTo>
                  <a:lnTo>
                    <a:pt x="457872" y="242463"/>
                  </a:lnTo>
                  <a:lnTo>
                    <a:pt x="0" y="242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457872" cy="299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05617" y="5201386"/>
            <a:ext cx="858563" cy="1180838"/>
            <a:chOff x="0" y="0"/>
            <a:chExt cx="457872" cy="275929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457872" cy="33307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7545528" y="1201062"/>
            <a:ext cx="5813640" cy="3895187"/>
            <a:chOff x="0" y="-57150"/>
            <a:chExt cx="1743117" cy="1352481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1586136" cy="1295331"/>
            </a:xfrm>
            <a:custGeom>
              <a:avLst/>
              <a:gdLst/>
              <a:ahLst/>
              <a:cxnLst/>
              <a:rect l="l" t="t" r="r" b="b"/>
              <a:pathLst>
                <a:path w="1743117" h="1290509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1743117" cy="134765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12187660" y="2324726"/>
            <a:ext cx="2187855" cy="1117993"/>
            <a:chOff x="-236875" y="-57150"/>
            <a:chExt cx="709968" cy="385863"/>
          </a:xfrm>
        </p:grpSpPr>
        <p:sp>
          <p:nvSpPr>
            <p:cNvPr id="51" name="Freeform 51"/>
            <p:cNvSpPr/>
            <p:nvPr/>
          </p:nvSpPr>
          <p:spPr>
            <a:xfrm>
              <a:off x="-236875" y="-28575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473093" cy="38586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7535873" y="5011262"/>
            <a:ext cx="5311794" cy="3168708"/>
            <a:chOff x="0" y="-57150"/>
            <a:chExt cx="1743117" cy="936396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1743117" cy="936396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12580265" y="6339909"/>
            <a:ext cx="919581" cy="901689"/>
            <a:chOff x="0" y="0"/>
            <a:chExt cx="476108" cy="325578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0" y="-57150"/>
              <a:ext cx="476108" cy="38272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13780190" y="1365351"/>
            <a:ext cx="4358138" cy="3732267"/>
            <a:chOff x="0" y="0"/>
            <a:chExt cx="899356" cy="1287595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899356" cy="134474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2954455" y="1365350"/>
            <a:ext cx="2709472" cy="900461"/>
            <a:chOff x="0" y="0"/>
            <a:chExt cx="378502" cy="300621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378502" cy="357771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2954456" y="3458663"/>
            <a:ext cx="2701520" cy="1643553"/>
            <a:chOff x="0" y="0"/>
            <a:chExt cx="373341" cy="606555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373341" cy="663705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13663466" y="5197019"/>
            <a:ext cx="4474861" cy="2940927"/>
            <a:chOff x="0" y="0"/>
            <a:chExt cx="899356" cy="883399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899356" cy="940549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12954455" y="7375510"/>
            <a:ext cx="1571684" cy="762436"/>
            <a:chOff x="0" y="0"/>
            <a:chExt cx="373341" cy="238668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373341" cy="295818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12929866" y="5197019"/>
            <a:ext cx="1398103" cy="1069012"/>
            <a:chOff x="0" y="0"/>
            <a:chExt cx="290567" cy="277990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76" name="TextBox 76"/>
            <p:cNvSpPr txBox="1"/>
            <p:nvPr/>
          </p:nvSpPr>
          <p:spPr>
            <a:xfrm>
              <a:off x="0" y="-57150"/>
              <a:ext cx="290567" cy="335140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sp>
        <p:nvSpPr>
          <p:cNvPr id="97" name="TextBox 97"/>
          <p:cNvSpPr txBox="1"/>
          <p:nvPr/>
        </p:nvSpPr>
        <p:spPr>
          <a:xfrm>
            <a:off x="1105229" y="1534264"/>
            <a:ext cx="2666325" cy="7315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Proceso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o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grupo de valor 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que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aporta</a:t>
            </a:r>
            <a:r>
              <a:rPr lang="en-US" sz="1599" dirty="0">
                <a:solidFill>
                  <a:srgbClr val="003387"/>
                </a:solidFill>
                <a:latin typeface="League Spartan"/>
              </a:rPr>
              <a:t> </a:t>
            </a:r>
            <a:r>
              <a:rPr lang="es-CO" sz="1599" dirty="0">
                <a:solidFill>
                  <a:srgbClr val="003387"/>
                </a:solidFill>
                <a:latin typeface="League Spartan"/>
              </a:rPr>
              <a:t>el</a:t>
            </a:r>
          </a:p>
          <a:p>
            <a:pPr algn="ctr">
              <a:lnSpc>
                <a:spcPts val="1871"/>
              </a:lnSpc>
            </a:pPr>
            <a:r>
              <a:rPr lang="es-CO" sz="1599" dirty="0">
                <a:solidFill>
                  <a:srgbClr val="003387"/>
                </a:solidFill>
                <a:latin typeface="League Spartan"/>
              </a:rPr>
              <a:t>insumo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4780085" y="1470202"/>
            <a:ext cx="902229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Planear: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4762201" y="5254619"/>
            <a:ext cx="856064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Actuar: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8379846" y="5394101"/>
            <a:ext cx="108806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Verificar:</a:t>
            </a:r>
          </a:p>
        </p:txBody>
      </p:sp>
      <p:sp>
        <p:nvSpPr>
          <p:cNvPr id="101" name="TextBox 101"/>
          <p:cNvSpPr txBox="1"/>
          <p:nvPr/>
        </p:nvSpPr>
        <p:spPr>
          <a:xfrm>
            <a:off x="8600650" y="1576242"/>
            <a:ext cx="720465" cy="2517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Hacer: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14559689" y="1470202"/>
            <a:ext cx="2280511" cy="24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Salida o Resultado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442314" y="5310686"/>
            <a:ext cx="200744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Insumo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 o Entrada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13556677" y="5261912"/>
            <a:ext cx="4507810" cy="4873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Producto o grupo de valor que recibe el resultado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1357251" y="8469974"/>
            <a:ext cx="1090690" cy="4879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Requisito</a:t>
            </a:r>
          </a:p>
          <a:p>
            <a:pPr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Asociado:</a:t>
            </a:r>
          </a:p>
        </p:txBody>
      </p:sp>
      <p:sp>
        <p:nvSpPr>
          <p:cNvPr id="106" name="TextBox 106"/>
          <p:cNvSpPr txBox="1"/>
          <p:nvPr/>
        </p:nvSpPr>
        <p:spPr>
          <a:xfrm>
            <a:off x="13697020" y="8231876"/>
            <a:ext cx="1940945" cy="12182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72"/>
              </a:lnSpc>
            </a:pPr>
            <a:r>
              <a:rPr lang="es-MX" sz="1200" dirty="0">
                <a:solidFill>
                  <a:srgbClr val="003387"/>
                </a:solidFill>
                <a:latin typeface="League Spartan"/>
              </a:rPr>
              <a:t>Documentos, </a:t>
            </a:r>
          </a:p>
          <a:p>
            <a:pPr>
              <a:lnSpc>
                <a:spcPts val="1872"/>
              </a:lnSpc>
            </a:pPr>
            <a:r>
              <a:rPr lang="es-MX" sz="1200" dirty="0">
                <a:solidFill>
                  <a:srgbClr val="003387"/>
                </a:solidFill>
                <a:latin typeface="League Spartan"/>
              </a:rPr>
              <a:t>Riesgos,</a:t>
            </a:r>
          </a:p>
          <a:p>
            <a:pPr>
              <a:lnSpc>
                <a:spcPts val="1872"/>
              </a:lnSpc>
            </a:pPr>
            <a:r>
              <a:rPr lang="es-MX" sz="1200" dirty="0">
                <a:solidFill>
                  <a:srgbClr val="003387"/>
                </a:solidFill>
                <a:latin typeface="League Spartan"/>
              </a:rPr>
              <a:t>Indicadores y Normatividad legal:</a:t>
            </a:r>
          </a:p>
          <a:p>
            <a:pPr>
              <a:lnSpc>
                <a:spcPts val="1872"/>
              </a:lnSpc>
            </a:pPr>
            <a:r>
              <a:rPr lang="es-CO" sz="1200" dirty="0">
                <a:solidFill>
                  <a:srgbClr val="003387"/>
                </a:solidFill>
                <a:latin typeface="League Spartan"/>
              </a:rPr>
              <a:t>:</a:t>
            </a:r>
          </a:p>
        </p:txBody>
      </p:sp>
      <p:sp>
        <p:nvSpPr>
          <p:cNvPr id="107" name="TextBox 107"/>
          <p:cNvSpPr txBox="1"/>
          <p:nvPr/>
        </p:nvSpPr>
        <p:spPr>
          <a:xfrm>
            <a:off x="432232" y="9740067"/>
            <a:ext cx="911911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Elaboró</a:t>
            </a:r>
            <a:r>
              <a:rPr lang="en-US" sz="1600" dirty="0">
                <a:solidFill>
                  <a:srgbClr val="003387"/>
                </a:solidFill>
                <a:latin typeface="League Spartan"/>
              </a:rPr>
              <a:t>:</a:t>
            </a:r>
          </a:p>
        </p:txBody>
      </p:sp>
      <p:sp>
        <p:nvSpPr>
          <p:cNvPr id="108" name="TextBox 108"/>
          <p:cNvSpPr txBox="1"/>
          <p:nvPr/>
        </p:nvSpPr>
        <p:spPr>
          <a:xfrm>
            <a:off x="6475970" y="9740067"/>
            <a:ext cx="839230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Revisó:</a:t>
            </a:r>
          </a:p>
        </p:txBody>
      </p:sp>
      <p:sp>
        <p:nvSpPr>
          <p:cNvPr id="109" name="TextBox 109"/>
          <p:cNvSpPr txBox="1"/>
          <p:nvPr/>
        </p:nvSpPr>
        <p:spPr>
          <a:xfrm>
            <a:off x="12090007" y="9740067"/>
            <a:ext cx="940193" cy="2442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872"/>
              </a:lnSpc>
            </a:pPr>
            <a:r>
              <a:rPr lang="es-CO" sz="1600">
                <a:solidFill>
                  <a:srgbClr val="003387"/>
                </a:solidFill>
                <a:latin typeface="League Spartan"/>
              </a:rPr>
              <a:t>Aprobó:</a:t>
            </a:r>
          </a:p>
        </p:txBody>
      </p:sp>
      <p:pic>
        <p:nvPicPr>
          <p:cNvPr id="118" name="Gráfico 117">
            <a:extLst>
              <a:ext uri="{FF2B5EF4-FFF2-40B4-BE49-F238E27FC236}">
                <a16:creationId xmlns:a16="http://schemas.microsoft.com/office/drawing/2014/main" xmlns="" id="{5D778744-8F60-45CE-9D46-A83E6DACB4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950" y="1489715"/>
            <a:ext cx="715819" cy="715819"/>
          </a:xfrm>
          <a:prstGeom prst="rect">
            <a:avLst/>
          </a:prstGeom>
        </p:spPr>
      </p:pic>
      <p:pic>
        <p:nvPicPr>
          <p:cNvPr id="120" name="Gráfico 119">
            <a:extLst>
              <a:ext uri="{FF2B5EF4-FFF2-40B4-BE49-F238E27FC236}">
                <a16:creationId xmlns:a16="http://schemas.microsoft.com/office/drawing/2014/main" xmlns="" id="{B5C9A838-D49D-4537-9F45-542DA7F849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7934" y="5147933"/>
            <a:ext cx="606552" cy="504736"/>
          </a:xfrm>
          <a:prstGeom prst="rect">
            <a:avLst/>
          </a:prstGeom>
        </p:spPr>
      </p:pic>
      <p:pic>
        <p:nvPicPr>
          <p:cNvPr id="122" name="Gráfico 121">
            <a:extLst>
              <a:ext uri="{FF2B5EF4-FFF2-40B4-BE49-F238E27FC236}">
                <a16:creationId xmlns:a16="http://schemas.microsoft.com/office/drawing/2014/main" xmlns="" id="{3A3A5791-733D-4B51-BE36-AE5297012AC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988126" y="1439939"/>
            <a:ext cx="842664" cy="842664"/>
          </a:xfrm>
          <a:prstGeom prst="rect">
            <a:avLst/>
          </a:prstGeom>
        </p:spPr>
      </p:pic>
      <p:pic>
        <p:nvPicPr>
          <p:cNvPr id="124" name="Gráfico 123">
            <a:extLst>
              <a:ext uri="{FF2B5EF4-FFF2-40B4-BE49-F238E27FC236}">
                <a16:creationId xmlns:a16="http://schemas.microsoft.com/office/drawing/2014/main" xmlns="" id="{D3E01211-6624-4841-B08A-49A35419AA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022965" y="5394887"/>
            <a:ext cx="761941" cy="761941"/>
          </a:xfrm>
          <a:prstGeom prst="rect">
            <a:avLst/>
          </a:prstGeom>
        </p:spPr>
      </p:pic>
      <p:pic>
        <p:nvPicPr>
          <p:cNvPr id="126" name="Gráfico 125">
            <a:extLst>
              <a:ext uri="{FF2B5EF4-FFF2-40B4-BE49-F238E27FC236}">
                <a16:creationId xmlns:a16="http://schemas.microsoft.com/office/drawing/2014/main" xmlns="" id="{286D7625-23F7-4756-9DDC-64F8C239C79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1968" y="8367864"/>
            <a:ext cx="893374" cy="893374"/>
          </a:xfrm>
          <a:prstGeom prst="rect">
            <a:avLst/>
          </a:prstGeom>
        </p:spPr>
      </p:pic>
      <p:pic>
        <p:nvPicPr>
          <p:cNvPr id="128" name="Gráfico 127">
            <a:extLst>
              <a:ext uri="{FF2B5EF4-FFF2-40B4-BE49-F238E27FC236}">
                <a16:creationId xmlns:a16="http://schemas.microsoft.com/office/drawing/2014/main" xmlns="" id="{CEC92555-9FF4-4C58-BA12-8C7AD5DF87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861398" y="8426965"/>
            <a:ext cx="910401" cy="910401"/>
          </a:xfrm>
          <a:prstGeom prst="rect">
            <a:avLst/>
          </a:prstGeom>
        </p:spPr>
      </p:pic>
      <p:grpSp>
        <p:nvGrpSpPr>
          <p:cNvPr id="133" name="Grupo 132">
            <a:extLst>
              <a:ext uri="{FF2B5EF4-FFF2-40B4-BE49-F238E27FC236}">
                <a16:creationId xmlns:a16="http://schemas.microsoft.com/office/drawing/2014/main" xmlns="" id="{0640C20F-3F5F-47DA-A990-B15765A340E2}"/>
              </a:ext>
            </a:extLst>
          </p:cNvPr>
          <p:cNvGrpSpPr/>
          <p:nvPr/>
        </p:nvGrpSpPr>
        <p:grpSpPr>
          <a:xfrm>
            <a:off x="3873655" y="1485900"/>
            <a:ext cx="926945" cy="746360"/>
            <a:chOff x="5432363" y="1517116"/>
            <a:chExt cx="1222995" cy="868972"/>
          </a:xfrm>
        </p:grpSpPr>
        <p:sp>
          <p:nvSpPr>
            <p:cNvPr id="131" name="Elipse 130">
              <a:extLst>
                <a:ext uri="{FF2B5EF4-FFF2-40B4-BE49-F238E27FC236}">
                  <a16:creationId xmlns:a16="http://schemas.microsoft.com/office/drawing/2014/main" xmlns="" id="{E5A078F6-8AF3-4152-B56B-3F645EF7E8DE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32" name="TextBox 98">
              <a:extLst>
                <a:ext uri="{FF2B5EF4-FFF2-40B4-BE49-F238E27FC236}">
                  <a16:creationId xmlns:a16="http://schemas.microsoft.com/office/drawing/2014/main" xmlns="" id="{4B736870-4491-4EAD-985A-426DD1882382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P</a:t>
              </a: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xmlns="" id="{D09A06EF-4083-483F-92D3-51B5356C7E71}"/>
              </a:ext>
            </a:extLst>
          </p:cNvPr>
          <p:cNvGrpSpPr/>
          <p:nvPr/>
        </p:nvGrpSpPr>
        <p:grpSpPr>
          <a:xfrm>
            <a:off x="7362994" y="1425938"/>
            <a:ext cx="1200373" cy="612632"/>
            <a:chOff x="5432363" y="1517116"/>
            <a:chExt cx="1222995" cy="868972"/>
          </a:xfrm>
        </p:grpSpPr>
        <p:sp>
          <p:nvSpPr>
            <p:cNvPr id="141" name="Elipse 140">
              <a:extLst>
                <a:ext uri="{FF2B5EF4-FFF2-40B4-BE49-F238E27FC236}">
                  <a16:creationId xmlns:a16="http://schemas.microsoft.com/office/drawing/2014/main" xmlns="" id="{84EBBAD8-1A43-4C45-B895-C15FC5E4492B}"/>
                </a:ext>
              </a:extLst>
            </p:cNvPr>
            <p:cNvSpPr/>
            <p:nvPr/>
          </p:nvSpPr>
          <p:spPr>
            <a:xfrm>
              <a:off x="5629480" y="15171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2" name="TextBox 98">
              <a:extLst>
                <a:ext uri="{FF2B5EF4-FFF2-40B4-BE49-F238E27FC236}">
                  <a16:creationId xmlns:a16="http://schemas.microsoft.com/office/drawing/2014/main" xmlns="" id="{A30B5B8C-5BD6-4721-BA8C-E0C9238190C9}"/>
                </a:ext>
              </a:extLst>
            </p:cNvPr>
            <p:cNvSpPr txBox="1"/>
            <p:nvPr/>
          </p:nvSpPr>
          <p:spPr>
            <a:xfrm>
              <a:off x="5432363" y="2018680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H</a:t>
              </a:r>
            </a:p>
          </p:txBody>
        </p:sp>
      </p:grpSp>
      <p:grpSp>
        <p:nvGrpSpPr>
          <p:cNvPr id="143" name="Grupo 142">
            <a:extLst>
              <a:ext uri="{FF2B5EF4-FFF2-40B4-BE49-F238E27FC236}">
                <a16:creationId xmlns:a16="http://schemas.microsoft.com/office/drawing/2014/main" xmlns="" id="{FF4EA26C-57D9-4F12-898D-0B40647A2C0D}"/>
              </a:ext>
            </a:extLst>
          </p:cNvPr>
          <p:cNvGrpSpPr/>
          <p:nvPr/>
        </p:nvGrpSpPr>
        <p:grpSpPr>
          <a:xfrm>
            <a:off x="7565427" y="5211296"/>
            <a:ext cx="525813" cy="731781"/>
            <a:chOff x="5184712" y="1525226"/>
            <a:chExt cx="905398" cy="877212"/>
          </a:xfrm>
        </p:grpSpPr>
        <p:sp>
          <p:nvSpPr>
            <p:cNvPr id="144" name="Elipse 143">
              <a:extLst>
                <a:ext uri="{FF2B5EF4-FFF2-40B4-BE49-F238E27FC236}">
                  <a16:creationId xmlns:a16="http://schemas.microsoft.com/office/drawing/2014/main" xmlns="" id="{D128A498-1928-469F-893A-2CA58A433C0C}"/>
                </a:ext>
              </a:extLst>
            </p:cNvPr>
            <p:cNvSpPr/>
            <p:nvPr/>
          </p:nvSpPr>
          <p:spPr>
            <a:xfrm>
              <a:off x="5184712" y="1525226"/>
              <a:ext cx="905398" cy="742649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900" dirty="0"/>
            </a:p>
          </p:txBody>
        </p:sp>
        <p:sp>
          <p:nvSpPr>
            <p:cNvPr id="145" name="TextBox 98">
              <a:extLst>
                <a:ext uri="{FF2B5EF4-FFF2-40B4-BE49-F238E27FC236}">
                  <a16:creationId xmlns:a16="http://schemas.microsoft.com/office/drawing/2014/main" xmlns="" id="{15A62D0A-1452-44B6-A0CB-880FB2BF475B}"/>
                </a:ext>
              </a:extLst>
            </p:cNvPr>
            <p:cNvSpPr txBox="1"/>
            <p:nvPr/>
          </p:nvSpPr>
          <p:spPr>
            <a:xfrm>
              <a:off x="5432363" y="2110359"/>
              <a:ext cx="449497" cy="292079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V</a:t>
              </a:r>
            </a:p>
          </p:txBody>
        </p:sp>
      </p:grpSp>
      <p:grpSp>
        <p:nvGrpSpPr>
          <p:cNvPr id="146" name="Grupo 145">
            <a:extLst>
              <a:ext uri="{FF2B5EF4-FFF2-40B4-BE49-F238E27FC236}">
                <a16:creationId xmlns:a16="http://schemas.microsoft.com/office/drawing/2014/main" xmlns="" id="{9F1B4100-E36A-4DB2-B4DE-04A475E60332}"/>
              </a:ext>
            </a:extLst>
          </p:cNvPr>
          <p:cNvGrpSpPr/>
          <p:nvPr/>
        </p:nvGrpSpPr>
        <p:grpSpPr>
          <a:xfrm>
            <a:off x="3802210" y="5349007"/>
            <a:ext cx="1006815" cy="628921"/>
            <a:chOff x="4736873" y="1459216"/>
            <a:chExt cx="1222995" cy="799398"/>
          </a:xfrm>
        </p:grpSpPr>
        <p:sp>
          <p:nvSpPr>
            <p:cNvPr id="147" name="Elipse 146">
              <a:extLst>
                <a:ext uri="{FF2B5EF4-FFF2-40B4-BE49-F238E27FC236}">
                  <a16:creationId xmlns:a16="http://schemas.microsoft.com/office/drawing/2014/main" xmlns="" id="{486A0169-520F-4131-8BC9-E7BB9C776F86}"/>
                </a:ext>
              </a:extLst>
            </p:cNvPr>
            <p:cNvSpPr/>
            <p:nvPr/>
          </p:nvSpPr>
          <p:spPr>
            <a:xfrm>
              <a:off x="4943929" y="1459216"/>
              <a:ext cx="796167" cy="796167"/>
            </a:xfrm>
            <a:prstGeom prst="ellipse">
              <a:avLst/>
            </a:prstGeom>
            <a:solidFill>
              <a:srgbClr val="0033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sp>
          <p:nvSpPr>
            <p:cNvPr id="148" name="TextBox 98">
              <a:extLst>
                <a:ext uri="{FF2B5EF4-FFF2-40B4-BE49-F238E27FC236}">
                  <a16:creationId xmlns:a16="http://schemas.microsoft.com/office/drawing/2014/main" xmlns="" id="{96F8AEFF-9659-4AEF-8249-1CA1F13A955B}"/>
                </a:ext>
              </a:extLst>
            </p:cNvPr>
            <p:cNvSpPr txBox="1"/>
            <p:nvPr/>
          </p:nvSpPr>
          <p:spPr>
            <a:xfrm>
              <a:off x="4736873" y="1891206"/>
              <a:ext cx="1222995" cy="367408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1872"/>
                </a:lnSpc>
              </a:pPr>
              <a:r>
                <a:rPr lang="en-US" sz="4800" dirty="0">
                  <a:solidFill>
                    <a:schemeClr val="bg1"/>
                  </a:solidFill>
                  <a:latin typeface="League Spartan"/>
                </a:rPr>
                <a:t>A</a:t>
              </a:r>
            </a:p>
          </p:txBody>
        </p:sp>
      </p:grpSp>
      <p:sp>
        <p:nvSpPr>
          <p:cNvPr id="149" name="CuadroTexto 148">
            <a:extLst>
              <a:ext uri="{FF2B5EF4-FFF2-40B4-BE49-F238E27FC236}">
                <a16:creationId xmlns:a16="http://schemas.microsoft.com/office/drawing/2014/main" xmlns="" id="{B61C0742-3694-4F00-A129-AB063273A2E8}"/>
              </a:ext>
            </a:extLst>
          </p:cNvPr>
          <p:cNvSpPr txBox="1"/>
          <p:nvPr/>
        </p:nvSpPr>
        <p:spPr>
          <a:xfrm>
            <a:off x="4597289" y="1702106"/>
            <a:ext cx="28036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Establecer el lineamiento para  Asesorar y conceptuar jurídicamente, proyectar actos administrativos, depuraciones normativas, defensas jurídicas y la gestión predial.</a:t>
            </a:r>
          </a:p>
        </p:txBody>
      </p:sp>
      <p:sp>
        <p:nvSpPr>
          <p:cNvPr id="150" name="CuadroTexto 149">
            <a:extLst>
              <a:ext uri="{FF2B5EF4-FFF2-40B4-BE49-F238E27FC236}">
                <a16:creationId xmlns:a16="http://schemas.microsoft.com/office/drawing/2014/main" xmlns="" id="{C8F1087B-A787-4534-9152-71EB3EA2BAC3}"/>
              </a:ext>
            </a:extLst>
          </p:cNvPr>
          <p:cNvSpPr txBox="1"/>
          <p:nvPr/>
        </p:nvSpPr>
        <p:spPr>
          <a:xfrm>
            <a:off x="7548858" y="2112448"/>
            <a:ext cx="527422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Elaborar, gestionar y proponer la modificación y/o creación de instrumentos normativos </a:t>
            </a:r>
            <a:endParaRPr lang="es-CO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Elaborar  observación a proyectos normativos y de política, entre otros. </a:t>
            </a:r>
            <a:endParaRPr lang="es-CO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Estudiar, analizar y emitir conceptos jurídicos institucionales, </a:t>
            </a:r>
            <a:endParaRPr lang="es-CO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Aplicar mecanismos de resolución de conflictos para evitar lesión gravosa al patrimonio público Adelantar la representación extrajudicial o judicial de la entidad para  defender los intereses de la Nación</a:t>
            </a:r>
            <a:endParaRPr lang="es-CO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Gestionar el cobro coactivo de obligaciones a favor de la entidad para lograr el pago voluntario o coactivo de los títulos que prestan merito ejecutivo.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Gestionar ante la autoridad catastral las solicitudes de ajustes </a:t>
            </a: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 las inconsistencias de tipo catastral.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Identificar los predios de PNNC registrados Notariado y Registro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Realizar inventario de Predios de PNNC con de folios de matrícula. </a:t>
            </a:r>
          </a:p>
        </p:txBody>
      </p:sp>
      <p:sp>
        <p:nvSpPr>
          <p:cNvPr id="151" name="CuadroTexto 150">
            <a:extLst>
              <a:ext uri="{FF2B5EF4-FFF2-40B4-BE49-F238E27FC236}">
                <a16:creationId xmlns:a16="http://schemas.microsoft.com/office/drawing/2014/main" xmlns="" id="{08CA88B5-1876-422A-9F6D-FD11BD3BCBD6}"/>
              </a:ext>
            </a:extLst>
          </p:cNvPr>
          <p:cNvSpPr txBox="1"/>
          <p:nvPr/>
        </p:nvSpPr>
        <p:spPr>
          <a:xfrm>
            <a:off x="13735412" y="1729871"/>
            <a:ext cx="429742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Informes de Gestión del proceso Jurídico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Planes integrados Decreto 612.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Proponer lineamientos  institucionales de prevención del riesgo antijurídico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Reporte de Inconsistencias catastrales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Proyección de actos administrativos,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Observaciones a proyectos normativos y políticas entre otros Conceptos jurídicos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Respuestas a derechos de petición y lineamientos en el marco de la función de coordinación del SINAP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Actos Administrativos tendientes al cobro coactivo y actas de acuerdo y conciliación de pago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Revisión de acuerdos en el marco del proceso de consulta previa y con comunidades campesinas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Adquirir bienes inmuebles y mejoras para el saneamiento predial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Solicitudes de apertura de folios de matrícula inmobiliaria y afectaciones ambientales para la regularización predial</a:t>
            </a:r>
          </a:p>
          <a:p>
            <a:pPr marL="342900" indent="-342900" algn="just">
              <a:buFont typeface="+mj-lt"/>
              <a:buAutoNum type="arabicPeriod"/>
            </a:pPr>
            <a:endParaRPr lang="es-CO" sz="11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2" name="CuadroTexto 151">
            <a:extLst>
              <a:ext uri="{FF2B5EF4-FFF2-40B4-BE49-F238E27FC236}">
                <a16:creationId xmlns:a16="http://schemas.microsoft.com/office/drawing/2014/main" xmlns="" id="{F76F7993-1020-4BFC-8F28-431A7588DB99}"/>
              </a:ext>
            </a:extLst>
          </p:cNvPr>
          <p:cNvSpPr txBox="1"/>
          <p:nvPr/>
        </p:nvSpPr>
        <p:spPr>
          <a:xfrm>
            <a:off x="283807" y="2338441"/>
            <a:ext cx="35683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Direccionamiento Estratégico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Administración y manejo del SPNNC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Superintendencia de Notariado y Registro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Todos los procesos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Organizaciones Multilaterales,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Marco Internacional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Presidencia de la República y Entidades líderes de política,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Entidades reguladoras y de vigilancia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Contraloría General de la Republica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Entidades u organizaciones normativas</a:t>
            </a:r>
          </a:p>
        </p:txBody>
      </p:sp>
      <p:sp>
        <p:nvSpPr>
          <p:cNvPr id="153" name="CuadroTexto 152">
            <a:extLst>
              <a:ext uri="{FF2B5EF4-FFF2-40B4-BE49-F238E27FC236}">
                <a16:creationId xmlns:a16="http://schemas.microsoft.com/office/drawing/2014/main" xmlns="" id="{8C7A9F4F-6C7A-4306-BFC0-E592641750C0}"/>
              </a:ext>
            </a:extLst>
          </p:cNvPr>
          <p:cNvSpPr txBox="1"/>
          <p:nvPr/>
        </p:nvSpPr>
        <p:spPr>
          <a:xfrm>
            <a:off x="4637479" y="5509123"/>
            <a:ext cx="272551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Generar alertas y recomendaciones a la Alta Dirección y demás responsables, frente a la gestión Jurídica, Predial.</a:t>
            </a:r>
          </a:p>
        </p:txBody>
      </p:sp>
      <p:sp>
        <p:nvSpPr>
          <p:cNvPr id="154" name="CuadroTexto 153">
            <a:extLst>
              <a:ext uri="{FF2B5EF4-FFF2-40B4-BE49-F238E27FC236}">
                <a16:creationId xmlns:a16="http://schemas.microsoft.com/office/drawing/2014/main" xmlns="" id="{6DD7BEBB-C6A3-4D95-93E7-8298AFC50EB1}"/>
              </a:ext>
            </a:extLst>
          </p:cNvPr>
          <p:cNvSpPr txBox="1"/>
          <p:nvPr/>
        </p:nvSpPr>
        <p:spPr>
          <a:xfrm>
            <a:off x="7556465" y="5712121"/>
            <a:ext cx="5382609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resultado de los indicadores, riesgos, hallazgos de auditorías y seguimientos que se realicen al proceso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los resultados del IDI, ITA y demás índices de gestión aplicables al proceso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cumplimiento de la ejecución del Plan de acción anual del proceso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la elaboración de instrumentos normativos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la elaboración de observaciones a proyectos normativos y de política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la elaboración la Implementación de las acciones de prevención de riesgo antijurídico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seguimiento a los procesos administrativos y agrarios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el inventario de registros catastrales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Verificar las afectaciones de folios de matrícula, </a:t>
            </a:r>
            <a:r>
              <a:rPr lang="es-CO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actuaciones administrativas</a:t>
            </a:r>
            <a:r>
              <a:rPr lang="es-CO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, así como a las inconsistencias de tipo catastral</a:t>
            </a:r>
            <a:endParaRPr lang="es-CO" sz="105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5" name="CuadroTexto 154">
            <a:extLst>
              <a:ext uri="{FF2B5EF4-FFF2-40B4-BE49-F238E27FC236}">
                <a16:creationId xmlns:a16="http://schemas.microsoft.com/office/drawing/2014/main" xmlns="" id="{60896E4A-356B-494A-BB24-16BC55F6E51C}"/>
              </a:ext>
            </a:extLst>
          </p:cNvPr>
          <p:cNvSpPr txBox="1"/>
          <p:nvPr/>
        </p:nvSpPr>
        <p:spPr>
          <a:xfrm>
            <a:off x="13800287" y="5898127"/>
            <a:ext cx="42615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1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-Entes 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 control naciones, territoriales y demás entidades líderes de política</a:t>
            </a:r>
          </a:p>
          <a:p>
            <a:pPr algn="just"/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5</a:t>
            </a:r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, -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Evaluación independiente y todos los demás procesos </a:t>
            </a:r>
          </a:p>
          <a:p>
            <a:pPr algn="just"/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4,5, </a:t>
            </a:r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6, Juzgados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, Tribunales y Cortes, </a:t>
            </a:r>
          </a:p>
          <a:p>
            <a:pPr algn="just"/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4, Oficina 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 Registro de Instrumentos  Públicos</a:t>
            </a:r>
          </a:p>
          <a:p>
            <a:pPr algn="just"/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4, Agencia 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Nacional de Tierras</a:t>
            </a:r>
          </a:p>
          <a:p>
            <a:pPr algn="just"/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4, Superintendencia 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 Notariado y Registro</a:t>
            </a:r>
          </a:p>
          <a:p>
            <a:pPr algn="just"/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2,3, 6, </a:t>
            </a:r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-</a:t>
            </a:r>
            <a:r>
              <a:rPr lang="es-CO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Todos los procesos</a:t>
            </a:r>
          </a:p>
        </p:txBody>
      </p:sp>
      <p:sp>
        <p:nvSpPr>
          <p:cNvPr id="156" name="CuadroTexto 155">
            <a:extLst>
              <a:ext uri="{FF2B5EF4-FFF2-40B4-BE49-F238E27FC236}">
                <a16:creationId xmlns:a16="http://schemas.microsoft.com/office/drawing/2014/main" xmlns="" id="{035FE749-5896-40CB-BA70-69837DD1F7C6}"/>
              </a:ext>
            </a:extLst>
          </p:cNvPr>
          <p:cNvSpPr txBox="1"/>
          <p:nvPr/>
        </p:nvSpPr>
        <p:spPr>
          <a:xfrm>
            <a:off x="258984" y="5560935"/>
            <a:ext cx="33092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Marco Normativo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Autodiagnósticos Planes Decreto 612 y planes de acción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Solicitudes  de elaboración o modificación normativa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Solicitud de conciliación  y Reclamación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Documentos constitutivos del título ejecutivo que consagra la obligación objeto de cobro y Acuerdos de pago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Actos Administrativos tendientes al cobro coactivo.</a:t>
            </a:r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xmlns="" id="{401F5C90-38BE-4741-B7C7-CE0E9B2A6EA3}"/>
              </a:ext>
            </a:extLst>
          </p:cNvPr>
          <p:cNvSpPr txBox="1"/>
          <p:nvPr/>
        </p:nvSpPr>
        <p:spPr>
          <a:xfrm>
            <a:off x="2499326" y="8351295"/>
            <a:ext cx="63912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NTC ISO 9001:2015 Numerales:  4.1.  4.2.   6.1, 6.3, 7.1.6, 7.5,  7.5.1.  7.5.2.  7.5.3,  8.2.2,  8,7, 9.1.3,  10.1,  10.2, 10.3.  estos requisitos no aplicarían porque no estamos certificados en este momento.</a:t>
            </a:r>
          </a:p>
          <a:p>
            <a:pPr algn="just"/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Política MIPG: Política de Fortalecimiento organizacional y simplificación de procesos, Defensa Jurídica, Servicio al ciudadano, Participación ciudadana en la gestión pública</a:t>
            </a:r>
          </a:p>
        </p:txBody>
      </p:sp>
      <p:sp>
        <p:nvSpPr>
          <p:cNvPr id="158" name="CuadroTexto 157">
            <a:extLst>
              <a:ext uri="{FF2B5EF4-FFF2-40B4-BE49-F238E27FC236}">
                <a16:creationId xmlns:a16="http://schemas.microsoft.com/office/drawing/2014/main" xmlns="" id="{1C464795-7B74-4370-82BC-985E6C36E7B4}"/>
              </a:ext>
            </a:extLst>
          </p:cNvPr>
          <p:cNvSpPr txBox="1"/>
          <p:nvPr/>
        </p:nvSpPr>
        <p:spPr>
          <a:xfrm>
            <a:off x="15316200" y="8394395"/>
            <a:ext cx="257831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Documentos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Indicadores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Módulo Riesgos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Ver Senda Normograma</a:t>
            </a:r>
          </a:p>
        </p:txBody>
      </p:sp>
      <p:sp>
        <p:nvSpPr>
          <p:cNvPr id="159" name="CuadroTexto 158">
            <a:extLst>
              <a:ext uri="{FF2B5EF4-FFF2-40B4-BE49-F238E27FC236}">
                <a16:creationId xmlns:a16="http://schemas.microsoft.com/office/drawing/2014/main" xmlns="" id="{9EEC1CD9-89BB-4BA3-AEF1-67F72F633DEF}"/>
              </a:ext>
            </a:extLst>
          </p:cNvPr>
          <p:cNvSpPr txBox="1"/>
          <p:nvPr/>
        </p:nvSpPr>
        <p:spPr>
          <a:xfrm>
            <a:off x="1378489" y="9555060"/>
            <a:ext cx="4828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Pedro Antonio Pardo Lagos</a:t>
            </a:r>
          </a:p>
          <a:p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Contratista OAP.</a:t>
            </a:r>
          </a:p>
        </p:txBody>
      </p:sp>
      <p:sp>
        <p:nvSpPr>
          <p:cNvPr id="161" name="CuadroTexto 160">
            <a:extLst>
              <a:ext uri="{FF2B5EF4-FFF2-40B4-BE49-F238E27FC236}">
                <a16:creationId xmlns:a16="http://schemas.microsoft.com/office/drawing/2014/main" xmlns="" id="{E64ED57E-8437-4222-AC46-59CAFF5A6AB9}"/>
              </a:ext>
            </a:extLst>
          </p:cNvPr>
          <p:cNvSpPr txBox="1"/>
          <p:nvPr/>
        </p:nvSpPr>
        <p:spPr>
          <a:xfrm>
            <a:off x="13030200" y="9607565"/>
            <a:ext cx="4864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Manuel Ávila Olarte</a:t>
            </a: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Jefe Oficina Asesora Jurídica </a:t>
            </a:r>
          </a:p>
        </p:txBody>
      </p:sp>
      <p:sp>
        <p:nvSpPr>
          <p:cNvPr id="87" name="Freeform 77">
            <a:extLst>
              <a:ext uri="{FF2B5EF4-FFF2-40B4-BE49-F238E27FC236}">
                <a16:creationId xmlns:a16="http://schemas.microsoft.com/office/drawing/2014/main" xmlns="" id="{06916441-1EE0-5DDE-BE57-C33E6EA45931}"/>
              </a:ext>
            </a:extLst>
          </p:cNvPr>
          <p:cNvSpPr/>
          <p:nvPr/>
        </p:nvSpPr>
        <p:spPr>
          <a:xfrm>
            <a:off x="264297" y="170945"/>
            <a:ext cx="1897790" cy="1029289"/>
          </a:xfrm>
          <a:custGeom>
            <a:avLst/>
            <a:gdLst/>
            <a:ahLst/>
            <a:cxnLst/>
            <a:rect l="l" t="t" r="r" b="b"/>
            <a:pathLst>
              <a:path w="3074492" h="1200138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grpSp>
        <p:nvGrpSpPr>
          <p:cNvPr id="88" name="Group 78">
            <a:extLst>
              <a:ext uri="{FF2B5EF4-FFF2-40B4-BE49-F238E27FC236}">
                <a16:creationId xmlns:a16="http://schemas.microsoft.com/office/drawing/2014/main" xmlns="" id="{307CB508-DA59-0BA4-9DE2-BCEE86F82F56}"/>
              </a:ext>
            </a:extLst>
          </p:cNvPr>
          <p:cNvGrpSpPr/>
          <p:nvPr/>
        </p:nvGrpSpPr>
        <p:grpSpPr>
          <a:xfrm>
            <a:off x="15964191" y="160260"/>
            <a:ext cx="2036650" cy="334244"/>
            <a:chOff x="0" y="0"/>
            <a:chExt cx="1365290" cy="108463"/>
          </a:xfrm>
        </p:grpSpPr>
        <p:sp>
          <p:nvSpPr>
            <p:cNvPr id="89" name="Freeform 79">
              <a:extLst>
                <a:ext uri="{FF2B5EF4-FFF2-40B4-BE49-F238E27FC236}">
                  <a16:creationId xmlns:a16="http://schemas.microsoft.com/office/drawing/2014/main" xmlns="" id="{C6A288BD-ADC3-A17C-B1C7-92DB5AA330A1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90" name="TextBox 80">
              <a:extLst>
                <a:ext uri="{FF2B5EF4-FFF2-40B4-BE49-F238E27FC236}">
                  <a16:creationId xmlns:a16="http://schemas.microsoft.com/office/drawing/2014/main" xmlns="" id="{54C63CE7-CAAC-8FCE-49AE-748F94EF1DA8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91" name="Group 81">
            <a:extLst>
              <a:ext uri="{FF2B5EF4-FFF2-40B4-BE49-F238E27FC236}">
                <a16:creationId xmlns:a16="http://schemas.microsoft.com/office/drawing/2014/main" xmlns="" id="{B9714660-C34C-CFED-F0A8-4DB41DCE6F05}"/>
              </a:ext>
            </a:extLst>
          </p:cNvPr>
          <p:cNvGrpSpPr/>
          <p:nvPr/>
        </p:nvGrpSpPr>
        <p:grpSpPr>
          <a:xfrm>
            <a:off x="15964191" y="550418"/>
            <a:ext cx="2010516" cy="334244"/>
            <a:chOff x="0" y="0"/>
            <a:chExt cx="1365290" cy="108463"/>
          </a:xfrm>
        </p:grpSpPr>
        <p:sp>
          <p:nvSpPr>
            <p:cNvPr id="92" name="Freeform 82">
              <a:extLst>
                <a:ext uri="{FF2B5EF4-FFF2-40B4-BE49-F238E27FC236}">
                  <a16:creationId xmlns:a16="http://schemas.microsoft.com/office/drawing/2014/main" xmlns="" id="{09C19C6A-7DF4-A58E-801A-F883E1B1665B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93" name="TextBox 83">
              <a:extLst>
                <a:ext uri="{FF2B5EF4-FFF2-40B4-BE49-F238E27FC236}">
                  <a16:creationId xmlns:a16="http://schemas.microsoft.com/office/drawing/2014/main" xmlns="" id="{941B8CA6-4B72-986E-6F27-8994A7F61C2D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grpSp>
        <p:nvGrpSpPr>
          <p:cNvPr id="94" name="Group 84">
            <a:extLst>
              <a:ext uri="{FF2B5EF4-FFF2-40B4-BE49-F238E27FC236}">
                <a16:creationId xmlns:a16="http://schemas.microsoft.com/office/drawing/2014/main" xmlns="" id="{603B881A-512F-8799-FB72-FD7C75BBCA7F}"/>
              </a:ext>
            </a:extLst>
          </p:cNvPr>
          <p:cNvGrpSpPr/>
          <p:nvPr/>
        </p:nvGrpSpPr>
        <p:grpSpPr>
          <a:xfrm>
            <a:off x="15964190" y="954906"/>
            <a:ext cx="2010517" cy="334244"/>
            <a:chOff x="0" y="0"/>
            <a:chExt cx="1365290" cy="108463"/>
          </a:xfrm>
        </p:grpSpPr>
        <p:sp>
          <p:nvSpPr>
            <p:cNvPr id="95" name="Freeform 85">
              <a:extLst>
                <a:ext uri="{FF2B5EF4-FFF2-40B4-BE49-F238E27FC236}">
                  <a16:creationId xmlns:a16="http://schemas.microsoft.com/office/drawing/2014/main" xmlns="" id="{BA48026C-A021-4148-FE0B-8BD56F25EE66}"/>
                </a:ext>
              </a:extLst>
            </p:cNvPr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s-CO"/>
            </a:p>
          </p:txBody>
        </p:sp>
        <p:sp>
          <p:nvSpPr>
            <p:cNvPr id="96" name="TextBox 86">
              <a:extLst>
                <a:ext uri="{FF2B5EF4-FFF2-40B4-BE49-F238E27FC236}">
                  <a16:creationId xmlns:a16="http://schemas.microsoft.com/office/drawing/2014/main" xmlns="" id="{59869124-332E-F824-3B65-9510A6A6FA66}"/>
                </a:ext>
              </a:extLst>
            </p:cNvPr>
            <p:cNvSpPr txBox="1"/>
            <p:nvPr/>
          </p:nvSpPr>
          <p:spPr>
            <a:xfrm>
              <a:off x="0" y="-57150"/>
              <a:ext cx="1365290" cy="165613"/>
            </a:xfrm>
            <a:prstGeom prst="rect">
              <a:avLst/>
            </a:prstGeom>
          </p:spPr>
          <p:txBody>
            <a:bodyPr lIns="65478" tIns="65478" rIns="65478" bIns="65478" rtlCol="0" anchor="ctr"/>
            <a:lstStyle/>
            <a:p>
              <a:pPr algn="ctr">
                <a:lnSpc>
                  <a:spcPts val="2526"/>
                </a:lnSpc>
              </a:pPr>
              <a:endParaRPr/>
            </a:p>
          </p:txBody>
        </p:sp>
      </p:grpSp>
      <p:sp>
        <p:nvSpPr>
          <p:cNvPr id="115" name="TextBox 110">
            <a:extLst>
              <a:ext uri="{FF2B5EF4-FFF2-40B4-BE49-F238E27FC236}">
                <a16:creationId xmlns:a16="http://schemas.microsoft.com/office/drawing/2014/main" xmlns="" id="{BCC63900-F3A0-5691-5CD4-D6ACA8CC0175}"/>
              </a:ext>
            </a:extLst>
          </p:cNvPr>
          <p:cNvSpPr txBox="1"/>
          <p:nvPr/>
        </p:nvSpPr>
        <p:spPr>
          <a:xfrm>
            <a:off x="15964191" y="216085"/>
            <a:ext cx="727604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n-US" sz="1400" dirty="0">
                <a:solidFill>
                  <a:srgbClr val="002060"/>
                </a:solidFill>
                <a:latin typeface="League Spartan"/>
              </a:rPr>
              <a:t>Código:</a:t>
            </a:r>
          </a:p>
        </p:txBody>
      </p:sp>
      <p:sp>
        <p:nvSpPr>
          <p:cNvPr id="116" name="TextBox 111">
            <a:extLst>
              <a:ext uri="{FF2B5EF4-FFF2-40B4-BE49-F238E27FC236}">
                <a16:creationId xmlns:a16="http://schemas.microsoft.com/office/drawing/2014/main" xmlns="" id="{DB648446-BAA9-3656-FF85-B6F871B10A1B}"/>
              </a:ext>
            </a:extLst>
          </p:cNvPr>
          <p:cNvSpPr txBox="1"/>
          <p:nvPr/>
        </p:nvSpPr>
        <p:spPr>
          <a:xfrm>
            <a:off x="15964190" y="631645"/>
            <a:ext cx="845782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Versión:</a:t>
            </a:r>
          </a:p>
        </p:txBody>
      </p:sp>
      <p:sp>
        <p:nvSpPr>
          <p:cNvPr id="117" name="TextBox 112">
            <a:extLst>
              <a:ext uri="{FF2B5EF4-FFF2-40B4-BE49-F238E27FC236}">
                <a16:creationId xmlns:a16="http://schemas.microsoft.com/office/drawing/2014/main" xmlns="" id="{E996354F-1B3D-7167-CDC5-B449111D864E}"/>
              </a:ext>
            </a:extLst>
          </p:cNvPr>
          <p:cNvSpPr txBox="1"/>
          <p:nvPr/>
        </p:nvSpPr>
        <p:spPr>
          <a:xfrm>
            <a:off x="15648023" y="1019402"/>
            <a:ext cx="1476198" cy="207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638"/>
              </a:lnSpc>
            </a:pPr>
            <a:r>
              <a:rPr lang="es-CO" sz="1400" dirty="0">
                <a:solidFill>
                  <a:srgbClr val="002060"/>
                </a:solidFill>
                <a:latin typeface="League Spartan"/>
              </a:rPr>
              <a:t>Vigente:</a:t>
            </a:r>
          </a:p>
        </p:txBody>
      </p:sp>
      <p:sp>
        <p:nvSpPr>
          <p:cNvPr id="119" name="TextBox 113">
            <a:extLst>
              <a:ext uri="{FF2B5EF4-FFF2-40B4-BE49-F238E27FC236}">
                <a16:creationId xmlns:a16="http://schemas.microsoft.com/office/drawing/2014/main" xmlns="" id="{D89E4EBB-EB91-BFD2-E4DB-84B8A7470B54}"/>
              </a:ext>
            </a:extLst>
          </p:cNvPr>
          <p:cNvSpPr txBox="1"/>
          <p:nvPr/>
        </p:nvSpPr>
        <p:spPr>
          <a:xfrm>
            <a:off x="1656892" y="309213"/>
            <a:ext cx="4561160" cy="92974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839"/>
              </a:lnSpc>
            </a:pPr>
            <a:r>
              <a:rPr lang="es-CO" sz="2000" dirty="0">
                <a:solidFill>
                  <a:srgbClr val="FFFFFF"/>
                </a:solidFill>
                <a:latin typeface="League Spartan"/>
              </a:rPr>
              <a:t>Caracterización Proceso </a:t>
            </a:r>
          </a:p>
          <a:p>
            <a:pPr algn="ctr">
              <a:lnSpc>
                <a:spcPts val="3839"/>
              </a:lnSpc>
            </a:pPr>
            <a:r>
              <a:rPr lang="es-CO" sz="2000" dirty="0">
                <a:solidFill>
                  <a:srgbClr val="FFFFFF"/>
                </a:solidFill>
                <a:latin typeface="League Spartan"/>
              </a:rPr>
              <a:t>A6 Gestión Jurídica y Predial </a:t>
            </a:r>
          </a:p>
        </p:txBody>
      </p:sp>
      <p:sp>
        <p:nvSpPr>
          <p:cNvPr id="121" name="TextBox 114">
            <a:extLst>
              <a:ext uri="{FF2B5EF4-FFF2-40B4-BE49-F238E27FC236}">
                <a16:creationId xmlns:a16="http://schemas.microsoft.com/office/drawing/2014/main" xmlns="" id="{91AB8C6F-3D8D-6AF6-A2D3-9F63EBA11504}"/>
              </a:ext>
            </a:extLst>
          </p:cNvPr>
          <p:cNvSpPr txBox="1"/>
          <p:nvPr/>
        </p:nvSpPr>
        <p:spPr>
          <a:xfrm>
            <a:off x="6232020" y="483037"/>
            <a:ext cx="9442986" cy="5539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s-CO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Objetivo: Establecer </a:t>
            </a:r>
            <a:r>
              <a:rPr lang="es-CO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los lineamientos jurídicos de Parques Nacionales Naturales de Colombia, a través de la conceptualización, la prevención del daño antijurídico, la gestión de la defensa judicial y administrativa y la regularización predial, mediante la interpretación y aplicación de la normatividad vigente, con el fin de dar cumplimiento a la misionalidad de la entidad.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xmlns="" id="{9CD15A1C-449E-1D82-820A-A220DB2309B6}"/>
              </a:ext>
            </a:extLst>
          </p:cNvPr>
          <p:cNvSpPr txBox="1"/>
          <p:nvPr/>
        </p:nvSpPr>
        <p:spPr>
          <a:xfrm>
            <a:off x="16691795" y="130932"/>
            <a:ext cx="1309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A6-CA-01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5" name="CuadroTexto 124">
            <a:extLst>
              <a:ext uri="{FF2B5EF4-FFF2-40B4-BE49-F238E27FC236}">
                <a16:creationId xmlns:a16="http://schemas.microsoft.com/office/drawing/2014/main" xmlns="" id="{500F520B-F11F-7BB1-8F9A-02924F5F1BAE}"/>
              </a:ext>
            </a:extLst>
          </p:cNvPr>
          <p:cNvSpPr txBox="1"/>
          <p:nvPr/>
        </p:nvSpPr>
        <p:spPr>
          <a:xfrm>
            <a:off x="16778957" y="576208"/>
            <a:ext cx="13593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02.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7" name="CuadroTexto 126">
            <a:extLst>
              <a:ext uri="{FF2B5EF4-FFF2-40B4-BE49-F238E27FC236}">
                <a16:creationId xmlns:a16="http://schemas.microsoft.com/office/drawing/2014/main" xmlns="" id="{1540A9F6-159E-90E4-BE22-73A4C6382FE6}"/>
              </a:ext>
            </a:extLst>
          </p:cNvPr>
          <p:cNvSpPr txBox="1"/>
          <p:nvPr/>
        </p:nvSpPr>
        <p:spPr>
          <a:xfrm>
            <a:off x="16027538" y="983802"/>
            <a:ext cx="1747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29</a:t>
            </a:r>
            <a:r>
              <a:rPr lang="es-CO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-07-2024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9" name="CuadroTexto 138">
            <a:extLst>
              <a:ext uri="{FF2B5EF4-FFF2-40B4-BE49-F238E27FC236}">
                <a16:creationId xmlns:a16="http://schemas.microsoft.com/office/drawing/2014/main" xmlns="" id="{B61C0742-3694-4F00-A129-AB063273A2E8}"/>
              </a:ext>
            </a:extLst>
          </p:cNvPr>
          <p:cNvSpPr txBox="1"/>
          <p:nvPr/>
        </p:nvSpPr>
        <p:spPr>
          <a:xfrm>
            <a:off x="3857940" y="4313375"/>
            <a:ext cx="35206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Definir y documentar los riesgos  e indicadores del proceso Jurídico y prediales para la implementación, sostenimiento y  mejora del SIG</a:t>
            </a:r>
          </a:p>
        </p:txBody>
      </p:sp>
      <p:sp>
        <p:nvSpPr>
          <p:cNvPr id="162" name="CuadroTexto 161">
            <a:extLst>
              <a:ext uri="{FF2B5EF4-FFF2-40B4-BE49-F238E27FC236}">
                <a16:creationId xmlns:a16="http://schemas.microsoft.com/office/drawing/2014/main" xmlns="" id="{B61C0742-3694-4F00-A129-AB063273A2E8}"/>
              </a:ext>
            </a:extLst>
          </p:cNvPr>
          <p:cNvSpPr txBox="1"/>
          <p:nvPr/>
        </p:nvSpPr>
        <p:spPr>
          <a:xfrm>
            <a:off x="4640973" y="2785389"/>
            <a:ext cx="280363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Analizar necesidades y expectativas de las partes interesadas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Planificar y establecer metodologías para la gestión Jurídica y Gestión Predial.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Establecer cronogramas de trabajo para la gestión Jurídica y Gestión Predial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xmlns="" id="{8C7A9F4F-6C7A-4306-BFC0-E592641750C0}"/>
              </a:ext>
            </a:extLst>
          </p:cNvPr>
          <p:cNvSpPr txBox="1"/>
          <p:nvPr/>
        </p:nvSpPr>
        <p:spPr>
          <a:xfrm>
            <a:off x="3830035" y="7534290"/>
            <a:ext cx="35628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Establecer acciones de mejoramiento para el cierre de no conformidades y demás hallazgos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xmlns="" id="{8C7A9F4F-6C7A-4306-BFC0-E592641750C0}"/>
              </a:ext>
            </a:extLst>
          </p:cNvPr>
          <p:cNvSpPr txBox="1"/>
          <p:nvPr/>
        </p:nvSpPr>
        <p:spPr>
          <a:xfrm>
            <a:off x="4529253" y="6386950"/>
            <a:ext cx="28337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O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Tomar acciones predictivas y Preventivas) correctivas (para la gestión y tratamiento de los riesgos en caso de materialización de riesgos e incumplimientos en indicadores del proceso</a:t>
            </a:r>
          </a:p>
        </p:txBody>
      </p:sp>
      <p:pic>
        <p:nvPicPr>
          <p:cNvPr id="160" name="Gráfico 86" descr="Cuaderno de estrategias">
            <a:extLst>
              <a:ext uri="{FF2B5EF4-FFF2-40B4-BE49-F238E27FC236}">
                <a16:creationId xmlns:a16="http://schemas.microsoft.com/office/drawing/2014/main" xmlns="" id="{26BB92F2-0109-39D9-C4BD-83030D0A3AA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18727" y="8379567"/>
            <a:ext cx="736017" cy="957799"/>
          </a:xfrm>
          <a:prstGeom prst="rect">
            <a:avLst/>
          </a:prstGeom>
          <a:ln>
            <a:solidFill>
              <a:srgbClr val="003387"/>
            </a:solidFill>
          </a:ln>
        </p:spPr>
      </p:pic>
      <p:sp>
        <p:nvSpPr>
          <p:cNvPr id="165" name="CuadroTexto 164">
            <a:extLst>
              <a:ext uri="{FF2B5EF4-FFF2-40B4-BE49-F238E27FC236}">
                <a16:creationId xmlns:a16="http://schemas.microsoft.com/office/drawing/2014/main" xmlns="" id="{1FB38144-C12E-44A8-FDA6-B6E569339F72}"/>
              </a:ext>
            </a:extLst>
          </p:cNvPr>
          <p:cNvSpPr txBox="1"/>
          <p:nvPr/>
        </p:nvSpPr>
        <p:spPr>
          <a:xfrm>
            <a:off x="10680547" y="8194413"/>
            <a:ext cx="22556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CO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anose="020B0502020202020204" pitchFamily="34" charset="0"/>
              </a:rPr>
              <a:t>Inicia con establecer el plan de acción y planes de trabajo del proceso y finaliza con t</a:t>
            </a:r>
            <a:r>
              <a:rPr kumimoji="0" lang="es-C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</a:rPr>
              <a:t>omar acciones correctivas y correcciones para la mejora del proceso.</a:t>
            </a:r>
            <a:endParaRPr lang="es-CO" sz="1200" dirty="0">
              <a:solidFill>
                <a:prstClr val="black">
                  <a:lumMod val="65000"/>
                  <a:lumOff val="3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6" name="TextBox 100">
            <a:extLst>
              <a:ext uri="{FF2B5EF4-FFF2-40B4-BE49-F238E27FC236}">
                <a16:creationId xmlns:a16="http://schemas.microsoft.com/office/drawing/2014/main" xmlns="" id="{4C117A37-AE51-4DA7-7F10-0B7F5FE506DC}"/>
              </a:ext>
            </a:extLst>
          </p:cNvPr>
          <p:cNvSpPr txBox="1"/>
          <p:nvPr/>
        </p:nvSpPr>
        <p:spPr>
          <a:xfrm>
            <a:off x="9815310" y="8798067"/>
            <a:ext cx="885863" cy="2496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R="0" lvl="0" indent="0" fontAlgn="auto">
              <a:lnSpc>
                <a:spcPts val="187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dirty="0">
                <a:solidFill>
                  <a:srgbClr val="003387"/>
                </a:solidFill>
                <a:latin typeface="League Spartan"/>
              </a:rPr>
              <a:t>Alcance:</a:t>
            </a:r>
          </a:p>
        </p:txBody>
      </p:sp>
      <p:sp>
        <p:nvSpPr>
          <p:cNvPr id="77" name="Rectángulo 76"/>
          <p:cNvSpPr/>
          <p:nvPr/>
        </p:nvSpPr>
        <p:spPr>
          <a:xfrm>
            <a:off x="8149176" y="4958834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/>
              <a:t>	A6-CA-01</a:t>
            </a:r>
          </a:p>
        </p:txBody>
      </p:sp>
      <p:sp>
        <p:nvSpPr>
          <p:cNvPr id="167" name="CuadroTexto 166">
            <a:extLst>
              <a:ext uri="{FF2B5EF4-FFF2-40B4-BE49-F238E27FC236}">
                <a16:creationId xmlns:a16="http://schemas.microsoft.com/office/drawing/2014/main" xmlns="" id="{E64ED57E-8437-4222-AC46-59CAFF5A6AB9}"/>
              </a:ext>
            </a:extLst>
          </p:cNvPr>
          <p:cNvSpPr txBox="1"/>
          <p:nvPr/>
        </p:nvSpPr>
        <p:spPr>
          <a:xfrm>
            <a:off x="7523541" y="9546115"/>
            <a:ext cx="4864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Jairo Arnoy Rojas Morales</a:t>
            </a:r>
            <a:endParaRPr lang="es-CO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O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Jefe Oficina Asesora Jurídica </a:t>
            </a:r>
          </a:p>
        </p:txBody>
      </p:sp>
    </p:spTree>
    <p:extLst>
      <p:ext uri="{BB962C8B-B14F-4D97-AF65-F5344CB8AC3E}">
        <p14:creationId xmlns:p14="http://schemas.microsoft.com/office/powerpoint/2010/main" val="10388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860</Words>
  <Application>Microsoft Office PowerPoint</Application>
  <PresentationFormat>Personalizado</PresentationFormat>
  <Paragraphs>106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Century Gothic</vt:lpstr>
      <vt:lpstr>Calibri</vt:lpstr>
      <vt:lpstr>League Spartan</vt:lpstr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Caracterización Proceso</dc:title>
  <dc:creator>Gloria</dc:creator>
  <cp:lastModifiedBy>Pedro</cp:lastModifiedBy>
  <cp:revision>129</cp:revision>
  <dcterms:created xsi:type="dcterms:W3CDTF">2006-08-16T00:00:00Z</dcterms:created>
  <dcterms:modified xsi:type="dcterms:W3CDTF">2024-07-29T13:42:05Z</dcterms:modified>
  <dc:identifier>DAGBI6CQJEU</dc:identifier>
</cp:coreProperties>
</file>