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sldIdLst>
    <p:sldId id="4601" r:id="rId2"/>
  </p:sldIdLst>
  <p:sldSz cx="18288000" cy="10287000"/>
  <p:notesSz cx="6858000" cy="9144000"/>
  <p:embeddedFontLst>
    <p:embeddedFont>
      <p:font typeface="Century Gothic" panose="020B0502020202020204" pitchFamily="34" charset="0"/>
      <p:regular r:id="rId4"/>
      <p:bold r:id="rId5"/>
      <p:italic r:id="rId6"/>
      <p:boldItalic r:id="rId7"/>
    </p:embeddedFont>
    <p:embeddedFont>
      <p:font typeface="League Spartan" panose="020B0604020202020204" charset="0"/>
      <p:regular r:id="rId8"/>
      <p:bold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6"/>
    <a:srgbClr val="0289D0"/>
    <a:srgbClr val="D4BE1A"/>
    <a:srgbClr val="F1E58D"/>
    <a:srgbClr val="0033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72" autoAdjust="0"/>
    <p:restoredTop sz="94061" autoAdjust="0"/>
  </p:normalViewPr>
  <p:slideViewPr>
    <p:cSldViewPr>
      <p:cViewPr varScale="1">
        <p:scale>
          <a:sx n="47" d="100"/>
          <a:sy n="47" d="100"/>
        </p:scale>
        <p:origin x="108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viewProps" Target="viewProps.xml"/><Relationship Id="rId5" Type="http://schemas.openxmlformats.org/officeDocument/2006/relationships/font" Target="fonts/font2.fntdata"/><Relationship Id="rId10" Type="http://schemas.openxmlformats.org/officeDocument/2006/relationships/presProps" Target="presProps.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2633B-5280-4838-99D1-C40F7D26707D}" type="datetimeFigureOut">
              <a:rPr lang="es-CO" smtClean="0"/>
              <a:t>12/07/2024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6815-D754-4349-8894-4715EC30333F}" type="slidenum">
              <a:rPr lang="es-CO" smtClean="0"/>
              <a:t>‹Nº›</a:t>
            </a:fld>
            <a:endParaRPr lang="es-CO"/>
          </a:p>
        </p:txBody>
      </p:sp>
    </p:spTree>
    <p:extLst>
      <p:ext uri="{BB962C8B-B14F-4D97-AF65-F5344CB8AC3E}">
        <p14:creationId xmlns:p14="http://schemas.microsoft.com/office/powerpoint/2010/main" val="348217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1E6815-D754-4349-8894-4715EC30333F}"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2702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536"/>
        </a:solidFill>
        <a:effectLst/>
      </p:bgPr>
    </p:bg>
    <p:spTree>
      <p:nvGrpSpPr>
        <p:cNvPr id="1" name=""/>
        <p:cNvGrpSpPr/>
        <p:nvPr/>
      </p:nvGrpSpPr>
      <p:grpSpPr>
        <a:xfrm>
          <a:off x="0" y="0"/>
          <a:ext cx="0" cy="0"/>
          <a:chOff x="0" y="0"/>
          <a:chExt cx="0" cy="0"/>
        </a:xfrm>
      </p:grpSpPr>
      <p:grpSp>
        <p:nvGrpSpPr>
          <p:cNvPr id="2" name="Group 2"/>
          <p:cNvGrpSpPr/>
          <p:nvPr/>
        </p:nvGrpSpPr>
        <p:grpSpPr>
          <a:xfrm>
            <a:off x="101196" y="8079497"/>
            <a:ext cx="8913285" cy="1316319"/>
            <a:chOff x="0" y="-57150"/>
            <a:chExt cx="2821261" cy="427150"/>
          </a:xfrm>
        </p:grpSpPr>
        <p:sp>
          <p:nvSpPr>
            <p:cNvPr id="3" name="Freeform 3"/>
            <p:cNvSpPr/>
            <p:nvPr/>
          </p:nvSpPr>
          <p:spPr>
            <a:xfrm>
              <a:off x="5140" y="-5356"/>
              <a:ext cx="2816121" cy="370000"/>
            </a:xfrm>
            <a:custGeom>
              <a:avLst/>
              <a:gdLst/>
              <a:ahLst/>
              <a:cxnLst/>
              <a:rect l="l" t="t" r="r" b="b"/>
              <a:pathLst>
                <a:path w="2816121" h="370000">
                  <a:moveTo>
                    <a:pt x="0" y="0"/>
                  </a:moveTo>
                  <a:lnTo>
                    <a:pt x="2816121" y="0"/>
                  </a:lnTo>
                  <a:lnTo>
                    <a:pt x="2816121" y="370000"/>
                  </a:lnTo>
                  <a:lnTo>
                    <a:pt x="0" y="37000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4"/>
            <p:cNvSpPr txBox="1"/>
            <p:nvPr/>
          </p:nvSpPr>
          <p:spPr>
            <a:xfrm>
              <a:off x="0" y="-57150"/>
              <a:ext cx="2816121" cy="427150"/>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 name="Group 5"/>
          <p:cNvGrpSpPr/>
          <p:nvPr/>
        </p:nvGrpSpPr>
        <p:grpSpPr>
          <a:xfrm>
            <a:off x="97117" y="9451829"/>
            <a:ext cx="6075083" cy="775383"/>
            <a:chOff x="0" y="0"/>
            <a:chExt cx="1937646" cy="217013"/>
          </a:xfrm>
        </p:grpSpPr>
        <p:sp>
          <p:nvSpPr>
            <p:cNvPr id="6" name="Freeform 6"/>
            <p:cNvSpPr/>
            <p:nvPr/>
          </p:nvSpPr>
          <p:spPr>
            <a:xfrm>
              <a:off x="0" y="0"/>
              <a:ext cx="1937645" cy="217013"/>
            </a:xfrm>
            <a:custGeom>
              <a:avLst/>
              <a:gdLst/>
              <a:ahLst/>
              <a:cxnLst/>
              <a:rect l="l" t="t" r="r" b="b"/>
              <a:pathLst>
                <a:path w="1937645" h="217013">
                  <a:moveTo>
                    <a:pt x="0" y="0"/>
                  </a:moveTo>
                  <a:lnTo>
                    <a:pt x="1937645" y="0"/>
                  </a:lnTo>
                  <a:lnTo>
                    <a:pt x="1937645" y="217013"/>
                  </a:lnTo>
                  <a:lnTo>
                    <a:pt x="0" y="21701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Box 7"/>
            <p:cNvSpPr txBox="1"/>
            <p:nvPr/>
          </p:nvSpPr>
          <p:spPr>
            <a:xfrm>
              <a:off x="0" y="-57150"/>
              <a:ext cx="1937646" cy="27416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p:cNvGrpSpPr/>
          <p:nvPr/>
        </p:nvGrpSpPr>
        <p:grpSpPr>
          <a:xfrm>
            <a:off x="6217793" y="9427993"/>
            <a:ext cx="5691240" cy="799219"/>
            <a:chOff x="0" y="0"/>
            <a:chExt cx="1803573" cy="217013"/>
          </a:xfrm>
        </p:grpSpPr>
        <p:sp>
          <p:nvSpPr>
            <p:cNvPr id="9" name="Freeform 9"/>
            <p:cNvSpPr/>
            <p:nvPr/>
          </p:nvSpPr>
          <p:spPr>
            <a:xfrm>
              <a:off x="0" y="0"/>
              <a:ext cx="1803573" cy="217013"/>
            </a:xfrm>
            <a:custGeom>
              <a:avLst/>
              <a:gdLst/>
              <a:ahLst/>
              <a:cxnLst/>
              <a:rect l="l" t="t" r="r" b="b"/>
              <a:pathLst>
                <a:path w="1803573" h="217013">
                  <a:moveTo>
                    <a:pt x="0" y="0"/>
                  </a:moveTo>
                  <a:lnTo>
                    <a:pt x="1803573" y="0"/>
                  </a:lnTo>
                  <a:lnTo>
                    <a:pt x="1803573" y="217013"/>
                  </a:lnTo>
                  <a:lnTo>
                    <a:pt x="0" y="21701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10"/>
            <p:cNvSpPr txBox="1"/>
            <p:nvPr/>
          </p:nvSpPr>
          <p:spPr>
            <a:xfrm>
              <a:off x="0" y="-57150"/>
              <a:ext cx="1803573" cy="27416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1" name="Group 11"/>
          <p:cNvGrpSpPr/>
          <p:nvPr/>
        </p:nvGrpSpPr>
        <p:grpSpPr>
          <a:xfrm>
            <a:off x="11997541" y="9237078"/>
            <a:ext cx="5977166" cy="1030019"/>
            <a:chOff x="0" y="-57150"/>
            <a:chExt cx="1939613" cy="274163"/>
          </a:xfrm>
        </p:grpSpPr>
        <p:sp>
          <p:nvSpPr>
            <p:cNvPr id="12" name="Freeform 12"/>
            <p:cNvSpPr/>
            <p:nvPr/>
          </p:nvSpPr>
          <p:spPr>
            <a:xfrm>
              <a:off x="0" y="0"/>
              <a:ext cx="1939613" cy="202716"/>
            </a:xfrm>
            <a:custGeom>
              <a:avLst/>
              <a:gdLst/>
              <a:ahLst/>
              <a:cxnLst/>
              <a:rect l="l" t="t" r="r" b="b"/>
              <a:pathLst>
                <a:path w="1939613" h="217013">
                  <a:moveTo>
                    <a:pt x="0" y="0"/>
                  </a:moveTo>
                  <a:lnTo>
                    <a:pt x="1939613" y="0"/>
                  </a:lnTo>
                  <a:lnTo>
                    <a:pt x="1939613" y="217013"/>
                  </a:lnTo>
                  <a:lnTo>
                    <a:pt x="0" y="21701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TextBox 13"/>
            <p:cNvSpPr txBox="1"/>
            <p:nvPr/>
          </p:nvSpPr>
          <p:spPr>
            <a:xfrm>
              <a:off x="0" y="-57150"/>
              <a:ext cx="1939613" cy="27416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4" name="Group 14"/>
          <p:cNvGrpSpPr/>
          <p:nvPr/>
        </p:nvGrpSpPr>
        <p:grpSpPr>
          <a:xfrm>
            <a:off x="9077607" y="8246515"/>
            <a:ext cx="8905859" cy="1149183"/>
            <a:chOff x="0" y="0"/>
            <a:chExt cx="2889985" cy="372914"/>
          </a:xfrm>
        </p:grpSpPr>
        <p:sp>
          <p:nvSpPr>
            <p:cNvPr id="15" name="Freeform 15"/>
            <p:cNvSpPr/>
            <p:nvPr/>
          </p:nvSpPr>
          <p:spPr>
            <a:xfrm>
              <a:off x="0" y="0"/>
              <a:ext cx="2889985" cy="372914"/>
            </a:xfrm>
            <a:custGeom>
              <a:avLst/>
              <a:gdLst/>
              <a:ahLst/>
              <a:cxnLst/>
              <a:rect l="l" t="t" r="r" b="b"/>
              <a:pathLst>
                <a:path w="2889985" h="372914">
                  <a:moveTo>
                    <a:pt x="0" y="0"/>
                  </a:moveTo>
                  <a:lnTo>
                    <a:pt x="2889985" y="0"/>
                  </a:lnTo>
                  <a:lnTo>
                    <a:pt x="2889985" y="372914"/>
                  </a:lnTo>
                  <a:lnTo>
                    <a:pt x="0" y="372914"/>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TextBox 16"/>
            <p:cNvSpPr txBox="1"/>
            <p:nvPr/>
          </p:nvSpPr>
          <p:spPr>
            <a:xfrm>
              <a:off x="0" y="-57150"/>
              <a:ext cx="2889985" cy="430064"/>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17" name="Group 17"/>
          <p:cNvGrpSpPr/>
          <p:nvPr/>
        </p:nvGrpSpPr>
        <p:grpSpPr>
          <a:xfrm>
            <a:off x="205460" y="1218707"/>
            <a:ext cx="3046848" cy="4041749"/>
            <a:chOff x="0" y="-57150"/>
            <a:chExt cx="973405" cy="1342993"/>
          </a:xfrm>
        </p:grpSpPr>
        <p:sp>
          <p:nvSpPr>
            <p:cNvPr id="18" name="Freeform 18"/>
            <p:cNvSpPr/>
            <p:nvPr/>
          </p:nvSpPr>
          <p:spPr>
            <a:xfrm>
              <a:off x="0" y="0"/>
              <a:ext cx="973405" cy="1285843"/>
            </a:xfrm>
            <a:custGeom>
              <a:avLst/>
              <a:gdLst/>
              <a:ahLst/>
              <a:cxnLst/>
              <a:rect l="l" t="t" r="r" b="b"/>
              <a:pathLst>
                <a:path w="973405" h="1285843">
                  <a:moveTo>
                    <a:pt x="0" y="0"/>
                  </a:moveTo>
                  <a:lnTo>
                    <a:pt x="973405" y="0"/>
                  </a:lnTo>
                  <a:lnTo>
                    <a:pt x="973405" y="1285843"/>
                  </a:lnTo>
                  <a:lnTo>
                    <a:pt x="0" y="128584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9" name="TextBox 19"/>
            <p:cNvSpPr txBox="1"/>
            <p:nvPr/>
          </p:nvSpPr>
          <p:spPr>
            <a:xfrm>
              <a:off x="0" y="-57150"/>
              <a:ext cx="973405" cy="134299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0" name="Group 20"/>
          <p:cNvGrpSpPr/>
          <p:nvPr/>
        </p:nvGrpSpPr>
        <p:grpSpPr>
          <a:xfrm>
            <a:off x="142712" y="5240404"/>
            <a:ext cx="3131072" cy="2920503"/>
            <a:chOff x="0" y="-57150"/>
            <a:chExt cx="973405" cy="939456"/>
          </a:xfrm>
        </p:grpSpPr>
        <p:sp>
          <p:nvSpPr>
            <p:cNvPr id="21" name="Freeform 21"/>
            <p:cNvSpPr/>
            <p:nvPr/>
          </p:nvSpPr>
          <p:spPr>
            <a:xfrm>
              <a:off x="0" y="0"/>
              <a:ext cx="973405" cy="882306"/>
            </a:xfrm>
            <a:custGeom>
              <a:avLst/>
              <a:gdLst/>
              <a:ahLst/>
              <a:cxnLst/>
              <a:rect l="l" t="t" r="r" b="b"/>
              <a:pathLst>
                <a:path w="973405" h="882306">
                  <a:moveTo>
                    <a:pt x="0" y="0"/>
                  </a:moveTo>
                  <a:lnTo>
                    <a:pt x="973405" y="0"/>
                  </a:lnTo>
                  <a:lnTo>
                    <a:pt x="973405" y="882306"/>
                  </a:lnTo>
                  <a:lnTo>
                    <a:pt x="0" y="882306"/>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TextBox 22"/>
            <p:cNvSpPr txBox="1"/>
            <p:nvPr/>
          </p:nvSpPr>
          <p:spPr>
            <a:xfrm>
              <a:off x="0" y="-57150"/>
              <a:ext cx="973405" cy="939456"/>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3" name="Group 23"/>
          <p:cNvGrpSpPr/>
          <p:nvPr/>
        </p:nvGrpSpPr>
        <p:grpSpPr>
          <a:xfrm>
            <a:off x="2781182" y="2378499"/>
            <a:ext cx="1467517" cy="1012971"/>
            <a:chOff x="0" y="0"/>
            <a:chExt cx="476215" cy="328713"/>
          </a:xfrm>
        </p:grpSpPr>
        <p:sp>
          <p:nvSpPr>
            <p:cNvPr id="24" name="Freeform 24"/>
            <p:cNvSpPr/>
            <p:nvPr/>
          </p:nvSpPr>
          <p:spPr>
            <a:xfrm>
              <a:off x="0" y="0"/>
              <a:ext cx="476215" cy="328713"/>
            </a:xfrm>
            <a:custGeom>
              <a:avLst/>
              <a:gdLst/>
              <a:ahLst/>
              <a:cxnLst/>
              <a:rect l="l" t="t" r="r" b="b"/>
              <a:pathLst>
                <a:path w="476215" h="328713">
                  <a:moveTo>
                    <a:pt x="0" y="0"/>
                  </a:moveTo>
                  <a:lnTo>
                    <a:pt x="476215" y="0"/>
                  </a:lnTo>
                  <a:lnTo>
                    <a:pt x="476215" y="328713"/>
                  </a:lnTo>
                  <a:lnTo>
                    <a:pt x="0" y="32871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25" name="TextBox 25"/>
            <p:cNvSpPr txBox="1"/>
            <p:nvPr/>
          </p:nvSpPr>
          <p:spPr>
            <a:xfrm>
              <a:off x="0" y="-57150"/>
              <a:ext cx="476215" cy="38586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26" name="Group 26"/>
          <p:cNvGrpSpPr/>
          <p:nvPr/>
        </p:nvGrpSpPr>
        <p:grpSpPr>
          <a:xfrm>
            <a:off x="2781182" y="6438332"/>
            <a:ext cx="1457895" cy="908250"/>
            <a:chOff x="0" y="0"/>
            <a:chExt cx="473093" cy="322682"/>
          </a:xfrm>
        </p:grpSpPr>
        <p:sp>
          <p:nvSpPr>
            <p:cNvPr id="27" name="Freeform 27"/>
            <p:cNvSpPr/>
            <p:nvPr/>
          </p:nvSpPr>
          <p:spPr>
            <a:xfrm>
              <a:off x="0" y="0"/>
              <a:ext cx="473093" cy="322682"/>
            </a:xfrm>
            <a:custGeom>
              <a:avLst/>
              <a:gdLst/>
              <a:ahLst/>
              <a:cxnLst/>
              <a:rect l="l" t="t" r="r" b="b"/>
              <a:pathLst>
                <a:path w="473093" h="322682">
                  <a:moveTo>
                    <a:pt x="0" y="0"/>
                  </a:moveTo>
                  <a:lnTo>
                    <a:pt x="473093" y="0"/>
                  </a:lnTo>
                  <a:lnTo>
                    <a:pt x="473093" y="322682"/>
                  </a:lnTo>
                  <a:lnTo>
                    <a:pt x="0" y="322682"/>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28" name="TextBox 28"/>
            <p:cNvSpPr txBox="1"/>
            <p:nvPr/>
          </p:nvSpPr>
          <p:spPr>
            <a:xfrm>
              <a:off x="0" y="-57150"/>
              <a:ext cx="473093" cy="379832"/>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29" name="Group 29"/>
          <p:cNvGrpSpPr/>
          <p:nvPr/>
        </p:nvGrpSpPr>
        <p:grpSpPr>
          <a:xfrm>
            <a:off x="4315290" y="1372496"/>
            <a:ext cx="4682951" cy="3969722"/>
            <a:chOff x="0" y="0"/>
            <a:chExt cx="1519635" cy="1288190"/>
          </a:xfrm>
        </p:grpSpPr>
        <p:sp>
          <p:nvSpPr>
            <p:cNvPr id="30" name="Freeform 30"/>
            <p:cNvSpPr/>
            <p:nvPr/>
          </p:nvSpPr>
          <p:spPr>
            <a:xfrm>
              <a:off x="0" y="0"/>
              <a:ext cx="1519635" cy="1288190"/>
            </a:xfrm>
            <a:custGeom>
              <a:avLst/>
              <a:gdLst/>
              <a:ahLst/>
              <a:cxnLst/>
              <a:rect l="l" t="t" r="r" b="b"/>
              <a:pathLst>
                <a:path w="1519635" h="1288190">
                  <a:moveTo>
                    <a:pt x="0" y="0"/>
                  </a:moveTo>
                  <a:lnTo>
                    <a:pt x="1519635" y="0"/>
                  </a:lnTo>
                  <a:lnTo>
                    <a:pt x="1519635" y="1288190"/>
                  </a:lnTo>
                  <a:lnTo>
                    <a:pt x="0" y="128819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31" name="TextBox 31"/>
            <p:cNvSpPr txBox="1"/>
            <p:nvPr/>
          </p:nvSpPr>
          <p:spPr>
            <a:xfrm>
              <a:off x="0" y="-57150"/>
              <a:ext cx="1519635" cy="1345340"/>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32" name="Group 32"/>
          <p:cNvGrpSpPr/>
          <p:nvPr/>
        </p:nvGrpSpPr>
        <p:grpSpPr>
          <a:xfrm>
            <a:off x="3351918" y="1372496"/>
            <a:ext cx="1428167" cy="926402"/>
            <a:chOff x="0" y="0"/>
            <a:chExt cx="463446" cy="300621"/>
          </a:xfrm>
        </p:grpSpPr>
        <p:sp>
          <p:nvSpPr>
            <p:cNvPr id="33" name="Freeform 33"/>
            <p:cNvSpPr/>
            <p:nvPr/>
          </p:nvSpPr>
          <p:spPr>
            <a:xfrm>
              <a:off x="0" y="0"/>
              <a:ext cx="463446" cy="300621"/>
            </a:xfrm>
            <a:custGeom>
              <a:avLst/>
              <a:gdLst/>
              <a:ahLst/>
              <a:cxnLst/>
              <a:rect l="l" t="t" r="r" b="b"/>
              <a:pathLst>
                <a:path w="463446" h="300621">
                  <a:moveTo>
                    <a:pt x="0" y="0"/>
                  </a:moveTo>
                  <a:lnTo>
                    <a:pt x="463446" y="0"/>
                  </a:lnTo>
                  <a:lnTo>
                    <a:pt x="463446" y="300621"/>
                  </a:lnTo>
                  <a:lnTo>
                    <a:pt x="0" y="300621"/>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34" name="TextBox 34"/>
            <p:cNvSpPr txBox="1"/>
            <p:nvPr/>
          </p:nvSpPr>
          <p:spPr>
            <a:xfrm>
              <a:off x="0" y="-57150"/>
              <a:ext cx="463446" cy="357771"/>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35" name="Group 35"/>
          <p:cNvGrpSpPr/>
          <p:nvPr/>
        </p:nvGrpSpPr>
        <p:grpSpPr>
          <a:xfrm>
            <a:off x="3330819" y="3475625"/>
            <a:ext cx="1433363" cy="1866594"/>
            <a:chOff x="0" y="0"/>
            <a:chExt cx="458285" cy="605717"/>
          </a:xfrm>
        </p:grpSpPr>
        <p:sp>
          <p:nvSpPr>
            <p:cNvPr id="36" name="Freeform 36"/>
            <p:cNvSpPr/>
            <p:nvPr/>
          </p:nvSpPr>
          <p:spPr>
            <a:xfrm>
              <a:off x="0" y="0"/>
              <a:ext cx="458285" cy="605717"/>
            </a:xfrm>
            <a:custGeom>
              <a:avLst/>
              <a:gdLst/>
              <a:ahLst/>
              <a:cxnLst/>
              <a:rect l="l" t="t" r="r" b="b"/>
              <a:pathLst>
                <a:path w="458285" h="605717">
                  <a:moveTo>
                    <a:pt x="0" y="0"/>
                  </a:moveTo>
                  <a:lnTo>
                    <a:pt x="458285" y="0"/>
                  </a:lnTo>
                  <a:lnTo>
                    <a:pt x="458285" y="605717"/>
                  </a:lnTo>
                  <a:lnTo>
                    <a:pt x="0" y="605717"/>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37" name="TextBox 37"/>
            <p:cNvSpPr txBox="1"/>
            <p:nvPr/>
          </p:nvSpPr>
          <p:spPr>
            <a:xfrm>
              <a:off x="0" y="-57150"/>
              <a:ext cx="458285" cy="662867"/>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38" name="Group 38"/>
          <p:cNvGrpSpPr/>
          <p:nvPr/>
        </p:nvGrpSpPr>
        <p:grpSpPr>
          <a:xfrm>
            <a:off x="4309233" y="5436675"/>
            <a:ext cx="4689008" cy="2724232"/>
            <a:chOff x="0" y="0"/>
            <a:chExt cx="1521601" cy="884023"/>
          </a:xfrm>
        </p:grpSpPr>
        <p:sp>
          <p:nvSpPr>
            <p:cNvPr id="39" name="Freeform 39"/>
            <p:cNvSpPr/>
            <p:nvPr/>
          </p:nvSpPr>
          <p:spPr>
            <a:xfrm>
              <a:off x="0" y="0"/>
              <a:ext cx="1521601" cy="884023"/>
            </a:xfrm>
            <a:custGeom>
              <a:avLst/>
              <a:gdLst/>
              <a:ahLst/>
              <a:cxnLst/>
              <a:rect l="l" t="t" r="r" b="b"/>
              <a:pathLst>
                <a:path w="1521601" h="884023">
                  <a:moveTo>
                    <a:pt x="0" y="0"/>
                  </a:moveTo>
                  <a:lnTo>
                    <a:pt x="1521601" y="0"/>
                  </a:lnTo>
                  <a:lnTo>
                    <a:pt x="1521601" y="884023"/>
                  </a:lnTo>
                  <a:lnTo>
                    <a:pt x="0" y="88402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40" name="TextBox 40"/>
            <p:cNvSpPr txBox="1"/>
            <p:nvPr/>
          </p:nvSpPr>
          <p:spPr>
            <a:xfrm>
              <a:off x="0" y="-57150"/>
              <a:ext cx="1521601" cy="94117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41" name="Group 41"/>
          <p:cNvGrpSpPr/>
          <p:nvPr/>
        </p:nvGrpSpPr>
        <p:grpSpPr>
          <a:xfrm>
            <a:off x="3353189" y="7413727"/>
            <a:ext cx="1410992" cy="747180"/>
            <a:chOff x="0" y="0"/>
            <a:chExt cx="457872" cy="242463"/>
          </a:xfrm>
        </p:grpSpPr>
        <p:sp>
          <p:nvSpPr>
            <p:cNvPr id="42" name="Freeform 42"/>
            <p:cNvSpPr/>
            <p:nvPr/>
          </p:nvSpPr>
          <p:spPr>
            <a:xfrm>
              <a:off x="0" y="0"/>
              <a:ext cx="457872" cy="242463"/>
            </a:xfrm>
            <a:custGeom>
              <a:avLst/>
              <a:gdLst/>
              <a:ahLst/>
              <a:cxnLst/>
              <a:rect l="l" t="t" r="r" b="b"/>
              <a:pathLst>
                <a:path w="457872" h="242463">
                  <a:moveTo>
                    <a:pt x="0" y="0"/>
                  </a:moveTo>
                  <a:lnTo>
                    <a:pt x="457872" y="0"/>
                  </a:lnTo>
                  <a:lnTo>
                    <a:pt x="457872" y="242463"/>
                  </a:lnTo>
                  <a:lnTo>
                    <a:pt x="0" y="24246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43" name="TextBox 43"/>
            <p:cNvSpPr txBox="1"/>
            <p:nvPr/>
          </p:nvSpPr>
          <p:spPr>
            <a:xfrm>
              <a:off x="0" y="-57150"/>
              <a:ext cx="457872" cy="29961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44" name="Group 44"/>
          <p:cNvGrpSpPr/>
          <p:nvPr/>
        </p:nvGrpSpPr>
        <p:grpSpPr>
          <a:xfrm>
            <a:off x="3353189" y="5436318"/>
            <a:ext cx="1410992" cy="945905"/>
            <a:chOff x="0" y="0"/>
            <a:chExt cx="457872" cy="275929"/>
          </a:xfrm>
        </p:grpSpPr>
        <p:sp>
          <p:nvSpPr>
            <p:cNvPr id="45" name="Freeform 45"/>
            <p:cNvSpPr/>
            <p:nvPr/>
          </p:nvSpPr>
          <p:spPr>
            <a:xfrm>
              <a:off x="0" y="0"/>
              <a:ext cx="457872" cy="275929"/>
            </a:xfrm>
            <a:custGeom>
              <a:avLst/>
              <a:gdLst/>
              <a:ahLst/>
              <a:cxnLst/>
              <a:rect l="l" t="t" r="r" b="b"/>
              <a:pathLst>
                <a:path w="457872" h="275929">
                  <a:moveTo>
                    <a:pt x="0" y="0"/>
                  </a:moveTo>
                  <a:lnTo>
                    <a:pt x="457872" y="0"/>
                  </a:lnTo>
                  <a:lnTo>
                    <a:pt x="457872" y="275929"/>
                  </a:lnTo>
                  <a:lnTo>
                    <a:pt x="0" y="275929"/>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46" name="TextBox 46"/>
            <p:cNvSpPr txBox="1"/>
            <p:nvPr/>
          </p:nvSpPr>
          <p:spPr>
            <a:xfrm>
              <a:off x="0" y="-57150"/>
              <a:ext cx="457872" cy="333079"/>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47" name="Group 47"/>
          <p:cNvGrpSpPr/>
          <p:nvPr/>
        </p:nvGrpSpPr>
        <p:grpSpPr>
          <a:xfrm>
            <a:off x="9068848" y="1380235"/>
            <a:ext cx="5371640" cy="3976868"/>
            <a:chOff x="0" y="0"/>
            <a:chExt cx="1743117" cy="1290509"/>
          </a:xfrm>
        </p:grpSpPr>
        <p:sp>
          <p:nvSpPr>
            <p:cNvPr id="48" name="Freeform 48"/>
            <p:cNvSpPr/>
            <p:nvPr/>
          </p:nvSpPr>
          <p:spPr>
            <a:xfrm>
              <a:off x="0" y="0"/>
              <a:ext cx="1743117" cy="1290509"/>
            </a:xfrm>
            <a:custGeom>
              <a:avLst/>
              <a:gdLst/>
              <a:ahLst/>
              <a:cxnLst/>
              <a:rect l="l" t="t" r="r" b="b"/>
              <a:pathLst>
                <a:path w="1743117" h="1290509">
                  <a:moveTo>
                    <a:pt x="0" y="0"/>
                  </a:moveTo>
                  <a:lnTo>
                    <a:pt x="1743117" y="0"/>
                  </a:lnTo>
                  <a:lnTo>
                    <a:pt x="1743117" y="1290509"/>
                  </a:lnTo>
                  <a:lnTo>
                    <a:pt x="0" y="1290509"/>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entury Gothic" panose="020B0502020202020204" pitchFamily="34" charset="0"/>
              </a:endParaRPr>
            </a:p>
          </p:txBody>
        </p:sp>
        <p:sp>
          <p:nvSpPr>
            <p:cNvPr id="49" name="TextBox 49"/>
            <p:cNvSpPr txBox="1"/>
            <p:nvPr/>
          </p:nvSpPr>
          <p:spPr>
            <a:xfrm>
              <a:off x="0" y="-57150"/>
              <a:ext cx="1743117" cy="1347659"/>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50" name="Group 50"/>
          <p:cNvGrpSpPr/>
          <p:nvPr/>
        </p:nvGrpSpPr>
        <p:grpSpPr>
          <a:xfrm>
            <a:off x="13703533" y="2245150"/>
            <a:ext cx="1457895" cy="1120948"/>
            <a:chOff x="0" y="0"/>
            <a:chExt cx="473093" cy="328713"/>
          </a:xfrm>
        </p:grpSpPr>
        <p:sp>
          <p:nvSpPr>
            <p:cNvPr id="51" name="Freeform 51"/>
            <p:cNvSpPr/>
            <p:nvPr/>
          </p:nvSpPr>
          <p:spPr>
            <a:xfrm>
              <a:off x="0" y="0"/>
              <a:ext cx="473093" cy="328713"/>
            </a:xfrm>
            <a:custGeom>
              <a:avLst/>
              <a:gdLst/>
              <a:ahLst/>
              <a:cxnLst/>
              <a:rect l="l" t="t" r="r" b="b"/>
              <a:pathLst>
                <a:path w="473093" h="328713">
                  <a:moveTo>
                    <a:pt x="0" y="0"/>
                  </a:moveTo>
                  <a:lnTo>
                    <a:pt x="473093" y="0"/>
                  </a:lnTo>
                  <a:lnTo>
                    <a:pt x="473093" y="328713"/>
                  </a:lnTo>
                  <a:lnTo>
                    <a:pt x="0" y="32871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52" name="TextBox 52"/>
            <p:cNvSpPr txBox="1"/>
            <p:nvPr/>
          </p:nvSpPr>
          <p:spPr>
            <a:xfrm>
              <a:off x="0" y="-57150"/>
              <a:ext cx="473093" cy="38586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53" name="Group 53"/>
          <p:cNvGrpSpPr/>
          <p:nvPr/>
        </p:nvGrpSpPr>
        <p:grpSpPr>
          <a:xfrm>
            <a:off x="9068848" y="5441968"/>
            <a:ext cx="5371640" cy="2709511"/>
            <a:chOff x="0" y="0"/>
            <a:chExt cx="1743117" cy="879246"/>
          </a:xfrm>
        </p:grpSpPr>
        <p:sp>
          <p:nvSpPr>
            <p:cNvPr id="54" name="Freeform 54"/>
            <p:cNvSpPr/>
            <p:nvPr/>
          </p:nvSpPr>
          <p:spPr>
            <a:xfrm>
              <a:off x="0" y="0"/>
              <a:ext cx="1743117" cy="879246"/>
            </a:xfrm>
            <a:custGeom>
              <a:avLst/>
              <a:gdLst/>
              <a:ahLst/>
              <a:cxnLst/>
              <a:rect l="l" t="t" r="r" b="b"/>
              <a:pathLst>
                <a:path w="1743117" h="879246">
                  <a:moveTo>
                    <a:pt x="0" y="0"/>
                  </a:moveTo>
                  <a:lnTo>
                    <a:pt x="1743117" y="0"/>
                  </a:lnTo>
                  <a:lnTo>
                    <a:pt x="1743117" y="879246"/>
                  </a:lnTo>
                  <a:lnTo>
                    <a:pt x="0" y="879246"/>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1" i="0" u="none" strike="noStrike" kern="1200" cap="none" spc="0" normalizeH="0" baseline="0" noProof="0">
                <a:ln>
                  <a:noFill/>
                </a:ln>
                <a:solidFill>
                  <a:prstClr val="black"/>
                </a:solidFill>
                <a:effectLst/>
                <a:uLnTx/>
                <a:uFillTx/>
                <a:latin typeface="Calibri"/>
                <a:ea typeface="+mn-ea"/>
                <a:cs typeface="+mn-cs"/>
              </a:endParaRPr>
            </a:p>
          </p:txBody>
        </p:sp>
        <p:sp>
          <p:nvSpPr>
            <p:cNvPr id="55" name="TextBox 55"/>
            <p:cNvSpPr txBox="1"/>
            <p:nvPr/>
          </p:nvSpPr>
          <p:spPr>
            <a:xfrm>
              <a:off x="0" y="-57150"/>
              <a:ext cx="1743117" cy="936396"/>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1" i="0" u="none" strike="noStrike" kern="1200" cap="none" spc="0" normalizeH="0" baseline="0" noProof="0">
                <a:ln>
                  <a:noFill/>
                </a:ln>
                <a:solidFill>
                  <a:prstClr val="black"/>
                </a:solidFill>
                <a:effectLst/>
                <a:uLnTx/>
                <a:uFillTx/>
                <a:latin typeface="Calibri"/>
                <a:ea typeface="+mn-ea"/>
                <a:cs typeface="+mn-cs"/>
              </a:endParaRPr>
            </a:p>
          </p:txBody>
        </p:sp>
      </p:grpSp>
      <p:grpSp>
        <p:nvGrpSpPr>
          <p:cNvPr id="56" name="Group 56"/>
          <p:cNvGrpSpPr/>
          <p:nvPr/>
        </p:nvGrpSpPr>
        <p:grpSpPr>
          <a:xfrm>
            <a:off x="13665023" y="6352196"/>
            <a:ext cx="1467188" cy="1003312"/>
            <a:chOff x="0" y="0"/>
            <a:chExt cx="476108" cy="325578"/>
          </a:xfrm>
        </p:grpSpPr>
        <p:sp>
          <p:nvSpPr>
            <p:cNvPr id="57" name="Freeform 57"/>
            <p:cNvSpPr/>
            <p:nvPr/>
          </p:nvSpPr>
          <p:spPr>
            <a:xfrm>
              <a:off x="0" y="0"/>
              <a:ext cx="476108" cy="325578"/>
            </a:xfrm>
            <a:custGeom>
              <a:avLst/>
              <a:gdLst/>
              <a:ahLst/>
              <a:cxnLst/>
              <a:rect l="l" t="t" r="r" b="b"/>
              <a:pathLst>
                <a:path w="476108" h="325578">
                  <a:moveTo>
                    <a:pt x="0" y="0"/>
                  </a:moveTo>
                  <a:lnTo>
                    <a:pt x="476108" y="0"/>
                  </a:lnTo>
                  <a:lnTo>
                    <a:pt x="476108" y="325578"/>
                  </a:lnTo>
                  <a:lnTo>
                    <a:pt x="0" y="325578"/>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58" name="TextBox 58"/>
            <p:cNvSpPr txBox="1"/>
            <p:nvPr/>
          </p:nvSpPr>
          <p:spPr>
            <a:xfrm>
              <a:off x="0" y="-57150"/>
              <a:ext cx="476108" cy="382728"/>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80" name="Grupo 79">
            <a:extLst>
              <a:ext uri="{FF2B5EF4-FFF2-40B4-BE49-F238E27FC236}">
                <a16:creationId xmlns:a16="http://schemas.microsoft.com/office/drawing/2014/main" id="{1A9D2A76-6FDA-BC95-B352-396A83F083CA}"/>
              </a:ext>
            </a:extLst>
          </p:cNvPr>
          <p:cNvGrpSpPr/>
          <p:nvPr/>
        </p:nvGrpSpPr>
        <p:grpSpPr>
          <a:xfrm>
            <a:off x="14493942" y="1157034"/>
            <a:ext cx="3480766" cy="4176205"/>
            <a:chOff x="14493942" y="1157034"/>
            <a:chExt cx="3480766" cy="4176205"/>
          </a:xfrm>
        </p:grpSpPr>
        <p:grpSp>
          <p:nvGrpSpPr>
            <p:cNvPr id="59" name="Group 59"/>
            <p:cNvGrpSpPr/>
            <p:nvPr/>
          </p:nvGrpSpPr>
          <p:grpSpPr>
            <a:xfrm>
              <a:off x="15203227" y="1365350"/>
              <a:ext cx="2771481" cy="3967889"/>
              <a:chOff x="0" y="0"/>
              <a:chExt cx="899356" cy="1287595"/>
            </a:xfrm>
          </p:grpSpPr>
          <p:sp>
            <p:nvSpPr>
              <p:cNvPr id="60" name="Freeform 60"/>
              <p:cNvSpPr/>
              <p:nvPr/>
            </p:nvSpPr>
            <p:spPr>
              <a:xfrm>
                <a:off x="0" y="0"/>
                <a:ext cx="899356" cy="1287595"/>
              </a:xfrm>
              <a:custGeom>
                <a:avLst/>
                <a:gdLst/>
                <a:ahLst/>
                <a:cxnLst/>
                <a:rect l="l" t="t" r="r" b="b"/>
                <a:pathLst>
                  <a:path w="899356" h="1287595">
                    <a:moveTo>
                      <a:pt x="0" y="0"/>
                    </a:moveTo>
                    <a:lnTo>
                      <a:pt x="899356" y="0"/>
                    </a:lnTo>
                    <a:lnTo>
                      <a:pt x="899356" y="1287595"/>
                    </a:lnTo>
                    <a:lnTo>
                      <a:pt x="0" y="1287595"/>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61" name="TextBox 61"/>
              <p:cNvSpPr txBox="1"/>
              <p:nvPr/>
            </p:nvSpPr>
            <p:spPr>
              <a:xfrm>
                <a:off x="0" y="-57150"/>
                <a:ext cx="899356" cy="1344745"/>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2" name="Group 62"/>
            <p:cNvGrpSpPr/>
            <p:nvPr/>
          </p:nvGrpSpPr>
          <p:grpSpPr>
            <a:xfrm>
              <a:off x="14493942" y="1157034"/>
              <a:ext cx="1282912" cy="1055889"/>
              <a:chOff x="-4812" y="-57150"/>
              <a:chExt cx="383314" cy="372621"/>
            </a:xfrm>
          </p:grpSpPr>
          <p:sp>
            <p:nvSpPr>
              <p:cNvPr id="63" name="Freeform 63"/>
              <p:cNvSpPr/>
              <p:nvPr/>
            </p:nvSpPr>
            <p:spPr>
              <a:xfrm>
                <a:off x="-4812" y="14850"/>
                <a:ext cx="378502" cy="300621"/>
              </a:xfrm>
              <a:custGeom>
                <a:avLst/>
                <a:gdLst/>
                <a:ahLst/>
                <a:cxnLst/>
                <a:rect l="l" t="t" r="r" b="b"/>
                <a:pathLst>
                  <a:path w="378502" h="300621">
                    <a:moveTo>
                      <a:pt x="0" y="0"/>
                    </a:moveTo>
                    <a:lnTo>
                      <a:pt x="378502" y="0"/>
                    </a:lnTo>
                    <a:lnTo>
                      <a:pt x="378502" y="300621"/>
                    </a:lnTo>
                    <a:lnTo>
                      <a:pt x="0" y="300621"/>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4" name="TextBox 64"/>
              <p:cNvSpPr txBox="1"/>
              <p:nvPr/>
            </p:nvSpPr>
            <p:spPr>
              <a:xfrm>
                <a:off x="0" y="-57150"/>
                <a:ext cx="378502" cy="357771"/>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65" name="Group 65"/>
            <p:cNvGrpSpPr/>
            <p:nvPr/>
          </p:nvGrpSpPr>
          <p:grpSpPr>
            <a:xfrm>
              <a:off x="14520712" y="3457825"/>
              <a:ext cx="1150499" cy="1869178"/>
              <a:chOff x="0" y="0"/>
              <a:chExt cx="373341" cy="606555"/>
            </a:xfrm>
          </p:grpSpPr>
          <p:sp>
            <p:nvSpPr>
              <p:cNvPr id="66" name="Freeform 66"/>
              <p:cNvSpPr/>
              <p:nvPr/>
            </p:nvSpPr>
            <p:spPr>
              <a:xfrm>
                <a:off x="0" y="0"/>
                <a:ext cx="373341" cy="606555"/>
              </a:xfrm>
              <a:custGeom>
                <a:avLst/>
                <a:gdLst/>
                <a:ahLst/>
                <a:cxnLst/>
                <a:rect l="l" t="t" r="r" b="b"/>
                <a:pathLst>
                  <a:path w="373341" h="606555">
                    <a:moveTo>
                      <a:pt x="0" y="0"/>
                    </a:moveTo>
                    <a:lnTo>
                      <a:pt x="373341" y="0"/>
                    </a:lnTo>
                    <a:lnTo>
                      <a:pt x="373341" y="606555"/>
                    </a:lnTo>
                    <a:lnTo>
                      <a:pt x="0" y="606555"/>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TextBox 67"/>
              <p:cNvSpPr txBox="1"/>
              <p:nvPr/>
            </p:nvSpPr>
            <p:spPr>
              <a:xfrm>
                <a:off x="0" y="-57150"/>
                <a:ext cx="373341" cy="663705"/>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grpSp>
        <p:nvGrpSpPr>
          <p:cNvPr id="68" name="Group 68"/>
          <p:cNvGrpSpPr/>
          <p:nvPr/>
        </p:nvGrpSpPr>
        <p:grpSpPr>
          <a:xfrm>
            <a:off x="15203227" y="5429172"/>
            <a:ext cx="2771481" cy="2722306"/>
            <a:chOff x="0" y="0"/>
            <a:chExt cx="899356" cy="883399"/>
          </a:xfrm>
        </p:grpSpPr>
        <p:sp>
          <p:nvSpPr>
            <p:cNvPr id="69" name="Freeform 69"/>
            <p:cNvSpPr/>
            <p:nvPr/>
          </p:nvSpPr>
          <p:spPr>
            <a:xfrm>
              <a:off x="0" y="0"/>
              <a:ext cx="899356" cy="883399"/>
            </a:xfrm>
            <a:custGeom>
              <a:avLst/>
              <a:gdLst/>
              <a:ahLst/>
              <a:cxnLst/>
              <a:rect l="l" t="t" r="r" b="b"/>
              <a:pathLst>
                <a:path w="899356" h="883399">
                  <a:moveTo>
                    <a:pt x="0" y="0"/>
                  </a:moveTo>
                  <a:lnTo>
                    <a:pt x="899356" y="0"/>
                  </a:lnTo>
                  <a:lnTo>
                    <a:pt x="899356" y="883399"/>
                  </a:lnTo>
                  <a:lnTo>
                    <a:pt x="0" y="883399"/>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0" name="TextBox 70"/>
            <p:cNvSpPr txBox="1"/>
            <p:nvPr/>
          </p:nvSpPr>
          <p:spPr>
            <a:xfrm>
              <a:off x="0" y="-57150"/>
              <a:ext cx="899356" cy="940549"/>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1" name="Group 71"/>
          <p:cNvGrpSpPr/>
          <p:nvPr/>
        </p:nvGrpSpPr>
        <p:grpSpPr>
          <a:xfrm>
            <a:off x="14520713" y="7412712"/>
            <a:ext cx="1256141" cy="755929"/>
            <a:chOff x="0" y="0"/>
            <a:chExt cx="373341" cy="238668"/>
          </a:xfrm>
        </p:grpSpPr>
        <p:sp>
          <p:nvSpPr>
            <p:cNvPr id="72" name="Freeform 72"/>
            <p:cNvSpPr/>
            <p:nvPr/>
          </p:nvSpPr>
          <p:spPr>
            <a:xfrm>
              <a:off x="0" y="0"/>
              <a:ext cx="373341" cy="238668"/>
            </a:xfrm>
            <a:custGeom>
              <a:avLst/>
              <a:gdLst/>
              <a:ahLst/>
              <a:cxnLst/>
              <a:rect l="l" t="t" r="r" b="b"/>
              <a:pathLst>
                <a:path w="373341" h="238668">
                  <a:moveTo>
                    <a:pt x="0" y="0"/>
                  </a:moveTo>
                  <a:lnTo>
                    <a:pt x="373341" y="0"/>
                  </a:lnTo>
                  <a:lnTo>
                    <a:pt x="373341" y="238668"/>
                  </a:lnTo>
                  <a:lnTo>
                    <a:pt x="0" y="238668"/>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sp>
          <p:nvSpPr>
            <p:cNvPr id="73" name="TextBox 73"/>
            <p:cNvSpPr txBox="1"/>
            <p:nvPr/>
          </p:nvSpPr>
          <p:spPr>
            <a:xfrm>
              <a:off x="0" y="-57150"/>
              <a:ext cx="373341" cy="295818"/>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74" name="Group 74"/>
          <p:cNvGrpSpPr/>
          <p:nvPr/>
        </p:nvGrpSpPr>
        <p:grpSpPr>
          <a:xfrm>
            <a:off x="14497524" y="5249624"/>
            <a:ext cx="819229" cy="1057655"/>
            <a:chOff x="0" y="-57150"/>
            <a:chExt cx="290567" cy="335173"/>
          </a:xfrm>
        </p:grpSpPr>
        <p:sp>
          <p:nvSpPr>
            <p:cNvPr id="75" name="Freeform 75"/>
            <p:cNvSpPr/>
            <p:nvPr/>
          </p:nvSpPr>
          <p:spPr>
            <a:xfrm>
              <a:off x="0" y="33"/>
              <a:ext cx="290567" cy="277990"/>
            </a:xfrm>
            <a:custGeom>
              <a:avLst/>
              <a:gdLst/>
              <a:ahLst/>
              <a:cxnLst/>
              <a:rect l="l" t="t" r="r" b="b"/>
              <a:pathLst>
                <a:path w="290567" h="277990">
                  <a:moveTo>
                    <a:pt x="0" y="0"/>
                  </a:moveTo>
                  <a:lnTo>
                    <a:pt x="290567" y="0"/>
                  </a:lnTo>
                  <a:lnTo>
                    <a:pt x="290567" y="277990"/>
                  </a:lnTo>
                  <a:lnTo>
                    <a:pt x="0" y="277990"/>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76" name="TextBox 76"/>
            <p:cNvSpPr txBox="1"/>
            <p:nvPr/>
          </p:nvSpPr>
          <p:spPr>
            <a:xfrm>
              <a:off x="0" y="-57150"/>
              <a:ext cx="290567" cy="335140"/>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sp>
        <p:nvSpPr>
          <p:cNvPr id="97" name="TextBox 97"/>
          <p:cNvSpPr txBox="1"/>
          <p:nvPr/>
        </p:nvSpPr>
        <p:spPr>
          <a:xfrm>
            <a:off x="1201395" y="1344269"/>
            <a:ext cx="2613413" cy="730969"/>
          </a:xfrm>
          <a:prstGeom prst="rect">
            <a:avLst/>
          </a:prstGeom>
        </p:spPr>
        <p:txBody>
          <a:bodyPr wrap="square" lIns="0" tIns="0" rIns="0" bIns="0" rtlCol="0" anchor="t">
            <a:spAutoFit/>
          </a:bodyPr>
          <a:lstStyle/>
          <a:p>
            <a:pPr marL="0" marR="0" lvl="0" indent="0" defTabSz="914400" rtl="0" eaLnBrk="1" fontAlgn="auto" latinLnBrk="0" hangingPunct="1">
              <a:lnSpc>
                <a:spcPts val="1871"/>
              </a:lnSpc>
              <a:spcBef>
                <a:spcPts val="0"/>
              </a:spcBef>
              <a:spcAft>
                <a:spcPts val="0"/>
              </a:spcAft>
              <a:buClrTx/>
              <a:buSzTx/>
              <a:buFontTx/>
              <a:buNone/>
              <a:tabLst/>
              <a:defRPr/>
            </a:pPr>
            <a:r>
              <a:rPr kumimoji="0" lang="es-CO" sz="1599" b="1" i="0" u="none" strike="noStrike" kern="1200" cap="none" spc="0" normalizeH="0" baseline="0" noProof="0" dirty="0">
                <a:ln>
                  <a:noFill/>
                </a:ln>
                <a:solidFill>
                  <a:srgbClr val="009536"/>
                </a:solidFill>
                <a:effectLst/>
                <a:uLnTx/>
                <a:uFillTx/>
                <a:latin typeface="Century Gothic" panose="020B0502020202020204" pitchFamily="34" charset="0"/>
              </a:rPr>
              <a:t>Proceso</a:t>
            </a:r>
            <a:r>
              <a:rPr kumimoji="0" lang="en-US" sz="1599" b="1" i="0" u="none" strike="noStrike" kern="1200" cap="none" spc="0" normalizeH="0" baseline="0" noProof="0" dirty="0">
                <a:ln>
                  <a:noFill/>
                </a:ln>
                <a:solidFill>
                  <a:srgbClr val="009536"/>
                </a:solidFill>
                <a:effectLst/>
                <a:uLnTx/>
                <a:uFillTx/>
                <a:latin typeface="Century Gothic" panose="020B0502020202020204" pitchFamily="34" charset="0"/>
              </a:rPr>
              <a:t> o </a:t>
            </a:r>
            <a:r>
              <a:rPr kumimoji="0" lang="es-CO" sz="1599" b="1" i="0" u="none" strike="noStrike" kern="1200" cap="none" spc="0" normalizeH="0" baseline="0" noProof="0" dirty="0">
                <a:ln>
                  <a:noFill/>
                </a:ln>
                <a:solidFill>
                  <a:srgbClr val="009536"/>
                </a:solidFill>
                <a:effectLst/>
                <a:uLnTx/>
                <a:uFillTx/>
                <a:latin typeface="Century Gothic" panose="020B0502020202020204" pitchFamily="34" charset="0"/>
              </a:rPr>
              <a:t>grupo de </a:t>
            </a:r>
          </a:p>
          <a:p>
            <a:pPr marL="0" marR="0" lvl="0" indent="0" defTabSz="914400" rtl="0" eaLnBrk="1" fontAlgn="auto" latinLnBrk="0" hangingPunct="1">
              <a:lnSpc>
                <a:spcPts val="1871"/>
              </a:lnSpc>
              <a:spcBef>
                <a:spcPts val="0"/>
              </a:spcBef>
              <a:spcAft>
                <a:spcPts val="0"/>
              </a:spcAft>
              <a:buClrTx/>
              <a:buSzTx/>
              <a:buFontTx/>
              <a:buNone/>
              <a:tabLst/>
              <a:defRPr/>
            </a:pPr>
            <a:r>
              <a:rPr kumimoji="0" lang="es-CO" sz="1599" b="1" i="0" u="none" strike="noStrike" kern="1200" cap="none" spc="0" normalizeH="0" baseline="0" noProof="0" dirty="0">
                <a:ln>
                  <a:noFill/>
                </a:ln>
                <a:solidFill>
                  <a:srgbClr val="009536"/>
                </a:solidFill>
                <a:effectLst/>
                <a:uLnTx/>
                <a:uFillTx/>
                <a:latin typeface="Century Gothic" panose="020B0502020202020204" pitchFamily="34" charset="0"/>
              </a:rPr>
              <a:t>valor </a:t>
            </a:r>
            <a:r>
              <a:rPr kumimoji="0" lang="en-US" sz="1599" b="1" i="0" u="none" strike="noStrike" kern="1200" cap="none" spc="0" normalizeH="0" baseline="0" noProof="0" dirty="0">
                <a:ln>
                  <a:noFill/>
                </a:ln>
                <a:solidFill>
                  <a:srgbClr val="009536"/>
                </a:solidFill>
                <a:effectLst/>
                <a:uLnTx/>
                <a:uFillTx/>
                <a:latin typeface="Century Gothic" panose="020B0502020202020204" pitchFamily="34" charset="0"/>
              </a:rPr>
              <a:t>que </a:t>
            </a:r>
            <a:r>
              <a:rPr kumimoji="0" lang="es-CO" sz="1599" b="1" i="0" u="none" strike="noStrike" kern="1200" cap="none" spc="0" normalizeH="0" baseline="0" noProof="0" dirty="0">
                <a:ln>
                  <a:noFill/>
                </a:ln>
                <a:solidFill>
                  <a:srgbClr val="009536"/>
                </a:solidFill>
                <a:effectLst/>
                <a:uLnTx/>
                <a:uFillTx/>
                <a:latin typeface="Century Gothic" panose="020B0502020202020204" pitchFamily="34" charset="0"/>
              </a:rPr>
              <a:t>aporta</a:t>
            </a:r>
            <a:r>
              <a:rPr kumimoji="0" lang="en-US" sz="1599" b="1" i="0" u="none" strike="noStrike" kern="1200" cap="none" spc="0" normalizeH="0" baseline="0" noProof="0" dirty="0">
                <a:ln>
                  <a:noFill/>
                </a:ln>
                <a:solidFill>
                  <a:srgbClr val="009536"/>
                </a:solidFill>
                <a:effectLst/>
                <a:uLnTx/>
                <a:uFillTx/>
                <a:latin typeface="Century Gothic" panose="020B0502020202020204" pitchFamily="34" charset="0"/>
              </a:rPr>
              <a:t> </a:t>
            </a:r>
            <a:r>
              <a:rPr kumimoji="0" lang="es-CO" sz="1599" b="1" i="0" u="none" strike="noStrike" kern="1200" cap="none" spc="0" normalizeH="0" baseline="0" noProof="0" dirty="0">
                <a:ln>
                  <a:noFill/>
                </a:ln>
                <a:solidFill>
                  <a:srgbClr val="009536"/>
                </a:solidFill>
                <a:effectLst/>
                <a:uLnTx/>
                <a:uFillTx/>
                <a:latin typeface="Century Gothic" panose="020B0502020202020204" pitchFamily="34" charset="0"/>
              </a:rPr>
              <a:t>el insumo</a:t>
            </a:r>
          </a:p>
        </p:txBody>
      </p:sp>
      <p:sp>
        <p:nvSpPr>
          <p:cNvPr id="98" name="TextBox 98"/>
          <p:cNvSpPr txBox="1"/>
          <p:nvPr/>
        </p:nvSpPr>
        <p:spPr>
          <a:xfrm>
            <a:off x="4470637" y="1501699"/>
            <a:ext cx="902229" cy="244298"/>
          </a:xfrm>
          <a:prstGeom prst="rect">
            <a:avLst/>
          </a:prstGeom>
        </p:spPr>
        <p:txBody>
          <a:bodyPr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Planear:</a:t>
            </a:r>
          </a:p>
        </p:txBody>
      </p:sp>
      <p:sp>
        <p:nvSpPr>
          <p:cNvPr id="99" name="TextBox 99"/>
          <p:cNvSpPr txBox="1"/>
          <p:nvPr/>
        </p:nvSpPr>
        <p:spPr>
          <a:xfrm>
            <a:off x="4326133" y="5504349"/>
            <a:ext cx="856064"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Actuar:</a:t>
            </a:r>
          </a:p>
        </p:txBody>
      </p:sp>
      <p:sp>
        <p:nvSpPr>
          <p:cNvPr id="100" name="TextBox 100"/>
          <p:cNvSpPr txBox="1"/>
          <p:nvPr/>
        </p:nvSpPr>
        <p:spPr>
          <a:xfrm>
            <a:off x="9870648" y="5488209"/>
            <a:ext cx="1088063"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Verificar:</a:t>
            </a:r>
          </a:p>
        </p:txBody>
      </p:sp>
      <p:sp>
        <p:nvSpPr>
          <p:cNvPr id="101" name="TextBox 101"/>
          <p:cNvSpPr txBox="1"/>
          <p:nvPr/>
        </p:nvSpPr>
        <p:spPr>
          <a:xfrm>
            <a:off x="10115958" y="1496771"/>
            <a:ext cx="720465" cy="251727"/>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Hacer:</a:t>
            </a:r>
          </a:p>
        </p:txBody>
      </p:sp>
      <p:sp>
        <p:nvSpPr>
          <p:cNvPr id="102" name="TextBox 102"/>
          <p:cNvSpPr txBox="1"/>
          <p:nvPr/>
        </p:nvSpPr>
        <p:spPr>
          <a:xfrm>
            <a:off x="15768268" y="1432254"/>
            <a:ext cx="2280511" cy="244298"/>
          </a:xfrm>
          <a:prstGeom prst="rect">
            <a:avLst/>
          </a:prstGeom>
        </p:spPr>
        <p:txBody>
          <a:bodyPr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Salida o Resultado</a:t>
            </a:r>
          </a:p>
        </p:txBody>
      </p:sp>
      <p:sp>
        <p:nvSpPr>
          <p:cNvPr id="103" name="TextBox 103"/>
          <p:cNvSpPr txBox="1"/>
          <p:nvPr/>
        </p:nvSpPr>
        <p:spPr>
          <a:xfrm>
            <a:off x="1284865" y="5445521"/>
            <a:ext cx="2007443"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Insumo</a:t>
            </a:r>
            <a:r>
              <a:rPr kumimoji="0" lang="en-US" sz="1600" b="1" i="0" u="none" strike="noStrike" kern="1200" cap="none" spc="0" normalizeH="0" baseline="0" noProof="0" dirty="0">
                <a:ln>
                  <a:noFill/>
                </a:ln>
                <a:solidFill>
                  <a:srgbClr val="009536"/>
                </a:solidFill>
                <a:effectLst/>
                <a:uLnTx/>
                <a:uFillTx/>
                <a:latin typeface="Century Gothic" panose="020B0502020202020204" pitchFamily="34" charset="0"/>
              </a:rPr>
              <a:t> o Entrada</a:t>
            </a:r>
          </a:p>
        </p:txBody>
      </p:sp>
      <p:sp>
        <p:nvSpPr>
          <p:cNvPr id="104" name="TextBox 104"/>
          <p:cNvSpPr txBox="1"/>
          <p:nvPr/>
        </p:nvSpPr>
        <p:spPr>
          <a:xfrm>
            <a:off x="15095206" y="5451718"/>
            <a:ext cx="2855168" cy="487954"/>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Producto o grupo de valor que recibe el resultado</a:t>
            </a:r>
          </a:p>
        </p:txBody>
      </p:sp>
      <p:sp>
        <p:nvSpPr>
          <p:cNvPr id="105" name="TextBox 105"/>
          <p:cNvSpPr txBox="1"/>
          <p:nvPr/>
        </p:nvSpPr>
        <p:spPr>
          <a:xfrm>
            <a:off x="1033884" y="8357523"/>
            <a:ext cx="1090690" cy="487954"/>
          </a:xfrm>
          <a:prstGeom prst="rect">
            <a:avLst/>
          </a:prstGeom>
        </p:spPr>
        <p:txBody>
          <a:bodyPr wrap="square" lIns="0" tIns="0" rIns="0" bIns="0" rtlCol="0" anchor="t">
            <a:spAutoFit/>
          </a:bodyPr>
          <a:lstStyle/>
          <a:p>
            <a:pPr marL="0" marR="0" lvl="0" indent="0" algn="l" defTabSz="914400" rtl="0" eaLnBrk="1" fontAlgn="auto" latinLnBrk="0" hangingPunct="1">
              <a:lnSpc>
                <a:spcPts val="1872"/>
              </a:lnSpc>
              <a:spcBef>
                <a:spcPts val="0"/>
              </a:spcBef>
              <a:spcAft>
                <a:spcPts val="0"/>
              </a:spcAft>
              <a:buClrTx/>
              <a:buSzTx/>
              <a:buFontTx/>
              <a:buNone/>
              <a:tabLst/>
              <a:defRPr/>
            </a:pPr>
            <a:r>
              <a:rPr kumimoji="0" lang="es-CO" sz="1600" b="0" i="0" u="none" strike="noStrike" kern="1200" cap="none" spc="0" normalizeH="0" baseline="0" noProof="0" dirty="0">
                <a:ln>
                  <a:noFill/>
                </a:ln>
                <a:solidFill>
                  <a:srgbClr val="009536"/>
                </a:solidFill>
                <a:effectLst/>
                <a:uLnTx/>
                <a:uFillTx/>
                <a:latin typeface="League Spartan"/>
                <a:ea typeface="+mn-ea"/>
                <a:cs typeface="+mn-cs"/>
              </a:rPr>
              <a:t>Requisito</a:t>
            </a:r>
          </a:p>
          <a:p>
            <a:pPr marL="0" marR="0" lvl="0" indent="0" algn="l" defTabSz="914400" rtl="0" eaLnBrk="1" fontAlgn="auto" latinLnBrk="0" hangingPunct="1">
              <a:lnSpc>
                <a:spcPts val="1872"/>
              </a:lnSpc>
              <a:spcBef>
                <a:spcPts val="0"/>
              </a:spcBef>
              <a:spcAft>
                <a:spcPts val="0"/>
              </a:spcAft>
              <a:buClrTx/>
              <a:buSzTx/>
              <a:buFontTx/>
              <a:buNone/>
              <a:tabLst/>
              <a:defRPr/>
            </a:pPr>
            <a:r>
              <a:rPr kumimoji="0" lang="es-CO" sz="1600" b="0" i="0" u="none" strike="noStrike" kern="1200" cap="none" spc="0" normalizeH="0" baseline="0" noProof="0" dirty="0">
                <a:ln>
                  <a:noFill/>
                </a:ln>
                <a:solidFill>
                  <a:srgbClr val="009536"/>
                </a:solidFill>
                <a:effectLst/>
                <a:uLnTx/>
                <a:uFillTx/>
                <a:latin typeface="League Spartan"/>
                <a:ea typeface="+mn-ea"/>
                <a:cs typeface="+mn-cs"/>
              </a:rPr>
              <a:t>Asociado:</a:t>
            </a:r>
          </a:p>
        </p:txBody>
      </p:sp>
      <p:sp>
        <p:nvSpPr>
          <p:cNvPr id="107" name="TextBox 107"/>
          <p:cNvSpPr txBox="1"/>
          <p:nvPr/>
        </p:nvSpPr>
        <p:spPr>
          <a:xfrm>
            <a:off x="142712" y="9675823"/>
            <a:ext cx="911911"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Elaboró</a:t>
            </a:r>
            <a:r>
              <a:rPr kumimoji="0" lang="en-US" sz="1600" b="1" i="0" u="none" strike="noStrike" kern="1200" cap="none" spc="0" normalizeH="0" baseline="0" noProof="0" dirty="0">
                <a:ln>
                  <a:noFill/>
                </a:ln>
                <a:solidFill>
                  <a:srgbClr val="009536"/>
                </a:solidFill>
                <a:effectLst/>
                <a:uLnTx/>
                <a:uFillTx/>
                <a:latin typeface="Century Gothic" panose="020B0502020202020204" pitchFamily="34" charset="0"/>
              </a:rPr>
              <a:t>:</a:t>
            </a:r>
          </a:p>
        </p:txBody>
      </p:sp>
      <p:sp>
        <p:nvSpPr>
          <p:cNvPr id="108" name="TextBox 108"/>
          <p:cNvSpPr txBox="1"/>
          <p:nvPr/>
        </p:nvSpPr>
        <p:spPr>
          <a:xfrm>
            <a:off x="6231857" y="9689365"/>
            <a:ext cx="839230"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Revisó:</a:t>
            </a:r>
          </a:p>
        </p:txBody>
      </p:sp>
      <p:sp>
        <p:nvSpPr>
          <p:cNvPr id="109" name="TextBox 109"/>
          <p:cNvSpPr txBox="1"/>
          <p:nvPr/>
        </p:nvSpPr>
        <p:spPr>
          <a:xfrm>
            <a:off x="12001737" y="9660627"/>
            <a:ext cx="940193" cy="244298"/>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s-CO" sz="1600" b="1" i="0" u="none" strike="noStrike" kern="1200" cap="none" spc="0" normalizeH="0" baseline="0" noProof="0" dirty="0">
                <a:ln>
                  <a:noFill/>
                </a:ln>
                <a:solidFill>
                  <a:srgbClr val="009536"/>
                </a:solidFill>
                <a:effectLst/>
                <a:uLnTx/>
                <a:uFillTx/>
                <a:latin typeface="Century Gothic" panose="020B0502020202020204" pitchFamily="34" charset="0"/>
              </a:rPr>
              <a:t>Aprobó:</a:t>
            </a:r>
          </a:p>
        </p:txBody>
      </p:sp>
      <p:pic>
        <p:nvPicPr>
          <p:cNvPr id="118" name="Gráfico 117">
            <a:extLst>
              <a:ext uri="{FF2B5EF4-FFF2-40B4-BE49-F238E27FC236}">
                <a16:creationId xmlns:a16="http://schemas.microsoft.com/office/drawing/2014/main" id="{5D778744-8F60-45CE-9D46-A83E6DACB4B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9222" y="1391747"/>
            <a:ext cx="596156" cy="596156"/>
          </a:xfrm>
          <a:prstGeom prst="rect">
            <a:avLst/>
          </a:prstGeom>
        </p:spPr>
      </p:pic>
      <p:pic>
        <p:nvPicPr>
          <p:cNvPr id="120" name="Gráfico 119">
            <a:extLst>
              <a:ext uri="{FF2B5EF4-FFF2-40B4-BE49-F238E27FC236}">
                <a16:creationId xmlns:a16="http://schemas.microsoft.com/office/drawing/2014/main" id="{B5C9A838-D49D-4537-9F45-542DA7F849E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3510" y="5406651"/>
            <a:ext cx="538629" cy="538629"/>
          </a:xfrm>
          <a:prstGeom prst="rect">
            <a:avLst/>
          </a:prstGeom>
        </p:spPr>
      </p:pic>
      <p:pic>
        <p:nvPicPr>
          <p:cNvPr id="122" name="Gráfico 121">
            <a:extLst>
              <a:ext uri="{FF2B5EF4-FFF2-40B4-BE49-F238E27FC236}">
                <a16:creationId xmlns:a16="http://schemas.microsoft.com/office/drawing/2014/main" id="{3A3A5791-733D-4B51-BE36-AE5297012AC4}"/>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571536" y="1427036"/>
            <a:ext cx="691317" cy="691317"/>
          </a:xfrm>
          <a:prstGeom prst="rect">
            <a:avLst/>
          </a:prstGeom>
        </p:spPr>
      </p:pic>
      <p:pic>
        <p:nvPicPr>
          <p:cNvPr id="124" name="Gráfico 123">
            <a:extLst>
              <a:ext uri="{FF2B5EF4-FFF2-40B4-BE49-F238E27FC236}">
                <a16:creationId xmlns:a16="http://schemas.microsoft.com/office/drawing/2014/main" id="{D3E01211-6624-4841-B08A-49A35419AAA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554812" y="5484235"/>
            <a:ext cx="626567" cy="626567"/>
          </a:xfrm>
          <a:prstGeom prst="rect">
            <a:avLst/>
          </a:prstGeom>
        </p:spPr>
      </p:pic>
      <p:pic>
        <p:nvPicPr>
          <p:cNvPr id="126" name="Gráfico 125">
            <a:extLst>
              <a:ext uri="{FF2B5EF4-FFF2-40B4-BE49-F238E27FC236}">
                <a16:creationId xmlns:a16="http://schemas.microsoft.com/office/drawing/2014/main" id="{286D7625-23F7-4756-9DDC-64F8C239C79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1195" y="8254273"/>
            <a:ext cx="893374" cy="893374"/>
          </a:xfrm>
          <a:prstGeom prst="rect">
            <a:avLst/>
          </a:prstGeom>
        </p:spPr>
      </p:pic>
      <p:pic>
        <p:nvPicPr>
          <p:cNvPr id="128" name="Gráfico 127">
            <a:extLst>
              <a:ext uri="{FF2B5EF4-FFF2-40B4-BE49-F238E27FC236}">
                <a16:creationId xmlns:a16="http://schemas.microsoft.com/office/drawing/2014/main" id="{CEC92555-9FF4-4C58-BA12-8C7AD5DF87FC}"/>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3709776" y="8661938"/>
            <a:ext cx="794226" cy="794226"/>
          </a:xfrm>
          <a:prstGeom prst="rect">
            <a:avLst/>
          </a:prstGeom>
        </p:spPr>
      </p:pic>
      <p:grpSp>
        <p:nvGrpSpPr>
          <p:cNvPr id="133" name="Grupo 132">
            <a:extLst>
              <a:ext uri="{FF2B5EF4-FFF2-40B4-BE49-F238E27FC236}">
                <a16:creationId xmlns:a16="http://schemas.microsoft.com/office/drawing/2014/main" id="{0640C20F-3F5F-47DA-A990-B15765A340E2}"/>
              </a:ext>
            </a:extLst>
          </p:cNvPr>
          <p:cNvGrpSpPr/>
          <p:nvPr/>
        </p:nvGrpSpPr>
        <p:grpSpPr>
          <a:xfrm>
            <a:off x="3261743" y="1437898"/>
            <a:ext cx="1222995" cy="796167"/>
            <a:chOff x="5448153" y="1517116"/>
            <a:chExt cx="1222995" cy="796167"/>
          </a:xfrm>
        </p:grpSpPr>
        <p:sp>
          <p:nvSpPr>
            <p:cNvPr id="131" name="Elipse 130">
              <a:extLst>
                <a:ext uri="{FF2B5EF4-FFF2-40B4-BE49-F238E27FC236}">
                  <a16:creationId xmlns:a16="http://schemas.microsoft.com/office/drawing/2014/main" id="{E5A078F6-8AF3-4152-B56B-3F645EF7E8DE}"/>
                </a:ext>
              </a:extLst>
            </p:cNvPr>
            <p:cNvSpPr/>
            <p:nvPr/>
          </p:nvSpPr>
          <p:spPr>
            <a:xfrm>
              <a:off x="5629480" y="1517116"/>
              <a:ext cx="796167" cy="796167"/>
            </a:xfrm>
            <a:prstGeom prst="ellipse">
              <a:avLst/>
            </a:prstGeom>
            <a:solidFill>
              <a:srgbClr val="009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Century Gothic" panose="020B0502020202020204" pitchFamily="34" charset="0"/>
              </a:endParaRPr>
            </a:p>
          </p:txBody>
        </p:sp>
        <p:sp>
          <p:nvSpPr>
            <p:cNvPr id="132" name="TextBox 98">
              <a:extLst>
                <a:ext uri="{FF2B5EF4-FFF2-40B4-BE49-F238E27FC236}">
                  <a16:creationId xmlns:a16="http://schemas.microsoft.com/office/drawing/2014/main" id="{4B736870-4491-4EAD-985A-426DD1882382}"/>
                </a:ext>
              </a:extLst>
            </p:cNvPr>
            <p:cNvSpPr txBox="1"/>
            <p:nvPr/>
          </p:nvSpPr>
          <p:spPr>
            <a:xfrm>
              <a:off x="5448153" y="1944862"/>
              <a:ext cx="1222995" cy="319255"/>
            </a:xfrm>
            <a:prstGeom prst="rect">
              <a:avLst/>
            </a:prstGeom>
          </p:spPr>
          <p:txBody>
            <a:bodyPr wrap="square" lIns="0" tIns="0" rIns="0" bIns="0" rtlCol="0" anchor="ctr">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entury Gothic" panose="020B0502020202020204" pitchFamily="34" charset="0"/>
                </a:rPr>
                <a:t>P</a:t>
              </a:r>
            </a:p>
          </p:txBody>
        </p:sp>
      </p:grpSp>
      <p:grpSp>
        <p:nvGrpSpPr>
          <p:cNvPr id="140" name="Grupo 139">
            <a:extLst>
              <a:ext uri="{FF2B5EF4-FFF2-40B4-BE49-F238E27FC236}">
                <a16:creationId xmlns:a16="http://schemas.microsoft.com/office/drawing/2014/main" id="{D09A06EF-4083-483F-92D3-51B5356C7E71}"/>
              </a:ext>
            </a:extLst>
          </p:cNvPr>
          <p:cNvGrpSpPr/>
          <p:nvPr/>
        </p:nvGrpSpPr>
        <p:grpSpPr>
          <a:xfrm>
            <a:off x="9004298" y="1442937"/>
            <a:ext cx="1222995" cy="796167"/>
            <a:chOff x="5448210" y="1517116"/>
            <a:chExt cx="1222995" cy="796167"/>
          </a:xfrm>
        </p:grpSpPr>
        <p:sp>
          <p:nvSpPr>
            <p:cNvPr id="141" name="Elipse 140">
              <a:extLst>
                <a:ext uri="{FF2B5EF4-FFF2-40B4-BE49-F238E27FC236}">
                  <a16:creationId xmlns:a16="http://schemas.microsoft.com/office/drawing/2014/main" id="{84EBBAD8-1A43-4C45-B895-C15FC5E4492B}"/>
                </a:ext>
              </a:extLst>
            </p:cNvPr>
            <p:cNvSpPr/>
            <p:nvPr/>
          </p:nvSpPr>
          <p:spPr>
            <a:xfrm>
              <a:off x="5629480" y="1517116"/>
              <a:ext cx="796167" cy="796167"/>
            </a:xfrm>
            <a:prstGeom prst="ellipse">
              <a:avLst/>
            </a:prstGeom>
            <a:solidFill>
              <a:srgbClr val="009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Century Gothic" panose="020B0502020202020204" pitchFamily="34" charset="0"/>
              </a:endParaRPr>
            </a:p>
          </p:txBody>
        </p:sp>
        <p:sp>
          <p:nvSpPr>
            <p:cNvPr id="142" name="TextBox 98">
              <a:extLst>
                <a:ext uri="{FF2B5EF4-FFF2-40B4-BE49-F238E27FC236}">
                  <a16:creationId xmlns:a16="http://schemas.microsoft.com/office/drawing/2014/main" id="{A30B5B8C-5BD6-4721-BA8C-E0C9238190C9}"/>
                </a:ext>
              </a:extLst>
            </p:cNvPr>
            <p:cNvSpPr txBox="1"/>
            <p:nvPr/>
          </p:nvSpPr>
          <p:spPr>
            <a:xfrm>
              <a:off x="5448210" y="1912498"/>
              <a:ext cx="1222995" cy="319255"/>
            </a:xfrm>
            <a:prstGeom prst="rect">
              <a:avLst/>
            </a:prstGeom>
          </p:spPr>
          <p:txBody>
            <a:bodyPr wrap="square" lIns="0" tIns="0" rIns="0" bIns="0" rtlCol="0" anchor="ctr">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entury Gothic" panose="020B0502020202020204" pitchFamily="34" charset="0"/>
                </a:rPr>
                <a:t>H</a:t>
              </a:r>
            </a:p>
          </p:txBody>
        </p:sp>
      </p:grpSp>
      <p:grpSp>
        <p:nvGrpSpPr>
          <p:cNvPr id="143" name="Grupo 142">
            <a:extLst>
              <a:ext uri="{FF2B5EF4-FFF2-40B4-BE49-F238E27FC236}">
                <a16:creationId xmlns:a16="http://schemas.microsoft.com/office/drawing/2014/main" id="{FF4EA26C-57D9-4F12-898D-0B40647A2C0D}"/>
              </a:ext>
            </a:extLst>
          </p:cNvPr>
          <p:cNvGrpSpPr/>
          <p:nvPr/>
        </p:nvGrpSpPr>
        <p:grpSpPr>
          <a:xfrm>
            <a:off x="8925751" y="5477876"/>
            <a:ext cx="1118170" cy="737848"/>
            <a:chOff x="5416065" y="1517116"/>
            <a:chExt cx="1222995" cy="796167"/>
          </a:xfrm>
        </p:grpSpPr>
        <p:sp>
          <p:nvSpPr>
            <p:cNvPr id="144" name="Elipse 143">
              <a:extLst>
                <a:ext uri="{FF2B5EF4-FFF2-40B4-BE49-F238E27FC236}">
                  <a16:creationId xmlns:a16="http://schemas.microsoft.com/office/drawing/2014/main" id="{D128A498-1928-469F-893A-2CA58A433C0C}"/>
                </a:ext>
              </a:extLst>
            </p:cNvPr>
            <p:cNvSpPr/>
            <p:nvPr/>
          </p:nvSpPr>
          <p:spPr>
            <a:xfrm>
              <a:off x="5629480" y="1517116"/>
              <a:ext cx="796167" cy="796167"/>
            </a:xfrm>
            <a:prstGeom prst="ellipse">
              <a:avLst/>
            </a:prstGeom>
            <a:solidFill>
              <a:srgbClr val="009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Century Gothic" panose="020B0502020202020204" pitchFamily="34" charset="0"/>
              </a:endParaRPr>
            </a:p>
          </p:txBody>
        </p:sp>
        <p:sp>
          <p:nvSpPr>
            <p:cNvPr id="145" name="TextBox 98">
              <a:extLst>
                <a:ext uri="{FF2B5EF4-FFF2-40B4-BE49-F238E27FC236}">
                  <a16:creationId xmlns:a16="http://schemas.microsoft.com/office/drawing/2014/main" id="{15A62D0A-1452-44B6-A0CB-880FB2BF475B}"/>
                </a:ext>
              </a:extLst>
            </p:cNvPr>
            <p:cNvSpPr txBox="1"/>
            <p:nvPr/>
          </p:nvSpPr>
          <p:spPr>
            <a:xfrm>
              <a:off x="5416065" y="1978446"/>
              <a:ext cx="1222995" cy="319255"/>
            </a:xfrm>
            <a:prstGeom prst="rect">
              <a:avLst/>
            </a:prstGeom>
          </p:spPr>
          <p:txBody>
            <a:bodyPr wrap="square" lIns="0" tIns="0" rIns="0" bIns="0" rtlCol="0" anchor="ctr">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entury Gothic" panose="020B0502020202020204" pitchFamily="34" charset="0"/>
                </a:rPr>
                <a:t>V</a:t>
              </a:r>
            </a:p>
          </p:txBody>
        </p:sp>
      </p:grpSp>
      <p:grpSp>
        <p:nvGrpSpPr>
          <p:cNvPr id="146" name="Grupo 145">
            <a:extLst>
              <a:ext uri="{FF2B5EF4-FFF2-40B4-BE49-F238E27FC236}">
                <a16:creationId xmlns:a16="http://schemas.microsoft.com/office/drawing/2014/main" id="{9F1B4100-E36A-4DB2-B4DE-04A475E60332}"/>
              </a:ext>
            </a:extLst>
          </p:cNvPr>
          <p:cNvGrpSpPr/>
          <p:nvPr/>
        </p:nvGrpSpPr>
        <p:grpSpPr>
          <a:xfrm>
            <a:off x="3219714" y="5524500"/>
            <a:ext cx="1222995" cy="796167"/>
            <a:chOff x="4722877" y="1459216"/>
            <a:chExt cx="1222995" cy="796167"/>
          </a:xfrm>
        </p:grpSpPr>
        <p:sp>
          <p:nvSpPr>
            <p:cNvPr id="147" name="Elipse 146">
              <a:extLst>
                <a:ext uri="{FF2B5EF4-FFF2-40B4-BE49-F238E27FC236}">
                  <a16:creationId xmlns:a16="http://schemas.microsoft.com/office/drawing/2014/main" id="{486A0169-520F-4131-8BC9-E7BB9C776F86}"/>
                </a:ext>
              </a:extLst>
            </p:cNvPr>
            <p:cNvSpPr/>
            <p:nvPr/>
          </p:nvSpPr>
          <p:spPr>
            <a:xfrm>
              <a:off x="4943929" y="1459216"/>
              <a:ext cx="796167" cy="796167"/>
            </a:xfrm>
            <a:prstGeom prst="ellipse">
              <a:avLst/>
            </a:prstGeom>
            <a:solidFill>
              <a:srgbClr val="0095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O" sz="1800" b="0" i="0" u="none" strike="noStrike" kern="1200" cap="none" spc="0" normalizeH="0" baseline="0" noProof="0" dirty="0">
                <a:ln>
                  <a:noFill/>
                </a:ln>
                <a:solidFill>
                  <a:prstClr val="white"/>
                </a:solidFill>
                <a:effectLst/>
                <a:uLnTx/>
                <a:uFillTx/>
                <a:latin typeface="Century Gothic" panose="020B0502020202020204" pitchFamily="34" charset="0"/>
              </a:endParaRPr>
            </a:p>
          </p:txBody>
        </p:sp>
        <p:sp>
          <p:nvSpPr>
            <p:cNvPr id="148" name="TextBox 98">
              <a:extLst>
                <a:ext uri="{FF2B5EF4-FFF2-40B4-BE49-F238E27FC236}">
                  <a16:creationId xmlns:a16="http://schemas.microsoft.com/office/drawing/2014/main" id="{96F8AEFF-9659-4AEF-8249-1CA1F13A955B}"/>
                </a:ext>
              </a:extLst>
            </p:cNvPr>
            <p:cNvSpPr txBox="1"/>
            <p:nvPr/>
          </p:nvSpPr>
          <p:spPr>
            <a:xfrm>
              <a:off x="4722877" y="1851529"/>
              <a:ext cx="1222995" cy="319255"/>
            </a:xfrm>
            <a:prstGeom prst="rect">
              <a:avLst/>
            </a:prstGeom>
          </p:spPr>
          <p:txBody>
            <a:bodyPr wrap="square" lIns="0" tIns="0" rIns="0" bIns="0" rtlCol="0" anchor="ctr">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entury Gothic" panose="020B0502020202020204" pitchFamily="34" charset="0"/>
                </a:rPr>
                <a:t>A</a:t>
              </a:r>
            </a:p>
          </p:txBody>
        </p:sp>
      </p:grpSp>
      <p:sp>
        <p:nvSpPr>
          <p:cNvPr id="149" name="CuadroTexto 148">
            <a:extLst>
              <a:ext uri="{FF2B5EF4-FFF2-40B4-BE49-F238E27FC236}">
                <a16:creationId xmlns:a16="http://schemas.microsoft.com/office/drawing/2014/main" id="{B61C0742-3694-4F00-A129-AB063273A2E8}"/>
              </a:ext>
            </a:extLst>
          </p:cNvPr>
          <p:cNvSpPr txBox="1"/>
          <p:nvPr/>
        </p:nvSpPr>
        <p:spPr>
          <a:xfrm>
            <a:off x="4324752" y="2026122"/>
            <a:ext cx="4556760" cy="3293209"/>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300" b="0" i="0" u="none" strike="noStrike" kern="1200" cap="none" spc="0" normalizeH="0" baseline="0" noProof="0" dirty="0">
                <a:ln>
                  <a:noFill/>
                </a:ln>
                <a:effectLst/>
                <a:uLnTx/>
                <a:uFillTx/>
                <a:latin typeface="Century Gothic" panose="020B0502020202020204" pitchFamily="34" charset="0"/>
              </a:rPr>
              <a:t>Identificar los diversos grupos y actores  sociales presentes o relacionados con las áreas protegidas entendiendo los intereses que tienen sobre el territorio</a:t>
            </a:r>
            <a:r>
              <a:rPr lang="es-ES" sz="1300" dirty="0">
                <a:latin typeface="Century Gothic" panose="020B0502020202020204" pitchFamily="34" charset="0"/>
              </a:rPr>
              <a:t>.</a:t>
            </a:r>
            <a:endParaRPr kumimoji="0" lang="es-ES" sz="1300" b="0" i="0" u="none" strike="noStrike" kern="1200" cap="none" spc="0" normalizeH="0" baseline="0" noProof="0" dirty="0">
              <a:ln>
                <a:noFill/>
              </a:ln>
              <a:effectLst/>
              <a:uLnTx/>
              <a:uFillTx/>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300" dirty="0">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300" b="0" i="0" u="none" strike="noStrike" kern="1200" cap="none" spc="0" normalizeH="0" baseline="0" noProof="0" dirty="0">
                <a:ln>
                  <a:noFill/>
                </a:ln>
                <a:effectLst/>
                <a:uLnTx/>
                <a:uFillTx/>
                <a:latin typeface="Century Gothic" panose="020B0502020202020204" pitchFamily="34" charset="0"/>
              </a:rPr>
              <a:t> Articular las apuestas locales y comunitarias para la apropiación y gestión social del territorio con base en los instrumentos propios de planeación de los diferentes grupos actores sociales y los instrumentos de planeación institucionales de PNNC.</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300" dirty="0">
              <a:latin typeface="Century Gothic" panose="020B0502020202020204" pitchFamily="34" charset="0"/>
            </a:endParaRPr>
          </a:p>
          <a:p>
            <a:pPr marL="285750" indent="-285750" algn="just">
              <a:buFont typeface="Arial" panose="020B0604020202020204" pitchFamily="34" charset="0"/>
              <a:buChar char="•"/>
              <a:defRPr/>
            </a:pPr>
            <a:r>
              <a:rPr lang="es-ES" sz="1300" dirty="0">
                <a:latin typeface="Century Gothic" panose="020B0502020202020204" pitchFamily="34" charset="0"/>
              </a:rPr>
              <a:t>Diseñar estrategias y acciones diferenciales que permita </a:t>
            </a:r>
            <a:r>
              <a:rPr kumimoji="0" lang="es-ES" sz="1300" b="0" i="0" u="none" strike="noStrike" kern="1200" cap="none" spc="0" normalizeH="0" baseline="0" noProof="0" dirty="0">
                <a:ln>
                  <a:noFill/>
                </a:ln>
                <a:effectLst/>
                <a:uLnTx/>
                <a:uFillTx/>
                <a:latin typeface="Century Gothic" panose="020B0502020202020204" pitchFamily="34" charset="0"/>
              </a:rPr>
              <a:t>poner en marcha la gestión de intereses conjuntos en el Territorio.</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300" dirty="0">
              <a:latin typeface="Century Gothic" panose="020B0502020202020204" pitchFamily="34" charset="0"/>
            </a:endParaRPr>
          </a:p>
        </p:txBody>
      </p:sp>
      <p:sp>
        <p:nvSpPr>
          <p:cNvPr id="150" name="CuadroTexto 149">
            <a:extLst>
              <a:ext uri="{FF2B5EF4-FFF2-40B4-BE49-F238E27FC236}">
                <a16:creationId xmlns:a16="http://schemas.microsoft.com/office/drawing/2014/main" id="{C8F1087B-A787-4534-9152-71EB3EA2BAC3}"/>
              </a:ext>
            </a:extLst>
          </p:cNvPr>
          <p:cNvSpPr txBox="1"/>
          <p:nvPr/>
        </p:nvSpPr>
        <p:spPr>
          <a:xfrm>
            <a:off x="9629932" y="2197546"/>
            <a:ext cx="4555434" cy="2893100"/>
          </a:xfrm>
          <a:prstGeom prst="rect">
            <a:avLst/>
          </a:prstGeom>
          <a:noFill/>
        </p:spPr>
        <p:txBody>
          <a:bodyPr wrap="square" rtlCol="0">
            <a:spAutoFit/>
          </a:bodyPr>
          <a:lstStyle/>
          <a:p>
            <a:pPr marL="285750" indent="-285750" algn="just">
              <a:buFont typeface="Arial" panose="020B0604020202020204" pitchFamily="34" charset="0"/>
              <a:buChar char="•"/>
              <a:defRPr/>
            </a:pPr>
            <a:r>
              <a:rPr kumimoji="0" lang="es-ES" sz="1300" b="0" i="0" u="none" strike="noStrike" kern="1200" cap="none" spc="0" normalizeH="0" baseline="0" noProof="0" dirty="0">
                <a:ln>
                  <a:noFill/>
                </a:ln>
                <a:effectLst/>
                <a:uLnTx/>
                <a:uFillTx/>
                <a:latin typeface="Century Gothic" panose="020B0502020202020204" pitchFamily="34" charset="0"/>
              </a:rPr>
              <a:t>Construir conjuntamente el plan de trabajo a realizar con los grupos y actores sociales y definir los mecanismos para la implementación de acciones.</a:t>
            </a:r>
          </a:p>
          <a:p>
            <a:pPr algn="just">
              <a:defRPr/>
            </a:pPr>
            <a:endParaRPr kumimoji="0" lang="es-ES" sz="1300" b="0" i="0" u="none" strike="noStrike" kern="1200" cap="none" spc="0" normalizeH="0" baseline="0" noProof="0" dirty="0">
              <a:ln>
                <a:noFill/>
              </a:ln>
              <a:effectLst/>
              <a:uLnTx/>
              <a:uFillTx/>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300" b="0" i="0" u="none" strike="noStrike" kern="1200" cap="none" spc="0" normalizeH="0" baseline="0" noProof="0" dirty="0">
                <a:ln>
                  <a:noFill/>
                </a:ln>
                <a:effectLst/>
                <a:uLnTx/>
                <a:uFillTx/>
                <a:latin typeface="Century Gothic" panose="020B0502020202020204" pitchFamily="34" charset="0"/>
              </a:rPr>
              <a:t>Realizar el aprestamiento Interno para el cumplimiento del plan de trabajo y definición de acompañamientos por parte de las dependencia</a:t>
            </a:r>
            <a:r>
              <a:rPr lang="es-ES" sz="1300" dirty="0">
                <a:latin typeface="Century Gothic" panose="020B0502020202020204" pitchFamily="34" charset="0"/>
              </a:rPr>
              <a:t>s</a:t>
            </a:r>
            <a:r>
              <a:rPr kumimoji="0" lang="es-ES" sz="1300" b="0" i="0" u="none" strike="noStrike" kern="1200" cap="none" spc="0" normalizeH="0" baseline="0" noProof="0" dirty="0">
                <a:ln>
                  <a:noFill/>
                </a:ln>
                <a:effectLst/>
                <a:uLnTx/>
                <a:uFillTx/>
                <a:latin typeface="Century Gothic" panose="020B0502020202020204" pitchFamily="34" charset="0"/>
              </a:rPr>
              <a:t> de PNNC.</a:t>
            </a:r>
          </a:p>
          <a:p>
            <a:pPr marR="0" lvl="0" algn="just" defTabSz="914400" rtl="0" eaLnBrk="1" fontAlgn="auto" latinLnBrk="0" hangingPunct="1">
              <a:lnSpc>
                <a:spcPct val="100000"/>
              </a:lnSpc>
              <a:spcBef>
                <a:spcPts val="0"/>
              </a:spcBef>
              <a:spcAft>
                <a:spcPts val="0"/>
              </a:spcAft>
              <a:buClrTx/>
              <a:buSzTx/>
              <a:tabLst/>
              <a:defRPr/>
            </a:pPr>
            <a:endParaRPr lang="es-ES" sz="1300" dirty="0">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300" b="0" i="0" u="none" strike="noStrike" kern="1200" cap="none" spc="0" normalizeH="0" baseline="0" noProof="0" dirty="0">
                <a:ln>
                  <a:noFill/>
                </a:ln>
                <a:effectLst/>
                <a:uLnTx/>
                <a:uFillTx/>
                <a:latin typeface="Century Gothic" panose="020B0502020202020204" pitchFamily="34" charset="0"/>
              </a:rPr>
              <a:t>Implementar </a:t>
            </a:r>
            <a:r>
              <a:rPr lang="es-ES" sz="1300" dirty="0">
                <a:latin typeface="Century Gothic" panose="020B0502020202020204" pitchFamily="34" charset="0"/>
              </a:rPr>
              <a:t>las estrategias diseñadas en el ejercicio de planeación y proyectadas en el plan de trabajo.</a:t>
            </a:r>
            <a:endParaRPr kumimoji="0" lang="es-ES" sz="1300" b="0" i="0" u="none" strike="noStrike" kern="1200" cap="none" spc="0" normalizeH="0" baseline="0" noProof="0" dirty="0">
              <a:ln>
                <a:noFill/>
              </a:ln>
              <a:effectLst/>
              <a:uLnTx/>
              <a:uFillTx/>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300" b="0" i="0" u="none" strike="noStrike" kern="1200" cap="none" spc="0" normalizeH="0" baseline="0" noProof="0" dirty="0">
              <a:ln>
                <a:noFill/>
              </a:ln>
              <a:effectLst/>
              <a:uLnTx/>
              <a:uFillTx/>
              <a:latin typeface="Century Gothic" panose="020B0502020202020204" pitchFamily="34" charset="0"/>
            </a:endParaRPr>
          </a:p>
        </p:txBody>
      </p:sp>
      <p:sp>
        <p:nvSpPr>
          <p:cNvPr id="153" name="CuadroTexto 152">
            <a:extLst>
              <a:ext uri="{FF2B5EF4-FFF2-40B4-BE49-F238E27FC236}">
                <a16:creationId xmlns:a16="http://schemas.microsoft.com/office/drawing/2014/main" id="{8C7A9F4F-6C7A-4306-BFC0-E592641750C0}"/>
              </a:ext>
            </a:extLst>
          </p:cNvPr>
          <p:cNvSpPr txBox="1"/>
          <p:nvPr/>
        </p:nvSpPr>
        <p:spPr>
          <a:xfrm>
            <a:off x="4477150" y="5804660"/>
            <a:ext cx="4282800" cy="1754326"/>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Tomar </a:t>
            </a:r>
            <a:r>
              <a:rPr kumimoji="0" lang="es-ES" sz="1200" b="0" i="0" u="none" strike="noStrike" kern="1200" cap="none" spc="0" normalizeH="0" baseline="0" noProof="0" dirty="0">
                <a:ln>
                  <a:noFill/>
                </a:ln>
                <a:effectLst/>
                <a:uLnTx/>
                <a:uFillTx/>
                <a:latin typeface="Century Gothic" panose="020B0502020202020204" pitchFamily="34" charset="0"/>
              </a:rPr>
              <a:t>acciones de mejora con base en los resultados de la medición de indicadores, auditorías internas, auditorias de entes de control, informes de seguimiento, resultados de los análisis de efectividad del manejo y demás mecanismos de evaluación definidos.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200" dirty="0">
                <a:latin typeface="Century Gothic" panose="020B0502020202020204" pitchFamily="34" charset="0"/>
              </a:rPr>
              <a:t>Adoptar medidas en pro de la mejora continua que permitan fortalecer el alcance del proceso</a:t>
            </a:r>
          </a:p>
        </p:txBody>
      </p:sp>
      <p:sp>
        <p:nvSpPr>
          <p:cNvPr id="157" name="CuadroTexto 156">
            <a:extLst>
              <a:ext uri="{FF2B5EF4-FFF2-40B4-BE49-F238E27FC236}">
                <a16:creationId xmlns:a16="http://schemas.microsoft.com/office/drawing/2014/main" id="{401F5C90-38BE-4741-B7C7-CE0E9B2A6EA3}"/>
              </a:ext>
            </a:extLst>
          </p:cNvPr>
          <p:cNvSpPr txBox="1"/>
          <p:nvPr/>
        </p:nvSpPr>
        <p:spPr>
          <a:xfrm>
            <a:off x="2034527" y="8292791"/>
            <a:ext cx="684196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effectLst/>
                <a:uLnTx/>
                <a:uFillTx/>
                <a:latin typeface="Century Gothic" panose="020B0502020202020204" pitchFamily="34" charset="0"/>
                <a:ea typeface="+mn-ea"/>
                <a:cs typeface="+mn-cs"/>
              </a:rPr>
              <a:t>MIPG: Política Direccionamiento Estratégico y Planeación ; Gestión con Valores para Resultados; Gestión del Conocimiento y  la Innovación; </a:t>
            </a:r>
            <a:endParaRPr lang="es-ES" sz="1200" dirty="0">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effectLst/>
                <a:uLnTx/>
                <a:uFillTx/>
                <a:latin typeface="Century Gothic" panose="020B0502020202020204" pitchFamily="34" charset="0"/>
                <a:ea typeface="+mn-ea"/>
                <a:cs typeface="+mn-cs"/>
              </a:rPr>
              <a:t>NTC ISO 9001:2015 Numerales 4.1 4.2. 6.1. 6.3. 7.4. 7.5 8.1.8.2. 8.5.8.6 8.7 9.1. 9.1.2 10.3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effectLst/>
                <a:uLnTx/>
                <a:uFillTx/>
                <a:latin typeface="Century Gothic" panose="020B0502020202020204" pitchFamily="34" charset="0"/>
                <a:ea typeface="+mn-ea"/>
                <a:cs typeface="+mn-cs"/>
              </a:rPr>
              <a:t>NTC PE 1000:2020 Numérales 4.1., 4.2., 4.4.,  4.5., 4.6., 4.7., 4.8., 4.10, 5.7, 12, 13</a:t>
            </a:r>
            <a:endParaRPr kumimoji="0" lang="es-CO" sz="1200" b="0" i="0" u="none" strike="noStrike" kern="1200" cap="none" spc="0" normalizeH="0" baseline="0" noProof="0" dirty="0">
              <a:ln>
                <a:noFill/>
              </a:ln>
              <a:effectLst/>
              <a:uLnTx/>
              <a:uFillTx/>
              <a:latin typeface="Century Gothic" panose="020B0502020202020204" pitchFamily="34" charset="0"/>
              <a:ea typeface="+mn-ea"/>
              <a:cs typeface="+mn-cs"/>
            </a:endParaRPr>
          </a:p>
        </p:txBody>
      </p:sp>
      <p:sp>
        <p:nvSpPr>
          <p:cNvPr id="159" name="CuadroTexto 158">
            <a:extLst>
              <a:ext uri="{FF2B5EF4-FFF2-40B4-BE49-F238E27FC236}">
                <a16:creationId xmlns:a16="http://schemas.microsoft.com/office/drawing/2014/main" id="{9EEC1CD9-89BB-4BA3-AEF1-67F72F633DEF}"/>
              </a:ext>
            </a:extLst>
          </p:cNvPr>
          <p:cNvSpPr txBox="1"/>
          <p:nvPr/>
        </p:nvSpPr>
        <p:spPr>
          <a:xfrm>
            <a:off x="1096100" y="9504436"/>
            <a:ext cx="4828057"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M</a:t>
            </a:r>
            <a:r>
              <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rPr>
              <a:t>arcela Borda Rodríguez. Contratista OAP</a:t>
            </a:r>
          </a:p>
          <a:p>
            <a:pPr algn="just">
              <a:defRPr/>
            </a:pPr>
            <a:r>
              <a:rPr lang="es-CO" sz="1200" dirty="0">
                <a:latin typeface="Century Gothic" panose="020B0502020202020204" pitchFamily="34" charset="0"/>
              </a:rPr>
              <a:t>Paola Lozano - </a:t>
            </a:r>
            <a:r>
              <a:rPr kumimoji="0" lang="es-CO" sz="1200" b="0" i="0" u="none" strike="noStrike" kern="1200" cap="none" spc="0" normalizeH="0" baseline="0" noProof="0" dirty="0">
                <a:ln>
                  <a:noFill/>
                </a:ln>
                <a:effectLst/>
                <a:uLnTx/>
                <a:uFillTx/>
                <a:latin typeface="Century Gothic" panose="020B0502020202020204" pitchFamily="34" charset="0"/>
                <a:ea typeface="+mn-ea"/>
                <a:cs typeface="+mn-cs"/>
              </a:rPr>
              <a:t>Contratista Enlace Calidad GPM</a:t>
            </a:r>
          </a:p>
          <a:p>
            <a:pPr algn="just">
              <a:defRPr/>
            </a:pPr>
            <a:endParaRPr kumimoji="0" lang="es-CO" sz="1200" b="0" i="0" u="none" strike="noStrike" kern="1200" cap="none" spc="0" normalizeH="0" baseline="0" noProof="0" dirty="0">
              <a:ln>
                <a:noFill/>
              </a:ln>
              <a:solidFill>
                <a:srgbClr val="FF0000"/>
              </a:solidFill>
              <a:effectLst/>
              <a:uLnTx/>
              <a:uFillTx/>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a typeface="+mn-ea"/>
              <a:cs typeface="+mn-cs"/>
            </a:endParaRPr>
          </a:p>
        </p:txBody>
      </p:sp>
      <p:sp>
        <p:nvSpPr>
          <p:cNvPr id="160" name="CuadroTexto 159">
            <a:extLst>
              <a:ext uri="{FF2B5EF4-FFF2-40B4-BE49-F238E27FC236}">
                <a16:creationId xmlns:a16="http://schemas.microsoft.com/office/drawing/2014/main" id="{762945FB-D055-463B-9ADE-0F1B8C44432A}"/>
              </a:ext>
            </a:extLst>
          </p:cNvPr>
          <p:cNvSpPr txBox="1"/>
          <p:nvPr/>
        </p:nvSpPr>
        <p:spPr>
          <a:xfrm>
            <a:off x="7075399" y="9675823"/>
            <a:ext cx="4898464" cy="27699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effectLst/>
                <a:uLnTx/>
                <a:uFillTx/>
                <a:latin typeface="Century Gothic" panose="020B0502020202020204" pitchFamily="34" charset="0"/>
              </a:rPr>
              <a:t>César Delgado – Coordinador </a:t>
            </a:r>
          </a:p>
        </p:txBody>
      </p:sp>
      <p:sp>
        <p:nvSpPr>
          <p:cNvPr id="161" name="CuadroTexto 160">
            <a:extLst>
              <a:ext uri="{FF2B5EF4-FFF2-40B4-BE49-F238E27FC236}">
                <a16:creationId xmlns:a16="http://schemas.microsoft.com/office/drawing/2014/main" id="{E64ED57E-8437-4222-AC46-59CAFF5A6AB9}"/>
              </a:ext>
            </a:extLst>
          </p:cNvPr>
          <p:cNvSpPr txBox="1"/>
          <p:nvPr/>
        </p:nvSpPr>
        <p:spPr>
          <a:xfrm>
            <a:off x="12992754" y="9513377"/>
            <a:ext cx="4864313"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Marta Díaz</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Subdirectora Subdirección Gestión y manejo AP </a:t>
            </a:r>
            <a:endPar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ndParaRPr>
          </a:p>
        </p:txBody>
      </p:sp>
      <p:sp>
        <p:nvSpPr>
          <p:cNvPr id="87" name="Freeform 77">
            <a:extLst>
              <a:ext uri="{FF2B5EF4-FFF2-40B4-BE49-F238E27FC236}">
                <a16:creationId xmlns:a16="http://schemas.microsoft.com/office/drawing/2014/main" id="{0CB80D8F-AFC7-96C0-E530-C0A90E52076F}"/>
              </a:ext>
            </a:extLst>
          </p:cNvPr>
          <p:cNvSpPr/>
          <p:nvPr/>
        </p:nvSpPr>
        <p:spPr>
          <a:xfrm>
            <a:off x="-2196" y="37423"/>
            <a:ext cx="2494023" cy="1029289"/>
          </a:xfrm>
          <a:custGeom>
            <a:avLst/>
            <a:gdLst/>
            <a:ahLst/>
            <a:cxnLst/>
            <a:rect l="l" t="t" r="r" b="b"/>
            <a:pathLst>
              <a:path w="3074492" h="1200138">
                <a:moveTo>
                  <a:pt x="0" y="0"/>
                </a:moveTo>
                <a:lnTo>
                  <a:pt x="3074493" y="0"/>
                </a:lnTo>
                <a:lnTo>
                  <a:pt x="3074493" y="1200138"/>
                </a:lnTo>
                <a:lnTo>
                  <a:pt x="0" y="1200138"/>
                </a:lnTo>
                <a:lnTo>
                  <a:pt x="0" y="0"/>
                </a:lnTo>
                <a:close/>
              </a:path>
            </a:pathLst>
          </a:custGeom>
          <a:blipFill>
            <a:blip r:embed="rId15"/>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88" name="Group 78">
            <a:extLst>
              <a:ext uri="{FF2B5EF4-FFF2-40B4-BE49-F238E27FC236}">
                <a16:creationId xmlns:a16="http://schemas.microsoft.com/office/drawing/2014/main" id="{7E269137-3EE5-CB84-5169-E7BC7C8CEB31}"/>
              </a:ext>
            </a:extLst>
          </p:cNvPr>
          <p:cNvGrpSpPr/>
          <p:nvPr/>
        </p:nvGrpSpPr>
        <p:grpSpPr>
          <a:xfrm>
            <a:off x="15964191" y="160260"/>
            <a:ext cx="2036650" cy="334244"/>
            <a:chOff x="0" y="0"/>
            <a:chExt cx="1365290" cy="108463"/>
          </a:xfrm>
        </p:grpSpPr>
        <p:sp>
          <p:nvSpPr>
            <p:cNvPr id="89" name="Freeform 79">
              <a:extLst>
                <a:ext uri="{FF2B5EF4-FFF2-40B4-BE49-F238E27FC236}">
                  <a16:creationId xmlns:a16="http://schemas.microsoft.com/office/drawing/2014/main" id="{9DF61DE9-2E22-12CB-00A4-3B055D3DD5DA}"/>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90" name="TextBox 80">
              <a:extLst>
                <a:ext uri="{FF2B5EF4-FFF2-40B4-BE49-F238E27FC236}">
                  <a16:creationId xmlns:a16="http://schemas.microsoft.com/office/drawing/2014/main" id="{D2D99D91-97A2-3A5E-857C-9F3BF0E9E2BF}"/>
                </a:ext>
              </a:extLst>
            </p:cNvPr>
            <p:cNvSpPr txBox="1"/>
            <p:nvPr/>
          </p:nvSpPr>
          <p:spPr>
            <a:xfrm>
              <a:off x="0" y="-57150"/>
              <a:ext cx="1365290" cy="16561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91" name="Group 81">
            <a:extLst>
              <a:ext uri="{FF2B5EF4-FFF2-40B4-BE49-F238E27FC236}">
                <a16:creationId xmlns:a16="http://schemas.microsoft.com/office/drawing/2014/main" id="{1B327B43-E617-6630-6D1F-62CD6268A249}"/>
              </a:ext>
            </a:extLst>
          </p:cNvPr>
          <p:cNvGrpSpPr/>
          <p:nvPr/>
        </p:nvGrpSpPr>
        <p:grpSpPr>
          <a:xfrm>
            <a:off x="15964191" y="550418"/>
            <a:ext cx="2010516" cy="334244"/>
            <a:chOff x="0" y="0"/>
            <a:chExt cx="1365290" cy="108463"/>
          </a:xfrm>
        </p:grpSpPr>
        <p:sp>
          <p:nvSpPr>
            <p:cNvPr id="92" name="Freeform 82">
              <a:extLst>
                <a:ext uri="{FF2B5EF4-FFF2-40B4-BE49-F238E27FC236}">
                  <a16:creationId xmlns:a16="http://schemas.microsoft.com/office/drawing/2014/main" id="{53536B13-31AA-6652-1746-392A4477DE3D}"/>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93" name="TextBox 83">
              <a:extLst>
                <a:ext uri="{FF2B5EF4-FFF2-40B4-BE49-F238E27FC236}">
                  <a16:creationId xmlns:a16="http://schemas.microsoft.com/office/drawing/2014/main" id="{227ACB53-79C4-9CEB-89EC-A6C7DCC1D2FA}"/>
                </a:ext>
              </a:extLst>
            </p:cNvPr>
            <p:cNvSpPr txBox="1"/>
            <p:nvPr/>
          </p:nvSpPr>
          <p:spPr>
            <a:xfrm>
              <a:off x="0" y="-57150"/>
              <a:ext cx="1365290" cy="16561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grpSp>
        <p:nvGrpSpPr>
          <p:cNvPr id="94" name="Group 84">
            <a:extLst>
              <a:ext uri="{FF2B5EF4-FFF2-40B4-BE49-F238E27FC236}">
                <a16:creationId xmlns:a16="http://schemas.microsoft.com/office/drawing/2014/main" id="{13143A18-4451-A761-E454-BB6E0625A508}"/>
              </a:ext>
            </a:extLst>
          </p:cNvPr>
          <p:cNvGrpSpPr/>
          <p:nvPr/>
        </p:nvGrpSpPr>
        <p:grpSpPr>
          <a:xfrm>
            <a:off x="15964190" y="954906"/>
            <a:ext cx="2010517" cy="334244"/>
            <a:chOff x="0" y="0"/>
            <a:chExt cx="1365290" cy="108463"/>
          </a:xfrm>
        </p:grpSpPr>
        <p:sp>
          <p:nvSpPr>
            <p:cNvPr id="95" name="Freeform 85">
              <a:extLst>
                <a:ext uri="{FF2B5EF4-FFF2-40B4-BE49-F238E27FC236}">
                  <a16:creationId xmlns:a16="http://schemas.microsoft.com/office/drawing/2014/main" id="{5AC18C8B-7BBA-018B-1CA8-3AA9FFEE3FA1}"/>
                </a:ext>
              </a:extLst>
            </p:cNvPr>
            <p:cNvSpPr/>
            <p:nvPr/>
          </p:nvSpPr>
          <p:spPr>
            <a:xfrm>
              <a:off x="0" y="0"/>
              <a:ext cx="1365290" cy="108463"/>
            </a:xfrm>
            <a:custGeom>
              <a:avLst/>
              <a:gdLst/>
              <a:ahLst/>
              <a:cxnLst/>
              <a:rect l="l" t="t" r="r" b="b"/>
              <a:pathLst>
                <a:path w="1365290" h="108463">
                  <a:moveTo>
                    <a:pt x="0" y="0"/>
                  </a:moveTo>
                  <a:lnTo>
                    <a:pt x="1365290" y="0"/>
                  </a:lnTo>
                  <a:lnTo>
                    <a:pt x="1365290" y="108463"/>
                  </a:lnTo>
                  <a:lnTo>
                    <a:pt x="0" y="108463"/>
                  </a:lnTo>
                  <a:close/>
                </a:path>
              </a:pathLst>
            </a:custGeom>
            <a:solidFill>
              <a:srgbClr val="FFFFFF"/>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a:ln>
                  <a:noFill/>
                </a:ln>
                <a:solidFill>
                  <a:prstClr val="black"/>
                </a:solidFill>
                <a:effectLst/>
                <a:uLnTx/>
                <a:uFillTx/>
                <a:latin typeface="Century Gothic" panose="020B0502020202020204" pitchFamily="34" charset="0"/>
              </a:endParaRPr>
            </a:p>
          </p:txBody>
        </p:sp>
        <p:sp>
          <p:nvSpPr>
            <p:cNvPr id="96" name="TextBox 86">
              <a:extLst>
                <a:ext uri="{FF2B5EF4-FFF2-40B4-BE49-F238E27FC236}">
                  <a16:creationId xmlns:a16="http://schemas.microsoft.com/office/drawing/2014/main" id="{F670669C-48BA-4AC0-0CFB-FB8F52EC26D9}"/>
                </a:ext>
              </a:extLst>
            </p:cNvPr>
            <p:cNvSpPr txBox="1"/>
            <p:nvPr/>
          </p:nvSpPr>
          <p:spPr>
            <a:xfrm>
              <a:off x="0" y="-57150"/>
              <a:ext cx="1365290" cy="165613"/>
            </a:xfrm>
            <a:prstGeom prst="rect">
              <a:avLst/>
            </a:prstGeom>
          </p:spPr>
          <p:txBody>
            <a:bodyPr lIns="65478" tIns="65478" rIns="65478" bIns="65478" rtlCol="0" anchor="ctr"/>
            <a:lstStyle/>
            <a:p>
              <a:pPr marL="0" marR="0" lvl="0" indent="0" algn="ctr" defTabSz="914400" rtl="0" eaLnBrk="1" fontAlgn="auto" latinLnBrk="0" hangingPunct="1">
                <a:lnSpc>
                  <a:spcPts val="2526"/>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entury Gothic" panose="020B0502020202020204" pitchFamily="34" charset="0"/>
              </a:endParaRPr>
            </a:p>
          </p:txBody>
        </p:sp>
      </p:grpSp>
      <p:sp>
        <p:nvSpPr>
          <p:cNvPr id="115" name="TextBox 110">
            <a:extLst>
              <a:ext uri="{FF2B5EF4-FFF2-40B4-BE49-F238E27FC236}">
                <a16:creationId xmlns:a16="http://schemas.microsoft.com/office/drawing/2014/main" id="{68F032FF-5BE4-C429-01A5-57CD2127DEC0}"/>
              </a:ext>
            </a:extLst>
          </p:cNvPr>
          <p:cNvSpPr txBox="1"/>
          <p:nvPr/>
        </p:nvSpPr>
        <p:spPr>
          <a:xfrm>
            <a:off x="15964191" y="216085"/>
            <a:ext cx="727604" cy="207749"/>
          </a:xfrm>
          <a:prstGeom prst="rect">
            <a:avLst/>
          </a:prstGeom>
        </p:spPr>
        <p:txBody>
          <a:bodyPr wrap="square" lIns="0" tIns="0" rIns="0" bIns="0" rtlCol="0" anchor="t">
            <a:spAutoFit/>
          </a:bodyPr>
          <a:lstStyle/>
          <a:p>
            <a:pPr marL="0" marR="0" lvl="0" indent="0" algn="ctr" defTabSz="914400" rtl="0" eaLnBrk="1" fontAlgn="auto" latinLnBrk="0" hangingPunct="1">
              <a:lnSpc>
                <a:spcPts val="1638"/>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9536"/>
                </a:solidFill>
                <a:effectLst/>
                <a:uLnTx/>
                <a:uFillTx/>
                <a:latin typeface="Century Gothic" panose="020B0502020202020204" pitchFamily="34" charset="0"/>
              </a:rPr>
              <a:t>Código:</a:t>
            </a:r>
          </a:p>
        </p:txBody>
      </p:sp>
      <p:sp>
        <p:nvSpPr>
          <p:cNvPr id="116" name="TextBox 111">
            <a:extLst>
              <a:ext uri="{FF2B5EF4-FFF2-40B4-BE49-F238E27FC236}">
                <a16:creationId xmlns:a16="http://schemas.microsoft.com/office/drawing/2014/main" id="{470581DE-9269-D57F-E65A-7FDEA4624171}"/>
              </a:ext>
            </a:extLst>
          </p:cNvPr>
          <p:cNvSpPr txBox="1"/>
          <p:nvPr/>
        </p:nvSpPr>
        <p:spPr>
          <a:xfrm>
            <a:off x="15964190" y="631645"/>
            <a:ext cx="845782" cy="207749"/>
          </a:xfrm>
          <a:prstGeom prst="rect">
            <a:avLst/>
          </a:prstGeom>
        </p:spPr>
        <p:txBody>
          <a:bodyPr wrap="square" lIns="0" tIns="0" rIns="0" bIns="0" rtlCol="0" anchor="t">
            <a:spAutoFit/>
          </a:bodyPr>
          <a:lstStyle/>
          <a:p>
            <a:pPr marL="0" marR="0" lvl="0" indent="0" algn="ctr" defTabSz="914400" rtl="0" eaLnBrk="1" fontAlgn="auto" latinLnBrk="0" hangingPunct="1">
              <a:lnSpc>
                <a:spcPts val="1638"/>
              </a:lnSpc>
              <a:spcBef>
                <a:spcPts val="0"/>
              </a:spcBef>
              <a:spcAft>
                <a:spcPts val="0"/>
              </a:spcAft>
              <a:buClrTx/>
              <a:buSzTx/>
              <a:buFontTx/>
              <a:buNone/>
              <a:tabLst/>
              <a:defRPr/>
            </a:pPr>
            <a:r>
              <a:rPr kumimoji="0" lang="es-CO" sz="1400" b="1" i="0" u="none" strike="noStrike" kern="1200" cap="none" spc="0" normalizeH="0" baseline="0" noProof="0" dirty="0">
                <a:ln>
                  <a:noFill/>
                </a:ln>
                <a:solidFill>
                  <a:srgbClr val="009536"/>
                </a:solidFill>
                <a:effectLst/>
                <a:uLnTx/>
                <a:uFillTx/>
                <a:latin typeface="Century Gothic" panose="020B0502020202020204" pitchFamily="34" charset="0"/>
              </a:rPr>
              <a:t>Versión:</a:t>
            </a:r>
          </a:p>
        </p:txBody>
      </p:sp>
      <p:sp>
        <p:nvSpPr>
          <p:cNvPr id="117" name="TextBox 112">
            <a:extLst>
              <a:ext uri="{FF2B5EF4-FFF2-40B4-BE49-F238E27FC236}">
                <a16:creationId xmlns:a16="http://schemas.microsoft.com/office/drawing/2014/main" id="{603A830E-8C0E-F690-E10E-EFDBB76189D9}"/>
              </a:ext>
            </a:extLst>
          </p:cNvPr>
          <p:cNvSpPr txBox="1"/>
          <p:nvPr/>
        </p:nvSpPr>
        <p:spPr>
          <a:xfrm>
            <a:off x="15648023" y="1019402"/>
            <a:ext cx="1476198" cy="207749"/>
          </a:xfrm>
          <a:prstGeom prst="rect">
            <a:avLst/>
          </a:prstGeom>
        </p:spPr>
        <p:txBody>
          <a:bodyPr wrap="square" lIns="0" tIns="0" rIns="0" bIns="0" rtlCol="0" anchor="t">
            <a:spAutoFit/>
          </a:bodyPr>
          <a:lstStyle/>
          <a:p>
            <a:pPr marL="0" marR="0" lvl="0" indent="0" algn="ctr" defTabSz="914400" rtl="0" eaLnBrk="1" fontAlgn="auto" latinLnBrk="0" hangingPunct="1">
              <a:lnSpc>
                <a:spcPts val="1638"/>
              </a:lnSpc>
              <a:spcBef>
                <a:spcPts val="0"/>
              </a:spcBef>
              <a:spcAft>
                <a:spcPts val="0"/>
              </a:spcAft>
              <a:buClrTx/>
              <a:buSzTx/>
              <a:buFontTx/>
              <a:buNone/>
              <a:tabLst/>
              <a:defRPr/>
            </a:pPr>
            <a:r>
              <a:rPr kumimoji="0" lang="es-CO" sz="1400" b="0" i="0" u="none" strike="noStrike" kern="1200" cap="none" spc="0" normalizeH="0" baseline="0" noProof="0" dirty="0">
                <a:ln>
                  <a:noFill/>
                </a:ln>
                <a:solidFill>
                  <a:srgbClr val="009536"/>
                </a:solidFill>
                <a:effectLst/>
                <a:uLnTx/>
                <a:uFillTx/>
                <a:latin typeface="League Spartan"/>
                <a:ea typeface="+mn-ea"/>
                <a:cs typeface="+mn-cs"/>
              </a:rPr>
              <a:t>Vigente:</a:t>
            </a:r>
          </a:p>
        </p:txBody>
      </p:sp>
      <p:sp>
        <p:nvSpPr>
          <p:cNvPr id="119" name="TextBox 113">
            <a:extLst>
              <a:ext uri="{FF2B5EF4-FFF2-40B4-BE49-F238E27FC236}">
                <a16:creationId xmlns:a16="http://schemas.microsoft.com/office/drawing/2014/main" id="{FC119237-A366-9AA6-D795-A4D25BEF4665}"/>
              </a:ext>
            </a:extLst>
          </p:cNvPr>
          <p:cNvSpPr txBox="1"/>
          <p:nvPr/>
        </p:nvSpPr>
        <p:spPr>
          <a:xfrm>
            <a:off x="2163426" y="-20662"/>
            <a:ext cx="4360116" cy="1407180"/>
          </a:xfrm>
          <a:prstGeom prst="rect">
            <a:avLst/>
          </a:prstGeom>
        </p:spPr>
        <p:txBody>
          <a:bodyPr wrap="square" lIns="0" tIns="0" rIns="0" bIns="0" rtlCol="0" anchor="t">
            <a:spAutoFit/>
          </a:bodyPr>
          <a:lstStyle/>
          <a:p>
            <a:pPr algn="ctr">
              <a:lnSpc>
                <a:spcPts val="3839"/>
              </a:lnSpc>
              <a:defRPr/>
            </a:pPr>
            <a:r>
              <a:rPr lang="es-CO" sz="2400" b="1" dirty="0">
                <a:solidFill>
                  <a:srgbClr val="FFFFFF"/>
                </a:solidFill>
                <a:latin typeface="Century Gothic" panose="020B0502020202020204" pitchFamily="34" charset="0"/>
              </a:rPr>
              <a:t>Caracterización Proceso</a:t>
            </a:r>
          </a:p>
          <a:p>
            <a:pPr algn="ctr">
              <a:lnSpc>
                <a:spcPts val="3839"/>
              </a:lnSpc>
              <a:defRPr/>
            </a:pPr>
            <a:r>
              <a:rPr lang="es-CO" sz="2400" b="1" dirty="0">
                <a:solidFill>
                  <a:srgbClr val="FFFFFF"/>
                </a:solidFill>
                <a:latin typeface="Century Gothic" panose="020B0502020202020204" pitchFamily="34" charset="0"/>
              </a:rPr>
              <a:t>  </a:t>
            </a:r>
            <a:r>
              <a:rPr lang="es-ES" sz="2400" b="1" dirty="0">
                <a:solidFill>
                  <a:srgbClr val="FFFFFF"/>
                </a:solidFill>
                <a:latin typeface="Century Gothic" panose="020B0502020202020204" pitchFamily="34" charset="0"/>
              </a:rPr>
              <a:t>M5 </a:t>
            </a:r>
            <a:r>
              <a:rPr lang="es-CO" sz="2400" b="1" dirty="0">
                <a:solidFill>
                  <a:srgbClr val="FFFFFF"/>
                </a:solidFill>
                <a:latin typeface="Century Gothic" panose="020B0502020202020204" pitchFamily="34" charset="0"/>
              </a:rPr>
              <a:t>Gobernanza y Participación</a:t>
            </a:r>
          </a:p>
        </p:txBody>
      </p:sp>
      <p:sp>
        <p:nvSpPr>
          <p:cNvPr id="121" name="TextBox 114">
            <a:extLst>
              <a:ext uri="{FF2B5EF4-FFF2-40B4-BE49-F238E27FC236}">
                <a16:creationId xmlns:a16="http://schemas.microsoft.com/office/drawing/2014/main" id="{B74D2F3D-C5F8-D9BA-A1FF-9183118C5678}"/>
              </a:ext>
            </a:extLst>
          </p:cNvPr>
          <p:cNvSpPr txBox="1"/>
          <p:nvPr/>
        </p:nvSpPr>
        <p:spPr>
          <a:xfrm>
            <a:off x="6231857" y="110712"/>
            <a:ext cx="9544997" cy="1107996"/>
          </a:xfrm>
          <a:prstGeom prst="rect">
            <a:avLst/>
          </a:prstGeom>
          <a:solidFill>
            <a:schemeClr val="bg1"/>
          </a:solidFill>
        </p:spPr>
        <p:txBody>
          <a:bodyPr wrap="square" lIns="0" tIns="0" rIns="0" bIns="0" rtlCol="0" anchor="t">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b="1" i="0" u="none" strike="noStrike" kern="1200" cap="none" spc="0" normalizeH="0" baseline="0" noProof="0" dirty="0">
                <a:ln>
                  <a:noFill/>
                </a:ln>
                <a:solidFill>
                  <a:srgbClr val="009536"/>
                </a:solidFill>
                <a:effectLst/>
                <a:uLnTx/>
                <a:uFillTx/>
                <a:latin typeface="Century Gothic" panose="020B0502020202020204" pitchFamily="34" charset="0"/>
                <a:ea typeface="+mn-ea"/>
                <a:cs typeface="+mn-cs"/>
              </a:rPr>
              <a:t>Objetivo: </a:t>
            </a:r>
            <a:r>
              <a:rPr kumimoji="0" lang="es-CO" b="0" i="0" u="none" kern="1200" cap="none" spc="0" normalizeH="0" baseline="0" noProof="0" dirty="0">
                <a:ln>
                  <a:noFill/>
                </a:ln>
                <a:effectLst/>
                <a:uLnTx/>
                <a:uFillTx/>
                <a:latin typeface="Century Gothic" panose="020B0502020202020204" pitchFamily="34" charset="0"/>
                <a:ea typeface="+mn-ea"/>
                <a:cs typeface="+mn-cs"/>
              </a:rPr>
              <a:t>Consolidar los arreglos de gobernanza y mecanismos de participación en las áreas protegidas administradas por Parques Nacionales Naturales de Colombia, mediante procesos de relacionamiento, coordinación y diálogo social,  para una  gestión incluyente, corresponsable y con un enfoque de justicia y de derechos.</a:t>
            </a:r>
            <a:endParaRPr kumimoji="0" lang="es-CO" b="0" i="0" u="none" kern="1200" cap="none" spc="0" normalizeH="0" baseline="0" noProof="0" dirty="0">
              <a:ln>
                <a:noFill/>
              </a:ln>
              <a:effectLst/>
              <a:highlight>
                <a:srgbClr val="FFFF00"/>
              </a:highlight>
              <a:uLnTx/>
              <a:uFillTx/>
              <a:latin typeface="Century Gothic" panose="020B0502020202020204" pitchFamily="34" charset="0"/>
              <a:ea typeface="+mn-ea"/>
              <a:cs typeface="+mn-cs"/>
            </a:endParaRPr>
          </a:p>
        </p:txBody>
      </p:sp>
      <p:sp>
        <p:nvSpPr>
          <p:cNvPr id="123" name="CuadroTexto 122">
            <a:extLst>
              <a:ext uri="{FF2B5EF4-FFF2-40B4-BE49-F238E27FC236}">
                <a16:creationId xmlns:a16="http://schemas.microsoft.com/office/drawing/2014/main" id="{9A1CF50D-C540-5D8B-AE0E-0AA39CF13E51}"/>
              </a:ext>
            </a:extLst>
          </p:cNvPr>
          <p:cNvSpPr txBox="1"/>
          <p:nvPr/>
        </p:nvSpPr>
        <p:spPr>
          <a:xfrm>
            <a:off x="16691795" y="130932"/>
            <a:ext cx="1309046" cy="30777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400" dirty="0">
                <a:solidFill>
                  <a:prstClr val="black">
                    <a:lumMod val="65000"/>
                    <a:lumOff val="35000"/>
                  </a:prstClr>
                </a:solidFill>
                <a:latin typeface="Century Gothic" panose="020B0502020202020204" pitchFamily="34" charset="0"/>
              </a:rPr>
              <a:t>M5-CA-01</a:t>
            </a:r>
            <a:endParaRPr kumimoji="0" lang="es-CO" sz="1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ndParaRPr>
          </a:p>
        </p:txBody>
      </p:sp>
      <p:sp>
        <p:nvSpPr>
          <p:cNvPr id="125" name="CuadroTexto 124">
            <a:extLst>
              <a:ext uri="{FF2B5EF4-FFF2-40B4-BE49-F238E27FC236}">
                <a16:creationId xmlns:a16="http://schemas.microsoft.com/office/drawing/2014/main" id="{F438BFD9-2F8B-C2FE-92BF-182100C75BF9}"/>
              </a:ext>
            </a:extLst>
          </p:cNvPr>
          <p:cNvSpPr txBox="1"/>
          <p:nvPr/>
        </p:nvSpPr>
        <p:spPr>
          <a:xfrm>
            <a:off x="16778958" y="576208"/>
            <a:ext cx="1282912" cy="30777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O" sz="1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02</a:t>
            </a:r>
          </a:p>
        </p:txBody>
      </p:sp>
      <p:sp>
        <p:nvSpPr>
          <p:cNvPr id="127" name="CuadroTexto 126">
            <a:extLst>
              <a:ext uri="{FF2B5EF4-FFF2-40B4-BE49-F238E27FC236}">
                <a16:creationId xmlns:a16="http://schemas.microsoft.com/office/drawing/2014/main" id="{9E9829DC-E1EE-0108-B4FF-3D728ACD0EDD}"/>
              </a:ext>
            </a:extLst>
          </p:cNvPr>
          <p:cNvSpPr txBox="1"/>
          <p:nvPr/>
        </p:nvSpPr>
        <p:spPr>
          <a:xfrm>
            <a:off x="16611600" y="979918"/>
            <a:ext cx="1282912"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s-CO" sz="1400" dirty="0">
                <a:solidFill>
                  <a:prstClr val="black">
                    <a:lumMod val="65000"/>
                    <a:lumOff val="35000"/>
                  </a:prstClr>
                </a:solidFill>
                <a:latin typeface="Century Gothic" panose="020B0502020202020204" pitchFamily="34" charset="0"/>
              </a:rPr>
              <a:t>17-06-2024</a:t>
            </a:r>
            <a:endParaRPr kumimoji="0" lang="es-CO" sz="14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endParaRPr>
          </a:p>
        </p:txBody>
      </p:sp>
      <p:sp>
        <p:nvSpPr>
          <p:cNvPr id="79" name="CuadroTexto 78">
            <a:extLst>
              <a:ext uri="{FF2B5EF4-FFF2-40B4-BE49-F238E27FC236}">
                <a16:creationId xmlns:a16="http://schemas.microsoft.com/office/drawing/2014/main" id="{6D7912DB-A8E7-F835-235F-6E51165E107B}"/>
              </a:ext>
            </a:extLst>
          </p:cNvPr>
          <p:cNvSpPr txBox="1"/>
          <p:nvPr/>
        </p:nvSpPr>
        <p:spPr>
          <a:xfrm>
            <a:off x="15254051" y="2038103"/>
            <a:ext cx="2603016" cy="1615827"/>
          </a:xfrm>
          <a:prstGeom prst="rect">
            <a:avLst/>
          </a:prstGeom>
          <a:noFill/>
        </p:spPr>
        <p:txBody>
          <a:bodyPr wrap="square">
            <a:spAutoFit/>
          </a:bodyPr>
          <a:lstStyle/>
          <a:p>
            <a:pPr algn="just">
              <a:defRPr/>
            </a:pPr>
            <a:r>
              <a:rPr lang="es-MX" sz="1100" dirty="0">
                <a:latin typeface="Century Gothic" panose="020B0502020202020204" pitchFamily="34" charset="0"/>
              </a:rPr>
              <a:t>1-2-3 PND - PES - PEI –PAC </a:t>
            </a:r>
            <a:r>
              <a:rPr lang="es-MX" sz="1100" dirty="0" err="1">
                <a:latin typeface="Century Gothic" panose="020B0502020202020204" pitchFamily="34" charset="0"/>
              </a:rPr>
              <a:t>POA’s</a:t>
            </a:r>
            <a:r>
              <a:rPr lang="es-MX" sz="1100" dirty="0">
                <a:latin typeface="Century Gothic" panose="020B0502020202020204" pitchFamily="34" charset="0"/>
              </a:rPr>
              <a:t> con la participación de PNNC.</a:t>
            </a:r>
          </a:p>
          <a:p>
            <a:pPr algn="just">
              <a:defRPr/>
            </a:pPr>
            <a:endParaRPr lang="es-ES" sz="1100" dirty="0">
              <a:latin typeface="Century Gothic" panose="020B0502020202020204" pitchFamily="34" charset="0"/>
            </a:endParaRPr>
          </a:p>
          <a:p>
            <a:pPr marR="0" lvl="0" indent="0" algn="just" fontAlgn="auto">
              <a:lnSpc>
                <a:spcPct val="100000"/>
              </a:lnSpc>
              <a:spcBef>
                <a:spcPts val="0"/>
              </a:spcBef>
              <a:spcAft>
                <a:spcPts val="0"/>
              </a:spcAft>
              <a:buClrTx/>
              <a:buSzTx/>
              <a:buFontTx/>
              <a:buNone/>
              <a:tabLst/>
              <a:defRPr/>
            </a:pPr>
            <a:r>
              <a:rPr lang="es-CO" sz="1100" dirty="0">
                <a:latin typeface="Century Gothic" panose="020B0502020202020204" pitchFamily="34" charset="0"/>
              </a:rPr>
              <a:t>4-5-6-7 </a:t>
            </a:r>
            <a:r>
              <a:rPr lang="es-ES" sz="1100" dirty="0">
                <a:latin typeface="Century Gothic" panose="020B0502020202020204" pitchFamily="34" charset="0"/>
              </a:rPr>
              <a:t>Instrumentos de planeación y/o rutas de trabajo con las áreas protegidas </a:t>
            </a:r>
          </a:p>
          <a:p>
            <a:pPr algn="just">
              <a:defRPr/>
            </a:pPr>
            <a:r>
              <a:rPr lang="es-CO" sz="1100" dirty="0">
                <a:latin typeface="Century Gothic" panose="020B0502020202020204" pitchFamily="34" charset="0"/>
              </a:rPr>
              <a:t>Estrategias y acciones Conjuntas; convenios, acuerdos y plan de trabajo </a:t>
            </a:r>
            <a:endParaRPr lang="es-ES" sz="1100" dirty="0">
              <a:latin typeface="Century Gothic" panose="020B0502020202020204" pitchFamily="34" charset="0"/>
            </a:endParaRPr>
          </a:p>
        </p:txBody>
      </p:sp>
      <p:sp>
        <p:nvSpPr>
          <p:cNvPr id="86" name="CuadroTexto 85">
            <a:extLst>
              <a:ext uri="{FF2B5EF4-FFF2-40B4-BE49-F238E27FC236}">
                <a16:creationId xmlns:a16="http://schemas.microsoft.com/office/drawing/2014/main" id="{0774B964-4B2E-56EF-743D-8C944BFEDB10}"/>
              </a:ext>
            </a:extLst>
          </p:cNvPr>
          <p:cNvSpPr txBox="1"/>
          <p:nvPr/>
        </p:nvSpPr>
        <p:spPr>
          <a:xfrm>
            <a:off x="14493942" y="4534732"/>
            <a:ext cx="3538067" cy="430887"/>
          </a:xfrm>
          <a:prstGeom prst="rect">
            <a:avLst/>
          </a:prstGeom>
          <a:noFill/>
        </p:spPr>
        <p:txBody>
          <a:bodyPr wrap="square">
            <a:spAutoFit/>
          </a:bodyPr>
          <a:lstStyle/>
          <a:p>
            <a:pPr algn="just">
              <a:defRPr/>
            </a:pPr>
            <a:r>
              <a:rPr lang="es-CO" sz="1100" dirty="0">
                <a:solidFill>
                  <a:schemeClr val="tx1">
                    <a:lumMod val="65000"/>
                    <a:lumOff val="35000"/>
                  </a:schemeClr>
                </a:solidFill>
                <a:latin typeface="Century Gothic" panose="020B0502020202020204" pitchFamily="34" charset="0"/>
              </a:rPr>
              <a:t>8. Solicitud de información  y directrices en materia de control</a:t>
            </a:r>
          </a:p>
        </p:txBody>
      </p:sp>
      <p:sp>
        <p:nvSpPr>
          <p:cNvPr id="112" name="CuadroTexto 111">
            <a:extLst>
              <a:ext uri="{FF2B5EF4-FFF2-40B4-BE49-F238E27FC236}">
                <a16:creationId xmlns:a16="http://schemas.microsoft.com/office/drawing/2014/main" id="{65E546C2-9C58-FA28-2C11-97ED20A7ED04}"/>
              </a:ext>
            </a:extLst>
          </p:cNvPr>
          <p:cNvSpPr txBox="1"/>
          <p:nvPr/>
        </p:nvSpPr>
        <p:spPr>
          <a:xfrm>
            <a:off x="14520712" y="3600923"/>
            <a:ext cx="3373353" cy="1107996"/>
          </a:xfrm>
          <a:prstGeom prst="rect">
            <a:avLst/>
          </a:prstGeom>
          <a:noFill/>
        </p:spPr>
        <p:txBody>
          <a:bodyPr wrap="square">
            <a:spAutoFit/>
          </a:bodyPr>
          <a:lstStyle/>
          <a:p>
            <a:pPr algn="just">
              <a:defRPr/>
            </a:pPr>
            <a:r>
              <a:rPr lang="es-ES" sz="1100" dirty="0">
                <a:latin typeface="Century Gothic" panose="020B0502020202020204" pitchFamily="34" charset="0"/>
              </a:rPr>
              <a:t>Espacios para toma de decisiones.</a:t>
            </a:r>
          </a:p>
          <a:p>
            <a:pPr algn="just">
              <a:defRPr/>
            </a:pPr>
            <a:endParaRPr lang="es-ES" sz="1100" dirty="0">
              <a:latin typeface="Century Gothic" panose="020B0502020202020204" pitchFamily="34" charset="0"/>
            </a:endParaRPr>
          </a:p>
          <a:p>
            <a:pPr algn="just">
              <a:defRPr/>
            </a:pPr>
            <a:r>
              <a:rPr lang="es-CO" sz="1100" dirty="0">
                <a:latin typeface="Century Gothic" panose="020B0502020202020204" pitchFamily="34" charset="0"/>
              </a:rPr>
              <a:t>Proyectos formulados, gestionados e implementados según acuerdos/arreglos de gobernanza</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100" b="0" i="0" u="none" strike="noStrike" kern="1200" cap="none" spc="0" normalizeH="0" baseline="0" noProof="0" dirty="0">
              <a:ln>
                <a:noFill/>
              </a:ln>
              <a:effectLst/>
              <a:uLnTx/>
              <a:uFillTx/>
              <a:latin typeface="Century Gothic" panose="020B0502020202020204" pitchFamily="34" charset="0"/>
            </a:endParaRPr>
          </a:p>
        </p:txBody>
      </p:sp>
      <p:sp>
        <p:nvSpPr>
          <p:cNvPr id="114" name="CuadroTexto 113">
            <a:extLst>
              <a:ext uri="{FF2B5EF4-FFF2-40B4-BE49-F238E27FC236}">
                <a16:creationId xmlns:a16="http://schemas.microsoft.com/office/drawing/2014/main" id="{9D219EAA-9BB4-891C-C499-554AB74B9910}"/>
              </a:ext>
            </a:extLst>
          </p:cNvPr>
          <p:cNvSpPr txBox="1"/>
          <p:nvPr/>
        </p:nvSpPr>
        <p:spPr>
          <a:xfrm>
            <a:off x="104665" y="5988606"/>
            <a:ext cx="3096863" cy="2262158"/>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dirty="0">
                <a:latin typeface="Century Gothic" panose="020B0502020202020204" pitchFamily="34" charset="0"/>
              </a:rPr>
              <a:t>1.PND Compromisos </a:t>
            </a:r>
            <a:r>
              <a:rPr lang="es-ES" sz="1000" dirty="0" err="1">
                <a:latin typeface="Century Gothic" panose="020B0502020202020204" pitchFamily="34" charset="0"/>
              </a:rPr>
              <a:t>Conpes</a:t>
            </a:r>
            <a:r>
              <a:rPr lang="es-ES" sz="1000" dirty="0">
                <a:latin typeface="Century Gothic" panose="020B0502020202020204" pitchFamily="34" charset="0"/>
              </a:rPr>
              <a:t>.</a:t>
            </a:r>
          </a:p>
          <a:p>
            <a:pPr algn="just">
              <a:defRPr/>
            </a:pPr>
            <a:r>
              <a:rPr lang="es-ES" sz="1000" dirty="0">
                <a:latin typeface="Century Gothic" panose="020B0502020202020204" pitchFamily="34" charset="0"/>
              </a:rPr>
              <a:t>1-2-3-4-Instrumentos de planeación de orden Nacional, territorial,  áreas protegidas, planes de vida y aquellos que correspondan a la autonomía de cada grupo social y actores.`</a:t>
            </a:r>
            <a:r>
              <a:rPr lang="es-MX" sz="1000" dirty="0">
                <a:latin typeface="Century Gothic" panose="020B0502020202020204" pitchFamily="34" charset="0"/>
              </a:rPr>
              <a:t> Los análisis de efectividad del manejo bajo la metodología AEMAPPS y EMAP</a:t>
            </a:r>
            <a:endParaRPr lang="es-ES" sz="1000" dirty="0">
              <a:latin typeface="Century Gothic" panose="020B0502020202020204" pitchFamily="34" charset="0"/>
            </a:endParaRPr>
          </a:p>
          <a:p>
            <a:pPr algn="just">
              <a:defRPr/>
            </a:pPr>
            <a:r>
              <a:rPr lang="es-ES" sz="1000" dirty="0">
                <a:latin typeface="Century Gothic" panose="020B0502020202020204" pitchFamily="34" charset="0"/>
              </a:rPr>
              <a:t>5- Políticas agrarias.</a:t>
            </a:r>
          </a:p>
          <a:p>
            <a:pPr algn="just">
              <a:defRPr/>
            </a:pPr>
            <a:r>
              <a:rPr lang="es-ES" sz="1000" dirty="0">
                <a:latin typeface="Century Gothic" panose="020B0502020202020204" pitchFamily="34" charset="0"/>
              </a:rPr>
              <a:t>6-7 Análisis de integridad ecológica: Involucra documentos técnicos y académicos</a:t>
            </a:r>
          </a:p>
          <a:p>
            <a:pPr algn="just">
              <a:defRPr/>
            </a:pPr>
            <a:r>
              <a:rPr lang="es-ES" sz="1000" dirty="0">
                <a:latin typeface="Century Gothic" panose="020B0502020202020204" pitchFamily="34" charset="0"/>
              </a:rPr>
              <a:t>Normatividad y jurisprudencia</a:t>
            </a:r>
          </a:p>
          <a:p>
            <a:pPr marR="0" lvl="0" indent="0" algn="just" fontAlgn="auto">
              <a:lnSpc>
                <a:spcPct val="100000"/>
              </a:lnSpc>
              <a:spcBef>
                <a:spcPts val="0"/>
              </a:spcBef>
              <a:spcAft>
                <a:spcPts val="0"/>
              </a:spcAft>
              <a:buClrTx/>
              <a:buSzTx/>
              <a:buFontTx/>
              <a:buNone/>
              <a:tabLst/>
              <a:defRPr/>
            </a:pPr>
            <a:r>
              <a:rPr lang="es-MX" sz="1000" dirty="0">
                <a:latin typeface="Century Gothic" panose="020B0502020202020204" pitchFamily="34" charset="0"/>
              </a:rPr>
              <a:t>Política de Participación Social para la Conservación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100" dirty="0">
              <a:latin typeface="Century Gothic" panose="020B0502020202020204" pitchFamily="34" charset="0"/>
            </a:endParaRPr>
          </a:p>
        </p:txBody>
      </p:sp>
      <p:sp>
        <p:nvSpPr>
          <p:cNvPr id="139" name="CuadroTexto 138">
            <a:extLst>
              <a:ext uri="{FF2B5EF4-FFF2-40B4-BE49-F238E27FC236}">
                <a16:creationId xmlns:a16="http://schemas.microsoft.com/office/drawing/2014/main" id="{DC64721A-F0D1-CEC5-9745-9E16B1558910}"/>
              </a:ext>
            </a:extLst>
          </p:cNvPr>
          <p:cNvSpPr txBox="1"/>
          <p:nvPr/>
        </p:nvSpPr>
        <p:spPr>
          <a:xfrm>
            <a:off x="15237668" y="6137501"/>
            <a:ext cx="2656397" cy="1446550"/>
          </a:xfrm>
          <a:prstGeom prst="rect">
            <a:avLst/>
          </a:prstGeom>
          <a:noFill/>
        </p:spPr>
        <p:txBody>
          <a:bodyPr wrap="square">
            <a:spAutoFit/>
          </a:bodyPr>
          <a:lstStyle/>
          <a:p>
            <a:pPr algn="just"/>
            <a:r>
              <a:rPr lang="es-CO" sz="1100" dirty="0">
                <a:latin typeface="Century Gothic" panose="020B0502020202020204" pitchFamily="34" charset="0"/>
              </a:rPr>
              <a:t>1-2-3-4-5-6-7 DNP- Direcciones Territoriales; Entes internacionales, </a:t>
            </a:r>
            <a:r>
              <a:rPr lang="es-CO" sz="1100" dirty="0" err="1">
                <a:latin typeface="Century Gothic" panose="020B0502020202020204" pitchFamily="34" charset="0"/>
              </a:rPr>
              <a:t>ONGs</a:t>
            </a:r>
            <a:r>
              <a:rPr lang="es-CO" sz="1100" dirty="0">
                <a:latin typeface="Century Gothic" panose="020B0502020202020204" pitchFamily="34" charset="0"/>
              </a:rPr>
              <a:t>, Ministerios y entidades líderes de política; </a:t>
            </a:r>
            <a:r>
              <a:rPr lang="es-ES" sz="1100" dirty="0">
                <a:latin typeface="Century Gothic" panose="020B0502020202020204" pitchFamily="34" charset="0"/>
              </a:rPr>
              <a:t>Todos los Procesos; Grupo de valor y Grupo de Interés; </a:t>
            </a:r>
            <a:r>
              <a:rPr lang="es-CO" sz="1100" dirty="0">
                <a:latin typeface="Century Gothic" panose="020B0502020202020204" pitchFamily="34" charset="0"/>
              </a:rPr>
              <a:t>Entes territoriales – Comunidad Local</a:t>
            </a:r>
            <a:endParaRPr lang="es-ES" sz="1100" dirty="0">
              <a:latin typeface="Century Gothic" panose="020B0502020202020204" pitchFamily="34" charset="0"/>
            </a:endParaRPr>
          </a:p>
          <a:p>
            <a:r>
              <a:rPr lang="es-ES" sz="1100" dirty="0">
                <a:latin typeface="Century Gothic" panose="020B0502020202020204" pitchFamily="34" charset="0"/>
              </a:rPr>
              <a:t>8. Entes de control</a:t>
            </a:r>
          </a:p>
        </p:txBody>
      </p:sp>
      <p:sp>
        <p:nvSpPr>
          <p:cNvPr id="77" name="CuadroTexto 76">
            <a:extLst>
              <a:ext uri="{FF2B5EF4-FFF2-40B4-BE49-F238E27FC236}">
                <a16:creationId xmlns:a16="http://schemas.microsoft.com/office/drawing/2014/main" id="{605C3759-260C-75E1-F394-C3DAAEF9BCB0}"/>
              </a:ext>
            </a:extLst>
          </p:cNvPr>
          <p:cNvSpPr txBox="1"/>
          <p:nvPr/>
        </p:nvSpPr>
        <p:spPr>
          <a:xfrm>
            <a:off x="9787721" y="5516238"/>
            <a:ext cx="4629160" cy="1589509"/>
          </a:xfrm>
          <a:prstGeom prst="rect">
            <a:avLst/>
          </a:prstGeom>
          <a:noFill/>
        </p:spPr>
        <p:txBody>
          <a:bodyPr wrap="square" rtlCol="0">
            <a:spAutoFit/>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200" b="0" i="0" u="none" strike="noStrike" kern="1200" cap="none" spc="0" normalizeH="0" baseline="0" noProof="0" dirty="0">
              <a:ln>
                <a:noFill/>
              </a:ln>
              <a:effectLst/>
              <a:uLnTx/>
              <a:uFillTx/>
              <a:latin typeface="Century Gothic" panose="020B0502020202020204" pitchFamily="34" charset="0"/>
            </a:endParaRPr>
          </a:p>
          <a:p>
            <a:pPr marL="285750" indent="-285750" algn="just">
              <a:buFont typeface="Arial" panose="020B0604020202020204" pitchFamily="34" charset="0"/>
              <a:buChar char="•"/>
              <a:defRPr/>
            </a:pPr>
            <a:r>
              <a:rPr lang="es-ES" sz="1200" dirty="0">
                <a:latin typeface="Century Gothic" panose="020B0502020202020204" pitchFamily="34" charset="0"/>
              </a:rPr>
              <a:t>Realizar seguimiento al cumplimiento de los objetivos y metas de las estrategias a través de los indicadores asociados y los resultados de los análisis de efectividad del manejo .</a:t>
            </a:r>
          </a:p>
          <a:p>
            <a:pPr marL="285750" indent="-285750" algn="just">
              <a:buFont typeface="Arial" panose="020B0604020202020204" pitchFamily="34" charset="0"/>
              <a:buChar char="•"/>
              <a:defRPr/>
            </a:pPr>
            <a:endParaRPr lang="es-MX" sz="1200" dirty="0">
              <a:latin typeface="Century Gothic" panose="020B0502020202020204" pitchFamily="34" charset="0"/>
            </a:endParaRPr>
          </a:p>
          <a:p>
            <a:pPr marL="285750" indent="-285750" algn="just">
              <a:buFont typeface="Arial" panose="020B0604020202020204" pitchFamily="34" charset="0"/>
              <a:buChar char="•"/>
              <a:defRPr/>
            </a:pPr>
            <a:endParaRPr lang="es-MX" sz="1200" dirty="0">
              <a:latin typeface="Century Gothic" panose="020B0502020202020204" pitchFamily="34" charset="0"/>
            </a:endParaRPr>
          </a:p>
          <a:p>
            <a:pPr marL="171450" indent="-171450" algn="just">
              <a:buFont typeface="Arial" panose="020B0604020202020204" pitchFamily="34" charset="0"/>
              <a:buChar char="•"/>
              <a:defRPr/>
            </a:pPr>
            <a:endParaRPr lang="es-MX" sz="1200" dirty="0">
              <a:latin typeface="Century Gothic" panose="020B0502020202020204" pitchFamily="34" charset="0"/>
            </a:endParaRPr>
          </a:p>
        </p:txBody>
      </p:sp>
      <p:sp>
        <p:nvSpPr>
          <p:cNvPr id="113" name="CuadroTexto 112">
            <a:extLst>
              <a:ext uri="{FF2B5EF4-FFF2-40B4-BE49-F238E27FC236}">
                <a16:creationId xmlns:a16="http://schemas.microsoft.com/office/drawing/2014/main" id="{D9925E2E-CCD7-B1BB-6480-0B54F951E2BE}"/>
              </a:ext>
            </a:extLst>
          </p:cNvPr>
          <p:cNvSpPr txBox="1"/>
          <p:nvPr/>
        </p:nvSpPr>
        <p:spPr>
          <a:xfrm>
            <a:off x="9011812" y="7180118"/>
            <a:ext cx="5460551" cy="1015663"/>
          </a:xfrm>
          <a:prstGeom prst="rect">
            <a:avLst/>
          </a:prstGeom>
          <a:noFill/>
        </p:spPr>
        <p:txBody>
          <a:bodyPr wrap="square">
            <a:spAutoFit/>
          </a:bodyPr>
          <a:lstStyle/>
          <a:p>
            <a:pPr algn="just">
              <a:defRPr/>
            </a:pPr>
            <a:endParaRPr kumimoji="0" lang="es-ES" sz="1200" b="0" i="0" u="none" strike="sngStrike" kern="1200" cap="none" spc="0" normalizeH="0" baseline="0" noProof="0" dirty="0">
              <a:ln>
                <a:noFill/>
              </a:ln>
              <a:effectLst/>
              <a:uLnTx/>
              <a:uFillTx/>
              <a:latin typeface="Century Gothic" panose="020B0502020202020204" pitchFamily="34" charset="0"/>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200" b="0" i="0" u="none" strike="noStrike" kern="1200" cap="none" spc="0" normalizeH="0" baseline="0" noProof="0" dirty="0">
                <a:ln>
                  <a:noFill/>
                </a:ln>
                <a:effectLst/>
                <a:uLnTx/>
                <a:uFillTx/>
                <a:latin typeface="Century Gothic" panose="020B0502020202020204" pitchFamily="34" charset="0"/>
                <a:ea typeface="+mn-ea"/>
                <a:cs typeface="+mn-cs"/>
              </a:rPr>
              <a:t>Autoevaluar  el proceso a través de seguimiento a los mapas de riesgos ( Corrupción/ Fiscales y Gestión )</a:t>
            </a: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200" b="0" i="0" u="none" strike="noStrike" kern="1200" cap="none" spc="0" normalizeH="0" baseline="0" noProof="0" dirty="0">
                <a:ln>
                  <a:noFill/>
                </a:ln>
                <a:effectLst/>
                <a:uLnTx/>
                <a:uFillTx/>
                <a:latin typeface="Century Gothic" panose="020B0502020202020204" pitchFamily="34" charset="0"/>
                <a:ea typeface="+mn-ea"/>
                <a:cs typeface="+mn-cs"/>
              </a:rPr>
              <a:t>Verificar resultados de auditorías, informes de seguimiento y demás mecanismos de evaluación. </a:t>
            </a:r>
          </a:p>
        </p:txBody>
      </p:sp>
      <p:sp>
        <p:nvSpPr>
          <p:cNvPr id="78" name="CuadroTexto 77">
            <a:extLst>
              <a:ext uri="{FF2B5EF4-FFF2-40B4-BE49-F238E27FC236}">
                <a16:creationId xmlns:a16="http://schemas.microsoft.com/office/drawing/2014/main" id="{321E4B5B-1BB9-19E2-70A6-370A0E08F578}"/>
              </a:ext>
            </a:extLst>
          </p:cNvPr>
          <p:cNvSpPr txBox="1"/>
          <p:nvPr/>
        </p:nvSpPr>
        <p:spPr>
          <a:xfrm>
            <a:off x="15544318" y="8283380"/>
            <a:ext cx="2487498" cy="1015663"/>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Ver Senda Módulo Documentos</a:t>
            </a:r>
          </a:p>
          <a:p>
            <a:pPr>
              <a:defRPr/>
            </a:pPr>
            <a:r>
              <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Ver Senda Módulo Riesgos</a:t>
            </a:r>
          </a:p>
          <a:p>
            <a:pPr marR="0" lvl="0" defTabSz="914400" rtl="0" eaLnBrk="1" fontAlgn="auto" latinLnBrk="0" hangingPunct="1">
              <a:lnSpc>
                <a:spcPct val="100000"/>
              </a:lnSpc>
              <a:spcBef>
                <a:spcPts val="0"/>
              </a:spcBef>
              <a:spcAft>
                <a:spcPts val="0"/>
              </a:spcAft>
              <a:buClrTx/>
              <a:buSzTx/>
              <a:tabLst/>
              <a:defRPr/>
            </a:pPr>
            <a:r>
              <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Ver Senda Módulo Indicadores</a:t>
            </a:r>
          </a:p>
          <a:p>
            <a:pPr marR="0" lvl="0" defTabSz="914400" rtl="0" eaLnBrk="1" fontAlgn="auto" latinLnBrk="0" hangingPunct="1">
              <a:lnSpc>
                <a:spcPct val="100000"/>
              </a:lnSpc>
              <a:spcBef>
                <a:spcPts val="0"/>
              </a:spcBef>
              <a:spcAft>
                <a:spcPts val="0"/>
              </a:spcAft>
              <a:buClrTx/>
              <a:buSzTx/>
              <a:tabLst/>
              <a:defRPr/>
            </a:pPr>
            <a:r>
              <a:rPr lang="es-CO" sz="1200" dirty="0">
                <a:solidFill>
                  <a:prstClr val="black">
                    <a:lumMod val="65000"/>
                    <a:lumOff val="35000"/>
                  </a:prstClr>
                </a:solidFill>
                <a:latin typeface="Century Gothic" panose="020B0502020202020204" pitchFamily="34" charset="0"/>
              </a:rPr>
              <a:t> </a:t>
            </a:r>
            <a:r>
              <a:rPr kumimoji="0" lang="es-CO" sz="1200" b="0" i="0" u="none" strike="noStrike" kern="1200" cap="none" spc="0" normalizeH="0" baseline="0" noProof="0" dirty="0">
                <a:ln>
                  <a:noFill/>
                </a:ln>
                <a:solidFill>
                  <a:prstClr val="black">
                    <a:lumMod val="65000"/>
                    <a:lumOff val="35000"/>
                  </a:prstClr>
                </a:solidFill>
                <a:effectLst/>
                <a:uLnTx/>
                <a:uFillTx/>
                <a:latin typeface="Century Gothic" panose="020B0502020202020204" pitchFamily="34" charset="0"/>
              </a:rPr>
              <a:t>Ver Senda Normograma</a:t>
            </a:r>
          </a:p>
        </p:txBody>
      </p:sp>
      <p:sp>
        <p:nvSpPr>
          <p:cNvPr id="81" name="TextBox 106">
            <a:extLst>
              <a:ext uri="{FF2B5EF4-FFF2-40B4-BE49-F238E27FC236}">
                <a16:creationId xmlns:a16="http://schemas.microsoft.com/office/drawing/2014/main" id="{20787D94-E993-E05C-AB7D-9E240A7A4CC2}"/>
              </a:ext>
            </a:extLst>
          </p:cNvPr>
          <p:cNvSpPr txBox="1"/>
          <p:nvPr/>
        </p:nvSpPr>
        <p:spPr>
          <a:xfrm>
            <a:off x="14554812" y="8200937"/>
            <a:ext cx="1872265" cy="1190967"/>
          </a:xfrm>
          <a:prstGeom prst="rect">
            <a:avLst/>
          </a:prstGeom>
        </p:spPr>
        <p:txBody>
          <a:bodyPr wrap="square" lIns="0" tIns="0" rIns="0" bIns="0" rtlCol="0" anchor="t">
            <a:spAutoFit/>
          </a:bodyPr>
          <a:lstStyle/>
          <a:p>
            <a:pPr marL="0" marR="0" lvl="0" indent="0" algn="l" defTabSz="914400" rtl="0" eaLnBrk="1" fontAlgn="auto" latinLnBrk="0" hangingPunct="1">
              <a:lnSpc>
                <a:spcPts val="1872"/>
              </a:lnSpc>
              <a:spcBef>
                <a:spcPts val="0"/>
              </a:spcBef>
              <a:spcAft>
                <a:spcPts val="0"/>
              </a:spcAft>
              <a:buClrTx/>
              <a:buSzTx/>
              <a:buFontTx/>
              <a:buNone/>
              <a:tabLst/>
              <a:defRPr/>
            </a:pPr>
            <a:r>
              <a:rPr lang="es-CO" sz="1200" b="1" dirty="0">
                <a:solidFill>
                  <a:srgbClr val="009536"/>
                </a:solidFill>
                <a:latin typeface="Century Gothic" panose="020B0502020202020204" pitchFamily="34" charset="0"/>
              </a:rPr>
              <a:t>Documentos</a:t>
            </a:r>
          </a:p>
          <a:p>
            <a:pPr marL="0" marR="0" lvl="0" indent="0" algn="l" defTabSz="914400" rtl="0" eaLnBrk="1" fontAlgn="auto" latinLnBrk="0" hangingPunct="1">
              <a:lnSpc>
                <a:spcPts val="1872"/>
              </a:lnSpc>
              <a:spcBef>
                <a:spcPts val="0"/>
              </a:spcBef>
              <a:spcAft>
                <a:spcPts val="0"/>
              </a:spcAft>
              <a:buClrTx/>
              <a:buSzTx/>
              <a:buFontTx/>
              <a:buNone/>
              <a:tabLst/>
              <a:defRPr/>
            </a:pPr>
            <a:r>
              <a:rPr lang="es-CO" sz="1200" b="1" dirty="0">
                <a:solidFill>
                  <a:srgbClr val="009536"/>
                </a:solidFill>
                <a:latin typeface="Century Gothic" panose="020B0502020202020204" pitchFamily="34" charset="0"/>
              </a:rPr>
              <a:t>Riesgos,</a:t>
            </a:r>
          </a:p>
          <a:p>
            <a:pPr marL="0" marR="0" lvl="0" indent="0" algn="l" defTabSz="914400" rtl="0" eaLnBrk="1" fontAlgn="auto" latinLnBrk="0" hangingPunct="1">
              <a:lnSpc>
                <a:spcPts val="1872"/>
              </a:lnSpc>
              <a:spcBef>
                <a:spcPts val="0"/>
              </a:spcBef>
              <a:spcAft>
                <a:spcPts val="0"/>
              </a:spcAft>
              <a:buClrTx/>
              <a:buSzTx/>
              <a:buFontTx/>
              <a:buNone/>
              <a:tabLst/>
              <a:defRPr/>
            </a:pPr>
            <a:r>
              <a:rPr lang="es-CO" sz="1200" b="1" dirty="0">
                <a:solidFill>
                  <a:srgbClr val="009536"/>
                </a:solidFill>
                <a:latin typeface="Century Gothic" panose="020B0502020202020204" pitchFamily="34" charset="0"/>
              </a:rPr>
              <a:t>Indicadores Normatividad </a:t>
            </a:r>
          </a:p>
          <a:p>
            <a:pPr marL="0" marR="0" lvl="0" indent="0" algn="l" defTabSz="914400" rtl="0" eaLnBrk="1" fontAlgn="auto" latinLnBrk="0" hangingPunct="1">
              <a:lnSpc>
                <a:spcPts val="1872"/>
              </a:lnSpc>
              <a:spcBef>
                <a:spcPts val="0"/>
              </a:spcBef>
              <a:spcAft>
                <a:spcPts val="0"/>
              </a:spcAft>
              <a:buClrTx/>
              <a:buSzTx/>
              <a:buFontTx/>
              <a:buNone/>
              <a:tabLst/>
              <a:defRPr/>
            </a:pPr>
            <a:r>
              <a:rPr lang="es-CO" sz="1200" b="1" dirty="0">
                <a:solidFill>
                  <a:srgbClr val="009536"/>
                </a:solidFill>
                <a:latin typeface="Century Gothic" panose="020B0502020202020204" pitchFamily="34" charset="0"/>
              </a:rPr>
              <a:t>legal</a:t>
            </a:r>
          </a:p>
        </p:txBody>
      </p:sp>
      <p:sp>
        <p:nvSpPr>
          <p:cNvPr id="84" name="TextBox 100">
            <a:extLst>
              <a:ext uri="{FF2B5EF4-FFF2-40B4-BE49-F238E27FC236}">
                <a16:creationId xmlns:a16="http://schemas.microsoft.com/office/drawing/2014/main" id="{D915015F-793E-9F8F-33D0-BA901F584EC8}"/>
              </a:ext>
            </a:extLst>
          </p:cNvPr>
          <p:cNvSpPr txBox="1"/>
          <p:nvPr/>
        </p:nvSpPr>
        <p:spPr>
          <a:xfrm>
            <a:off x="8955857" y="8263209"/>
            <a:ext cx="1088063" cy="216341"/>
          </a:xfrm>
          <a:prstGeom prst="rect">
            <a:avLst/>
          </a:prstGeom>
        </p:spPr>
        <p:txBody>
          <a:bodyPr wrap="square" lIns="0" tIns="0" rIns="0" bIns="0" rtlCol="0" anchor="t">
            <a:spAutoFit/>
          </a:bodyPr>
          <a:lstStyle/>
          <a:p>
            <a:pPr marL="0" marR="0" lvl="0" indent="0" algn="ctr" defTabSz="914400" rtl="0" eaLnBrk="1" fontAlgn="auto" latinLnBrk="0" hangingPunct="1">
              <a:lnSpc>
                <a:spcPts val="1872"/>
              </a:lnSpc>
              <a:spcBef>
                <a:spcPts val="0"/>
              </a:spcBef>
              <a:spcAft>
                <a:spcPts val="0"/>
              </a:spcAft>
              <a:buClrTx/>
              <a:buSzTx/>
              <a:buFontTx/>
              <a:buNone/>
              <a:tabLst/>
              <a:defRPr/>
            </a:pPr>
            <a:r>
              <a:rPr lang="es-CO" sz="1200" b="1" dirty="0">
                <a:solidFill>
                  <a:srgbClr val="009536"/>
                </a:solidFill>
                <a:latin typeface="Century Gothic" panose="020B0502020202020204" pitchFamily="34" charset="0"/>
              </a:rPr>
              <a:t>Alcance:</a:t>
            </a:r>
          </a:p>
        </p:txBody>
      </p:sp>
      <p:pic>
        <p:nvPicPr>
          <p:cNvPr id="110" name="Gráfico 109" descr="Cuaderno de estrategias">
            <a:extLst>
              <a:ext uri="{FF2B5EF4-FFF2-40B4-BE49-F238E27FC236}">
                <a16:creationId xmlns:a16="http://schemas.microsoft.com/office/drawing/2014/main" id="{6414A99D-FA09-20EA-DAB7-46F2483BC5F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984098" y="8437899"/>
            <a:ext cx="957799" cy="957799"/>
          </a:xfrm>
          <a:prstGeom prst="rect">
            <a:avLst/>
          </a:prstGeom>
        </p:spPr>
      </p:pic>
      <p:sp>
        <p:nvSpPr>
          <p:cNvPr id="129" name="CuadroTexto 128">
            <a:extLst>
              <a:ext uri="{FF2B5EF4-FFF2-40B4-BE49-F238E27FC236}">
                <a16:creationId xmlns:a16="http://schemas.microsoft.com/office/drawing/2014/main" id="{7D18CB3E-1144-9AF4-A2A7-6D75D705450A}"/>
              </a:ext>
            </a:extLst>
          </p:cNvPr>
          <p:cNvSpPr txBox="1"/>
          <p:nvPr/>
        </p:nvSpPr>
        <p:spPr>
          <a:xfrm>
            <a:off x="9826299" y="8396831"/>
            <a:ext cx="4005784" cy="276999"/>
          </a:xfrm>
          <a:prstGeom prst="rect">
            <a:avLst/>
          </a:prstGeom>
          <a:noFill/>
        </p:spPr>
        <p:txBody>
          <a:bodyPr wrap="square">
            <a:spAutoFit/>
          </a:bodyPr>
          <a:lstStyle/>
          <a:p>
            <a:pPr algn="just">
              <a:defRPr/>
            </a:pPr>
            <a:endParaRPr lang="es-CO" sz="1200" dirty="0">
              <a:solidFill>
                <a:prstClr val="black">
                  <a:lumMod val="65000"/>
                  <a:lumOff val="35000"/>
                </a:prstClr>
              </a:solidFill>
              <a:latin typeface="Century Gothic" panose="020B0502020202020204" pitchFamily="34" charset="0"/>
            </a:endParaRPr>
          </a:p>
        </p:txBody>
      </p:sp>
      <p:sp>
        <p:nvSpPr>
          <p:cNvPr id="106" name="CuadroTexto 82">
            <a:extLst>
              <a:ext uri="{FF2B5EF4-FFF2-40B4-BE49-F238E27FC236}">
                <a16:creationId xmlns:a16="http://schemas.microsoft.com/office/drawing/2014/main" id="{F089E6EC-FF66-B0E6-9A2D-CA28C7FE92C0}"/>
              </a:ext>
            </a:extLst>
          </p:cNvPr>
          <p:cNvSpPr txBox="1"/>
          <p:nvPr/>
        </p:nvSpPr>
        <p:spPr>
          <a:xfrm>
            <a:off x="168524" y="2439265"/>
            <a:ext cx="3024338" cy="2677656"/>
          </a:xfrm>
          <a:prstGeom prst="rect">
            <a:avLst/>
          </a:prstGeom>
          <a:noFill/>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defRPr/>
            </a:pPr>
            <a:r>
              <a:rPr lang="es-ES" sz="1200" dirty="0">
                <a:latin typeface="Century Gothic" panose="020B0502020202020204" pitchFamily="34" charset="0"/>
              </a:rPr>
              <a:t>1</a:t>
            </a:r>
            <a:r>
              <a:rPr lang="es-ES" sz="1200" b="1" dirty="0">
                <a:latin typeface="Century Gothic" panose="020B0502020202020204" pitchFamily="34" charset="0"/>
              </a:rPr>
              <a:t>. </a:t>
            </a:r>
            <a:r>
              <a:rPr lang="es-ES" sz="1200" dirty="0">
                <a:latin typeface="Century Gothic" panose="020B0502020202020204" pitchFamily="34" charset="0"/>
              </a:rPr>
              <a:t>DNP; Proceso Direccionamiento Estratégico</a:t>
            </a:r>
            <a:r>
              <a:rPr lang="es-ES" sz="1200" b="1" dirty="0">
                <a:latin typeface="Century Gothic" panose="020B0502020202020204" pitchFamily="34" charset="0"/>
              </a:rPr>
              <a:t>.</a:t>
            </a:r>
          </a:p>
          <a:p>
            <a:pPr algn="just">
              <a:defRPr/>
            </a:pPr>
            <a:r>
              <a:rPr lang="es-ES" sz="1200" dirty="0">
                <a:latin typeface="Century Gothic" panose="020B0502020202020204" pitchFamily="34" charset="0"/>
              </a:rPr>
              <a:t>2. Entidades del estado Nacional – territorial.</a:t>
            </a:r>
          </a:p>
          <a:p>
            <a:pPr algn="just">
              <a:defRPr/>
            </a:pPr>
            <a:r>
              <a:rPr lang="es-ES" sz="1200" dirty="0">
                <a:latin typeface="Century Gothic" panose="020B0502020202020204" pitchFamily="34" charset="0"/>
              </a:rPr>
              <a:t>3. Administración Manejo  de Áreas Protegidas.</a:t>
            </a:r>
          </a:p>
          <a:p>
            <a:pPr algn="just">
              <a:defRPr/>
            </a:pPr>
            <a:r>
              <a:rPr lang="es-CO" sz="1200" dirty="0">
                <a:latin typeface="Century Gothic" panose="020B0502020202020204" pitchFamily="34" charset="0"/>
              </a:rPr>
              <a:t>4.Participación - organización social, Comunidades; grupos étnicos, campesinas y sociedad civil.</a:t>
            </a:r>
            <a:r>
              <a:rPr lang="pt-BR" sz="1200" dirty="0">
                <a:latin typeface="Century Gothic" panose="020B0502020202020204" pitchFamily="34" charset="0"/>
              </a:rPr>
              <a:t> </a:t>
            </a:r>
          </a:p>
          <a:p>
            <a:pPr algn="just">
              <a:defRPr/>
            </a:pPr>
            <a:r>
              <a:rPr lang="es-ES" sz="1200" dirty="0">
                <a:latin typeface="Century Gothic" panose="020B0502020202020204" pitchFamily="34" charset="0"/>
              </a:rPr>
              <a:t>5. Sector industrial y productivo.</a:t>
            </a:r>
            <a:endParaRPr lang="es-CO" sz="1200" dirty="0">
              <a:latin typeface="Century Gothic" panose="020B0502020202020204" pitchFamily="34" charset="0"/>
            </a:endParaRPr>
          </a:p>
          <a:p>
            <a:pPr algn="just">
              <a:defRPr/>
            </a:pPr>
            <a:r>
              <a:rPr lang="es-ES" sz="1200" dirty="0">
                <a:latin typeface="Century Gothic" panose="020B0502020202020204" pitchFamily="34" charset="0"/>
              </a:rPr>
              <a:t>6. Organismos Internacionales – ONGS </a:t>
            </a:r>
          </a:p>
          <a:p>
            <a:pPr algn="just">
              <a:defRPr/>
            </a:pPr>
            <a:r>
              <a:rPr lang="es-CO" sz="1200" dirty="0">
                <a:latin typeface="Century Gothic" panose="020B0502020202020204" pitchFamily="34" charset="0"/>
              </a:rPr>
              <a:t>7. Institutos de Investigación y Academia.</a:t>
            </a:r>
          </a:p>
          <a:p>
            <a:pPr algn="just">
              <a:defRPr/>
            </a:pPr>
            <a:r>
              <a:rPr lang="es-ES" sz="1200" dirty="0">
                <a:latin typeface="Century Gothic" panose="020B0502020202020204" pitchFamily="34" charset="0"/>
              </a:rPr>
              <a:t>8.Entes control estado.</a:t>
            </a:r>
            <a:endParaRPr lang="es-CO" sz="1200" dirty="0">
              <a:latin typeface="Century Gothic" panose="020B0502020202020204" pitchFamily="34" charset="0"/>
            </a:endParaRPr>
          </a:p>
        </p:txBody>
      </p:sp>
      <p:sp>
        <p:nvSpPr>
          <p:cNvPr id="82" name="CuadroTexto 81">
            <a:extLst>
              <a:ext uri="{FF2B5EF4-FFF2-40B4-BE49-F238E27FC236}">
                <a16:creationId xmlns:a16="http://schemas.microsoft.com/office/drawing/2014/main" id="{93EB7095-F2D5-FD76-B1F5-CE68F9688882}"/>
              </a:ext>
            </a:extLst>
          </p:cNvPr>
          <p:cNvSpPr txBox="1"/>
          <p:nvPr/>
        </p:nvSpPr>
        <p:spPr>
          <a:xfrm>
            <a:off x="9826299" y="8396831"/>
            <a:ext cx="4005784" cy="276999"/>
          </a:xfrm>
          <a:prstGeom prst="rect">
            <a:avLst/>
          </a:prstGeom>
          <a:noFill/>
        </p:spPr>
        <p:txBody>
          <a:bodyPr wrap="square">
            <a:spAutoFit/>
          </a:bodyPr>
          <a:lstStyle/>
          <a:p>
            <a:pPr algn="just">
              <a:defRPr/>
            </a:pPr>
            <a:endParaRPr lang="es-CO" sz="1200" dirty="0">
              <a:latin typeface="Century Gothic" panose="020B0502020202020204" pitchFamily="34" charset="0"/>
            </a:endParaRPr>
          </a:p>
        </p:txBody>
      </p:sp>
      <p:sp>
        <p:nvSpPr>
          <p:cNvPr id="83" name="CuadroTexto 82">
            <a:extLst>
              <a:ext uri="{FF2B5EF4-FFF2-40B4-BE49-F238E27FC236}">
                <a16:creationId xmlns:a16="http://schemas.microsoft.com/office/drawing/2014/main" id="{8D769CC6-33D2-7205-D00E-E59269C1DA47}"/>
              </a:ext>
            </a:extLst>
          </p:cNvPr>
          <p:cNvSpPr txBox="1"/>
          <p:nvPr/>
        </p:nvSpPr>
        <p:spPr>
          <a:xfrm>
            <a:off x="9826299" y="8396831"/>
            <a:ext cx="4005784" cy="276999"/>
          </a:xfrm>
          <a:prstGeom prst="rect">
            <a:avLst/>
          </a:prstGeom>
          <a:noFill/>
        </p:spPr>
        <p:txBody>
          <a:bodyPr wrap="square">
            <a:spAutoFit/>
          </a:bodyPr>
          <a:lstStyle/>
          <a:p>
            <a:pPr algn="just">
              <a:defRPr/>
            </a:pPr>
            <a:endParaRPr lang="es-CO" sz="1200" dirty="0">
              <a:latin typeface="Century Gothic" panose="020B0502020202020204" pitchFamily="34" charset="0"/>
            </a:endParaRPr>
          </a:p>
        </p:txBody>
      </p:sp>
      <p:sp>
        <p:nvSpPr>
          <p:cNvPr id="85" name="CuadroTexto 84">
            <a:extLst>
              <a:ext uri="{FF2B5EF4-FFF2-40B4-BE49-F238E27FC236}">
                <a16:creationId xmlns:a16="http://schemas.microsoft.com/office/drawing/2014/main" id="{F5381744-A51E-A5CD-1146-D5C4FF46158E}"/>
              </a:ext>
            </a:extLst>
          </p:cNvPr>
          <p:cNvSpPr txBox="1"/>
          <p:nvPr/>
        </p:nvSpPr>
        <p:spPr>
          <a:xfrm>
            <a:off x="9779879" y="8342731"/>
            <a:ext cx="3813457" cy="1015699"/>
          </a:xfrm>
          <a:prstGeom prst="rect">
            <a:avLst/>
          </a:prstGeom>
          <a:noFill/>
        </p:spPr>
        <p:txBody>
          <a:bodyPr wrap="square">
            <a:spAutoFit/>
          </a:bodyPr>
          <a:lstStyle/>
          <a:p>
            <a:pPr algn="just">
              <a:defRPr/>
            </a:pPr>
            <a:r>
              <a:rPr lang="es-CO" sz="1200" dirty="0">
                <a:latin typeface="Century Gothic" panose="020B0502020202020204" pitchFamily="34" charset="0"/>
              </a:rPr>
              <a:t>Inicia con establecer  para los tres niveles de gestión NC; DT y AP el plan de acción y planes de trabajo del proceso y finaliza con tomar acciones correctivas y de mejora para el proceso.</a:t>
            </a:r>
          </a:p>
        </p:txBody>
      </p:sp>
      <p:sp>
        <p:nvSpPr>
          <p:cNvPr id="130" name="CuadroTexto 129">
            <a:extLst>
              <a:ext uri="{FF2B5EF4-FFF2-40B4-BE49-F238E27FC236}">
                <a16:creationId xmlns:a16="http://schemas.microsoft.com/office/drawing/2014/main" id="{BAF66F44-46A0-6FC9-7217-452D5CE334AE}"/>
              </a:ext>
            </a:extLst>
          </p:cNvPr>
          <p:cNvSpPr txBox="1"/>
          <p:nvPr/>
        </p:nvSpPr>
        <p:spPr>
          <a:xfrm>
            <a:off x="8997832" y="6441397"/>
            <a:ext cx="5371640" cy="1015663"/>
          </a:xfrm>
          <a:prstGeom prst="rect">
            <a:avLst/>
          </a:prstGeom>
          <a:noFill/>
        </p:spPr>
        <p:txBody>
          <a:bodyPr wrap="square">
            <a:spAutoFit/>
          </a:bodyPr>
          <a:lstStyle/>
          <a:p>
            <a:pPr marL="285750" indent="-285750" algn="just">
              <a:buFont typeface="Arial" panose="020B0604020202020204" pitchFamily="34" charset="0"/>
              <a:buChar char="•"/>
              <a:defRPr/>
            </a:pPr>
            <a:r>
              <a:rPr lang="es-ES" sz="1200" dirty="0">
                <a:latin typeface="Century Gothic" panose="020B0502020202020204" pitchFamily="34" charset="0"/>
              </a:rPr>
              <a:t>Realizar informe de gestión de acuerdo con la periodicidad requerida.</a:t>
            </a:r>
          </a:p>
          <a:p>
            <a:pPr marL="285750" indent="-285750" algn="just">
              <a:buFont typeface="Arial" panose="020B0604020202020204" pitchFamily="34" charset="0"/>
              <a:buChar char="•"/>
              <a:defRPr/>
            </a:pPr>
            <a:r>
              <a:rPr lang="es-CO" sz="1200" dirty="0">
                <a:latin typeface="Century Gothic" panose="020B0502020202020204" pitchFamily="34" charset="0"/>
              </a:rPr>
              <a:t>Evaluar conjuntamente la implementación de los instrumentos de manejo y el funcionamiento de los arreglos de gobernanza así como  los mecanismos de participación</a:t>
            </a:r>
            <a:endParaRPr lang="es-ES" sz="1200" dirty="0">
              <a:latin typeface="Century Gothic" panose="020B0502020202020204" pitchFamily="34" charset="0"/>
            </a:endParaRPr>
          </a:p>
        </p:txBody>
      </p:sp>
    </p:spTree>
    <p:extLst>
      <p:ext uri="{BB962C8B-B14F-4D97-AF65-F5344CB8AC3E}">
        <p14:creationId xmlns:p14="http://schemas.microsoft.com/office/powerpoint/2010/main" val="133491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3501</TotalTime>
  <Words>814</Words>
  <Application>Microsoft Office PowerPoint</Application>
  <PresentationFormat>Personalizado</PresentationFormat>
  <Paragraphs>91</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Calibri</vt:lpstr>
      <vt:lpstr>Arial</vt:lpstr>
      <vt:lpstr>Century Gothic</vt:lpstr>
      <vt:lpstr>League Spartan</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Caracterización Proceso</dc:title>
  <dc:creator>Gloria</dc:creator>
  <cp:lastModifiedBy>Marcela Borda Rodriguez</cp:lastModifiedBy>
  <cp:revision>135</cp:revision>
  <dcterms:created xsi:type="dcterms:W3CDTF">2006-08-16T00:00:00Z</dcterms:created>
  <dcterms:modified xsi:type="dcterms:W3CDTF">2024-07-12T14:10:22Z</dcterms:modified>
  <dc:identifier>DAGBI6CQJEU</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2024-05-21T01:19:31Z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ae2b124a-dd72-4cf0-ba18-f2ba3df16eb7</vt:lpwstr>
  </property>
  <property fmtid="{D5CDD505-2E9C-101B-9397-08002B2CF9AE}" pid="7" name="MSIP_Label_defa4170-0d19-0005-0004-bc88714345d2_ActionId">
    <vt:lpwstr>11766204-f1ff-4992-b235-b58b79484e58</vt:lpwstr>
  </property>
  <property fmtid="{D5CDD505-2E9C-101B-9397-08002B2CF9AE}" pid="8" name="MSIP_Label_defa4170-0d19-0005-0004-bc88714345d2_ContentBits">
    <vt:lpwstr>0</vt:lpwstr>
  </property>
</Properties>
</file>