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18288000" cy="10287000"/>
  <p:notesSz cx="6858000" cy="914400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jAbldQ9PSrg9EKmEaPUdDeFme0i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hirley Marzal Juridica Dtca" initials="" lastIdx="2" clrIdx="0"/>
  <p:cmAuthor id="1" name="Natalia Julieta Galvis Avellaneda - SGM" initials="" lastIdx="6" clrIdx="1"/>
  <p:cmAuthor id="2" name="Simon Alexander Moreno Gutierrez - GTEA" initials="" lastIdx="4" clrIdx="2"/>
  <p:cmAuthor id="3" name="Fernando Enrique Vega Cortés - Sgm" initials="" lastIdx="1" clrIdx="3"/>
  <p:cmAuthor id="4" name="Héctor Ramos Arévalo" initials="" lastIdx="3" clrIdx="4"/>
  <p:cmAuthor id="5" name="GUILLERMO ALBERTO SANTOS CEBALLOS" initials="GASC" lastIdx="2" clrIdx="5">
    <p:extLst>
      <p:ext uri="{19B8F6BF-5375-455C-9EA6-DF929625EA0E}">
        <p15:presenceInfo xmlns:p15="http://schemas.microsoft.com/office/powerpoint/2012/main" userId="S-1-5-21-3300181085-4084632649-3489714358-1586" providerId="AD"/>
      </p:ext>
    </p:extLst>
  </p:cmAuthor>
  <p:cmAuthor id="6" name="SIMON ALEXANDER MORENO GUTIERREZ" initials="SAMG" lastIdx="1" clrIdx="6">
    <p:extLst>
      <p:ext uri="{19B8F6BF-5375-455C-9EA6-DF929625EA0E}">
        <p15:presenceInfo xmlns:p15="http://schemas.microsoft.com/office/powerpoint/2012/main" userId="S-1-5-21-3300181085-4084632649-3489714358-166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50" autoAdjust="0"/>
    <p:restoredTop sz="96374" autoAdjust="0"/>
  </p:normalViewPr>
  <p:slideViewPr>
    <p:cSldViewPr snapToGrid="0">
      <p:cViewPr varScale="1">
        <p:scale>
          <a:sx n="44" d="100"/>
          <a:sy n="44" d="100"/>
        </p:scale>
        <p:origin x="87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5" Type="http://schemas.openxmlformats.org/officeDocument/2006/relationships/commentAuthors" Target="commentAuthors.xml"/><Relationship Id="rId19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g2030959d382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7" name="Google Shape;317;g2030959d382_0_2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18" name="Google Shape;318;g2030959d382_0_23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9785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030959d382_0_39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2030959d382_0_39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g2030959d382_0_39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4177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030959d382_0_45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g2030959d382_0_452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" name="Google Shape;150;g2030959d382_0_45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g2030959d382_0_4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g2030959d382_0_4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022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030959d382_0_458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g2030959d382_0_458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g2030959d382_0_4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g2030959d382_0_45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g2030959d382_0_45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2050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30959d382_0_39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2030959d382_0_39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7" name="Google Shape;97;g2030959d382_0_39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g2030959d382_0_39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g2030959d382_0_39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787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Title and Conten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030959d382_0_40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g2030959d382_0_40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g2030959d382_0_40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2030959d382_0_40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g2030959d382_0_40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448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30959d382_0_4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g2030959d382_0_4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9" name="Google Shape;109;g2030959d382_0_4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2030959d382_0_4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g2030959d382_0_4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8939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030959d382_0_4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g2030959d382_0_4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5" name="Google Shape;115;g2030959d382_0_41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116" name="Google Shape;116;g2030959d382_0_41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g2030959d382_0_4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g2030959d382_0_41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5560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30959d382_0_4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g2030959d382_0_424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g2030959d382_0_424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3" name="Google Shape;123;g2030959d382_0_424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4" name="Google Shape;124;g2030959d382_0_424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125" name="Google Shape;125;g2030959d382_0_4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g2030959d382_0_4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g2030959d382_0_4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885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030959d382_0_4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g2030959d382_0_4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g2030959d382_0_4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2030959d382_0_4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294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Content with Caption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2030959d382_0_43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g2030959d382_0_43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6" name="Google Shape;136;g2030959d382_0_43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37" name="Google Shape;137;g2030959d382_0_43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g2030959d382_0_4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g2030959d382_0_43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6864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 with Caption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2030959d382_0_44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g2030959d382_0_445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g2030959d382_0_445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4" name="Google Shape;144;g2030959d382_0_44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g2030959d382_0_4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g2030959d382_0_44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4224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2030959d382_0_38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6" name="Google Shape;86;g2030959d382_0_38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7" name="Google Shape;87;g2030959d382_0_38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g2030959d382_0_38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g2030959d382_0_38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O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05647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536"/>
        </a:solidFill>
        <a:effectLst/>
      </p:bgPr>
    </p:bg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oogle Shape;320;g2030959d382_0_232"/>
          <p:cNvGrpSpPr/>
          <p:nvPr/>
        </p:nvGrpSpPr>
        <p:grpSpPr>
          <a:xfrm>
            <a:off x="35704" y="8186093"/>
            <a:ext cx="8951041" cy="1227559"/>
            <a:chOff x="0" y="-57150"/>
            <a:chExt cx="2816121" cy="427200"/>
          </a:xfrm>
        </p:grpSpPr>
        <p:sp>
          <p:nvSpPr>
            <p:cNvPr id="321" name="Google Shape;321;g2030959d382_0_232"/>
            <p:cNvSpPr/>
            <p:nvPr/>
          </p:nvSpPr>
          <p:spPr>
            <a:xfrm>
              <a:off x="0" y="0"/>
              <a:ext cx="2816121" cy="370000"/>
            </a:xfrm>
            <a:custGeom>
              <a:avLst/>
              <a:gdLst/>
              <a:ahLst/>
              <a:cxnLst/>
              <a:rect l="l" t="t" r="r" b="b"/>
              <a:pathLst>
                <a:path w="2816121" h="370000" extrusionOk="0">
                  <a:moveTo>
                    <a:pt x="0" y="0"/>
                  </a:moveTo>
                  <a:lnTo>
                    <a:pt x="2816121" y="0"/>
                  </a:lnTo>
                  <a:lnTo>
                    <a:pt x="2816121" y="370000"/>
                  </a:lnTo>
                  <a:lnTo>
                    <a:pt x="0" y="3700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2" name="Google Shape;322;g2030959d382_0_232"/>
            <p:cNvSpPr txBox="1"/>
            <p:nvPr/>
          </p:nvSpPr>
          <p:spPr>
            <a:xfrm>
              <a:off x="0" y="-57150"/>
              <a:ext cx="2816100" cy="42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23" name="Google Shape;323;g2030959d382_0_232"/>
          <p:cNvGrpSpPr/>
          <p:nvPr/>
        </p:nvGrpSpPr>
        <p:grpSpPr>
          <a:xfrm>
            <a:off x="51826" y="9346458"/>
            <a:ext cx="5971216" cy="844975"/>
            <a:chOff x="0" y="-57150"/>
            <a:chExt cx="1937700" cy="274200"/>
          </a:xfrm>
        </p:grpSpPr>
        <p:sp>
          <p:nvSpPr>
            <p:cNvPr id="324" name="Google Shape;324;g2030959d382_0_232"/>
            <p:cNvSpPr/>
            <p:nvPr/>
          </p:nvSpPr>
          <p:spPr>
            <a:xfrm>
              <a:off x="0" y="0"/>
              <a:ext cx="1937645" cy="217013"/>
            </a:xfrm>
            <a:custGeom>
              <a:avLst/>
              <a:gdLst/>
              <a:ahLst/>
              <a:cxnLst/>
              <a:rect l="l" t="t" r="r" b="b"/>
              <a:pathLst>
                <a:path w="1937645" h="217013" extrusionOk="0">
                  <a:moveTo>
                    <a:pt x="0" y="0"/>
                  </a:moveTo>
                  <a:lnTo>
                    <a:pt x="1937645" y="0"/>
                  </a:lnTo>
                  <a:lnTo>
                    <a:pt x="1937645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5" name="Google Shape;325;g2030959d382_0_232"/>
            <p:cNvSpPr txBox="1"/>
            <p:nvPr/>
          </p:nvSpPr>
          <p:spPr>
            <a:xfrm>
              <a:off x="0" y="-57150"/>
              <a:ext cx="19377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26" name="Google Shape;326;g2030959d382_0_232"/>
          <p:cNvGrpSpPr/>
          <p:nvPr/>
        </p:nvGrpSpPr>
        <p:grpSpPr>
          <a:xfrm>
            <a:off x="6093637" y="9367941"/>
            <a:ext cx="5686233" cy="844975"/>
            <a:chOff x="-30984" y="-57150"/>
            <a:chExt cx="1875716" cy="274200"/>
          </a:xfrm>
        </p:grpSpPr>
        <p:sp>
          <p:nvSpPr>
            <p:cNvPr id="327" name="Google Shape;327;g2030959d382_0_232"/>
            <p:cNvSpPr/>
            <p:nvPr/>
          </p:nvSpPr>
          <p:spPr>
            <a:xfrm>
              <a:off x="-30984" y="-4089"/>
              <a:ext cx="1875716" cy="217013"/>
            </a:xfrm>
            <a:custGeom>
              <a:avLst/>
              <a:gdLst/>
              <a:ahLst/>
              <a:cxnLst/>
              <a:rect l="l" t="t" r="r" b="b"/>
              <a:pathLst>
                <a:path w="1803573" h="217013" extrusionOk="0">
                  <a:moveTo>
                    <a:pt x="0" y="0"/>
                  </a:moveTo>
                  <a:lnTo>
                    <a:pt x="1803573" y="0"/>
                  </a:lnTo>
                  <a:lnTo>
                    <a:pt x="180357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28" name="Google Shape;328;g2030959d382_0_232"/>
            <p:cNvSpPr txBox="1"/>
            <p:nvPr/>
          </p:nvSpPr>
          <p:spPr>
            <a:xfrm>
              <a:off x="0" y="-57150"/>
              <a:ext cx="18036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29" name="Google Shape;329;g2030959d382_0_232"/>
          <p:cNvGrpSpPr/>
          <p:nvPr/>
        </p:nvGrpSpPr>
        <p:grpSpPr>
          <a:xfrm>
            <a:off x="11819686" y="9346458"/>
            <a:ext cx="6228097" cy="844975"/>
            <a:chOff x="0" y="-57150"/>
            <a:chExt cx="1939613" cy="274200"/>
          </a:xfrm>
        </p:grpSpPr>
        <p:sp>
          <p:nvSpPr>
            <p:cNvPr id="330" name="Google Shape;330;g2030959d382_0_232"/>
            <p:cNvSpPr/>
            <p:nvPr/>
          </p:nvSpPr>
          <p:spPr>
            <a:xfrm>
              <a:off x="0" y="0"/>
              <a:ext cx="1939613" cy="217013"/>
            </a:xfrm>
            <a:custGeom>
              <a:avLst/>
              <a:gdLst/>
              <a:ahLst/>
              <a:cxnLst/>
              <a:rect l="l" t="t" r="r" b="b"/>
              <a:pathLst>
                <a:path w="1939613" h="217013" extrusionOk="0">
                  <a:moveTo>
                    <a:pt x="0" y="0"/>
                  </a:moveTo>
                  <a:lnTo>
                    <a:pt x="1939613" y="0"/>
                  </a:lnTo>
                  <a:lnTo>
                    <a:pt x="1939613" y="217013"/>
                  </a:lnTo>
                  <a:lnTo>
                    <a:pt x="0" y="2170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1" name="Google Shape;331;g2030959d382_0_232"/>
            <p:cNvSpPr txBox="1"/>
            <p:nvPr/>
          </p:nvSpPr>
          <p:spPr>
            <a:xfrm>
              <a:off x="0" y="-57150"/>
              <a:ext cx="1939500" cy="27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32" name="Google Shape;332;g2030959d382_0_232"/>
          <p:cNvGrpSpPr/>
          <p:nvPr/>
        </p:nvGrpSpPr>
        <p:grpSpPr>
          <a:xfrm>
            <a:off x="9057704" y="8235364"/>
            <a:ext cx="8989777" cy="1210265"/>
            <a:chOff x="-6571" y="-57150"/>
            <a:chExt cx="2896471" cy="448728"/>
          </a:xfrm>
        </p:grpSpPr>
        <p:sp>
          <p:nvSpPr>
            <p:cNvPr id="333" name="Google Shape;333;g2030959d382_0_232"/>
            <p:cNvSpPr/>
            <p:nvPr/>
          </p:nvSpPr>
          <p:spPr>
            <a:xfrm>
              <a:off x="-6571" y="-12101"/>
              <a:ext cx="2889985" cy="403679"/>
            </a:xfrm>
            <a:custGeom>
              <a:avLst/>
              <a:gdLst/>
              <a:ahLst/>
              <a:cxnLst/>
              <a:rect l="l" t="t" r="r" b="b"/>
              <a:pathLst>
                <a:path w="2889985" h="372914" extrusionOk="0">
                  <a:moveTo>
                    <a:pt x="0" y="0"/>
                  </a:moveTo>
                  <a:lnTo>
                    <a:pt x="2889985" y="0"/>
                  </a:lnTo>
                  <a:lnTo>
                    <a:pt x="2889985" y="372914"/>
                  </a:lnTo>
                  <a:lnTo>
                    <a:pt x="0" y="3729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34" name="Google Shape;334;g2030959d382_0_232"/>
            <p:cNvSpPr txBox="1"/>
            <p:nvPr/>
          </p:nvSpPr>
          <p:spPr>
            <a:xfrm>
              <a:off x="0" y="-57150"/>
              <a:ext cx="2889900" cy="43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35" name="Google Shape;335;g2030959d382_0_232"/>
          <p:cNvGrpSpPr/>
          <p:nvPr/>
        </p:nvGrpSpPr>
        <p:grpSpPr>
          <a:xfrm>
            <a:off x="61012" y="1354449"/>
            <a:ext cx="4199914" cy="4008602"/>
            <a:chOff x="61010" y="1372496"/>
            <a:chExt cx="4235492" cy="4018294"/>
          </a:xfrm>
        </p:grpSpPr>
        <p:grpSp>
          <p:nvGrpSpPr>
            <p:cNvPr id="336" name="Google Shape;336;g2030959d382_0_232"/>
            <p:cNvGrpSpPr/>
            <p:nvPr/>
          </p:nvGrpSpPr>
          <p:grpSpPr>
            <a:xfrm>
              <a:off x="61010" y="1372496"/>
              <a:ext cx="3234162" cy="4018294"/>
              <a:chOff x="0" y="-39957"/>
              <a:chExt cx="973500" cy="1325907"/>
            </a:xfrm>
          </p:grpSpPr>
          <p:sp>
            <p:nvSpPr>
              <p:cNvPr id="337" name="Google Shape;337;g2030959d382_0_232"/>
              <p:cNvSpPr/>
              <p:nvPr/>
            </p:nvSpPr>
            <p:spPr>
              <a:xfrm>
                <a:off x="0" y="-39957"/>
                <a:ext cx="973405" cy="1324418"/>
              </a:xfrm>
              <a:custGeom>
                <a:avLst/>
                <a:gdLst/>
                <a:ahLst/>
                <a:cxnLst/>
                <a:rect l="l" t="t" r="r" b="b"/>
                <a:pathLst>
                  <a:path w="973405" h="1285843" extrusionOk="0">
                    <a:moveTo>
                      <a:pt x="0" y="0"/>
                    </a:moveTo>
                    <a:lnTo>
                      <a:pt x="973405" y="0"/>
                    </a:lnTo>
                    <a:lnTo>
                      <a:pt x="973405" y="1285843"/>
                    </a:lnTo>
                    <a:lnTo>
                      <a:pt x="0" y="128584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38" name="Google Shape;338;g2030959d382_0_232"/>
              <p:cNvSpPr txBox="1"/>
              <p:nvPr/>
            </p:nvSpPr>
            <p:spPr>
              <a:xfrm>
                <a:off x="0" y="-17479"/>
                <a:ext cx="973500" cy="13034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sp>
          <p:nvSpPr>
            <p:cNvPr id="340" name="Google Shape;340;g2030959d382_0_232"/>
            <p:cNvSpPr/>
            <p:nvPr/>
          </p:nvSpPr>
          <p:spPr>
            <a:xfrm>
              <a:off x="2828997" y="2410959"/>
              <a:ext cx="1467505" cy="1141817"/>
            </a:xfrm>
            <a:custGeom>
              <a:avLst/>
              <a:gdLst/>
              <a:ahLst/>
              <a:cxnLst/>
              <a:rect l="l" t="t" r="r" b="b"/>
              <a:pathLst>
                <a:path w="476215" h="328713" extrusionOk="0">
                  <a:moveTo>
                    <a:pt x="0" y="0"/>
                  </a:moveTo>
                  <a:lnTo>
                    <a:pt x="476215" y="0"/>
                  </a:lnTo>
                  <a:lnTo>
                    <a:pt x="476215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42" name="Google Shape;342;g2030959d382_0_232"/>
          <p:cNvGrpSpPr/>
          <p:nvPr/>
        </p:nvGrpSpPr>
        <p:grpSpPr>
          <a:xfrm>
            <a:off x="59456" y="5202881"/>
            <a:ext cx="4147334" cy="3045881"/>
            <a:chOff x="80192" y="5265855"/>
            <a:chExt cx="4427410" cy="2895471"/>
          </a:xfrm>
        </p:grpSpPr>
        <p:grpSp>
          <p:nvGrpSpPr>
            <p:cNvPr id="343" name="Google Shape;343;g2030959d382_0_232"/>
            <p:cNvGrpSpPr/>
            <p:nvPr/>
          </p:nvGrpSpPr>
          <p:grpSpPr>
            <a:xfrm>
              <a:off x="80192" y="5265855"/>
              <a:ext cx="3409112" cy="2895471"/>
              <a:chOff x="0" y="-57150"/>
              <a:chExt cx="1039110" cy="939600"/>
            </a:xfrm>
          </p:grpSpPr>
          <p:sp>
            <p:nvSpPr>
              <p:cNvPr id="344" name="Google Shape;344;g2030959d382_0_232"/>
              <p:cNvSpPr/>
              <p:nvPr/>
            </p:nvSpPr>
            <p:spPr>
              <a:xfrm>
                <a:off x="0" y="0"/>
                <a:ext cx="1039110" cy="882306"/>
              </a:xfrm>
              <a:custGeom>
                <a:avLst/>
                <a:gdLst/>
                <a:ahLst/>
                <a:cxnLst/>
                <a:rect l="l" t="t" r="r" b="b"/>
                <a:pathLst>
                  <a:path w="973405" h="882306" extrusionOk="0">
                    <a:moveTo>
                      <a:pt x="0" y="0"/>
                    </a:moveTo>
                    <a:lnTo>
                      <a:pt x="973405" y="0"/>
                    </a:lnTo>
                    <a:lnTo>
                      <a:pt x="973405" y="882306"/>
                    </a:lnTo>
                    <a:lnTo>
                      <a:pt x="0" y="88230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45" name="Google Shape;345;g2030959d382_0_232"/>
              <p:cNvSpPr txBox="1"/>
              <p:nvPr/>
            </p:nvSpPr>
            <p:spPr>
              <a:xfrm>
                <a:off x="0" y="-57150"/>
                <a:ext cx="973500" cy="939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346" name="Google Shape;346;g2030959d382_0_232"/>
            <p:cNvGrpSpPr/>
            <p:nvPr/>
          </p:nvGrpSpPr>
          <p:grpSpPr>
            <a:xfrm>
              <a:off x="2781182" y="6277472"/>
              <a:ext cx="1726420" cy="1085742"/>
              <a:chOff x="0" y="-57150"/>
              <a:chExt cx="560235" cy="385740"/>
            </a:xfrm>
          </p:grpSpPr>
          <p:sp>
            <p:nvSpPr>
              <p:cNvPr id="347" name="Google Shape;347;g2030959d382_0_232"/>
              <p:cNvSpPr/>
              <p:nvPr/>
            </p:nvSpPr>
            <p:spPr>
              <a:xfrm>
                <a:off x="87142" y="-13453"/>
                <a:ext cx="473093" cy="342043"/>
              </a:xfrm>
              <a:custGeom>
                <a:avLst/>
                <a:gdLst/>
                <a:ahLst/>
                <a:cxnLst/>
                <a:rect l="l" t="t" r="r" b="b"/>
                <a:pathLst>
                  <a:path w="473093" h="322682" extrusionOk="0">
                    <a:moveTo>
                      <a:pt x="0" y="0"/>
                    </a:moveTo>
                    <a:lnTo>
                      <a:pt x="473093" y="0"/>
                    </a:lnTo>
                    <a:lnTo>
                      <a:pt x="473093" y="322682"/>
                    </a:lnTo>
                    <a:lnTo>
                      <a:pt x="0" y="322682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48" name="Google Shape;348;g2030959d382_0_232"/>
              <p:cNvSpPr txBox="1"/>
              <p:nvPr/>
            </p:nvSpPr>
            <p:spPr>
              <a:xfrm>
                <a:off x="0" y="-57150"/>
                <a:ext cx="473100" cy="379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349" name="Google Shape;349;g2030959d382_0_232"/>
          <p:cNvGrpSpPr/>
          <p:nvPr/>
        </p:nvGrpSpPr>
        <p:grpSpPr>
          <a:xfrm>
            <a:off x="3318369" y="1194382"/>
            <a:ext cx="1428322" cy="1102905"/>
            <a:chOff x="0" y="-57150"/>
            <a:chExt cx="463500" cy="357900"/>
          </a:xfrm>
        </p:grpSpPr>
        <p:sp>
          <p:nvSpPr>
            <p:cNvPr id="350" name="Google Shape;350;g2030959d382_0_232"/>
            <p:cNvSpPr/>
            <p:nvPr/>
          </p:nvSpPr>
          <p:spPr>
            <a:xfrm>
              <a:off x="0" y="0"/>
              <a:ext cx="463446" cy="300621"/>
            </a:xfrm>
            <a:custGeom>
              <a:avLst/>
              <a:gdLst/>
              <a:ahLst/>
              <a:cxnLst/>
              <a:rect l="l" t="t" r="r" b="b"/>
              <a:pathLst>
                <a:path w="463446" h="300621" extrusionOk="0">
                  <a:moveTo>
                    <a:pt x="0" y="0"/>
                  </a:moveTo>
                  <a:lnTo>
                    <a:pt x="463446" y="0"/>
                  </a:lnTo>
                  <a:lnTo>
                    <a:pt x="463446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51" name="Google Shape;351;g2030959d382_0_232"/>
            <p:cNvSpPr txBox="1"/>
            <p:nvPr/>
          </p:nvSpPr>
          <p:spPr>
            <a:xfrm>
              <a:off x="0" y="-57150"/>
              <a:ext cx="4635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52" name="Google Shape;352;g2030959d382_0_232"/>
          <p:cNvGrpSpPr/>
          <p:nvPr/>
        </p:nvGrpSpPr>
        <p:grpSpPr>
          <a:xfrm>
            <a:off x="3351918" y="1192092"/>
            <a:ext cx="5674657" cy="4193144"/>
            <a:chOff x="3351918" y="1206499"/>
            <a:chExt cx="5646279" cy="3916614"/>
          </a:xfrm>
        </p:grpSpPr>
        <p:grpSp>
          <p:nvGrpSpPr>
            <p:cNvPr id="353" name="Google Shape;353;g2030959d382_0_232"/>
            <p:cNvGrpSpPr/>
            <p:nvPr/>
          </p:nvGrpSpPr>
          <p:grpSpPr>
            <a:xfrm>
              <a:off x="4315290" y="1206499"/>
              <a:ext cx="4682907" cy="3907675"/>
              <a:chOff x="0" y="-57150"/>
              <a:chExt cx="1519635" cy="1345340"/>
            </a:xfrm>
          </p:grpSpPr>
          <p:sp>
            <p:nvSpPr>
              <p:cNvPr id="354" name="Google Shape;354;g2030959d382_0_232"/>
              <p:cNvSpPr/>
              <p:nvPr/>
            </p:nvSpPr>
            <p:spPr>
              <a:xfrm>
                <a:off x="0" y="0"/>
                <a:ext cx="1519635" cy="1288190"/>
              </a:xfrm>
              <a:custGeom>
                <a:avLst/>
                <a:gdLst/>
                <a:ahLst/>
                <a:cxnLst/>
                <a:rect l="l" t="t" r="r" b="b"/>
                <a:pathLst>
                  <a:path w="1519635" h="1288190" extrusionOk="0">
                    <a:moveTo>
                      <a:pt x="0" y="0"/>
                    </a:moveTo>
                    <a:lnTo>
                      <a:pt x="1519635" y="0"/>
                    </a:lnTo>
                    <a:lnTo>
                      <a:pt x="1519635" y="1288190"/>
                    </a:lnTo>
                    <a:lnTo>
                      <a:pt x="0" y="128819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55" name="Google Shape;355;g2030959d382_0_232"/>
              <p:cNvSpPr txBox="1"/>
              <p:nvPr/>
            </p:nvSpPr>
            <p:spPr>
              <a:xfrm>
                <a:off x="0" y="-57150"/>
                <a:ext cx="1519500" cy="134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356" name="Google Shape;356;g2030959d382_0_232"/>
            <p:cNvGrpSpPr/>
            <p:nvPr/>
          </p:nvGrpSpPr>
          <p:grpSpPr>
            <a:xfrm>
              <a:off x="3351918" y="3320217"/>
              <a:ext cx="1412605" cy="1802896"/>
              <a:chOff x="0" y="-57150"/>
              <a:chExt cx="458400" cy="663000"/>
            </a:xfrm>
          </p:grpSpPr>
          <p:sp>
            <p:nvSpPr>
              <p:cNvPr id="357" name="Google Shape;357;g2030959d382_0_232"/>
              <p:cNvSpPr/>
              <p:nvPr/>
            </p:nvSpPr>
            <p:spPr>
              <a:xfrm>
                <a:off x="0" y="0"/>
                <a:ext cx="458285" cy="605717"/>
              </a:xfrm>
              <a:custGeom>
                <a:avLst/>
                <a:gdLst/>
                <a:ahLst/>
                <a:cxnLst/>
                <a:rect l="l" t="t" r="r" b="b"/>
                <a:pathLst>
                  <a:path w="458285" h="605717" extrusionOk="0">
                    <a:moveTo>
                      <a:pt x="0" y="0"/>
                    </a:moveTo>
                    <a:lnTo>
                      <a:pt x="458285" y="0"/>
                    </a:lnTo>
                    <a:lnTo>
                      <a:pt x="458285" y="605717"/>
                    </a:lnTo>
                    <a:lnTo>
                      <a:pt x="0" y="60571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58" name="Google Shape;358;g2030959d382_0_232"/>
              <p:cNvSpPr txBox="1"/>
              <p:nvPr/>
            </p:nvSpPr>
            <p:spPr>
              <a:xfrm>
                <a:off x="0" y="-57150"/>
                <a:ext cx="458400" cy="66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359" name="Google Shape;359;g2030959d382_0_232"/>
          <p:cNvGrpSpPr/>
          <p:nvPr/>
        </p:nvGrpSpPr>
        <p:grpSpPr>
          <a:xfrm>
            <a:off x="3311180" y="5253435"/>
            <a:ext cx="5645010" cy="3024173"/>
            <a:chOff x="3353189" y="5260562"/>
            <a:chExt cx="5645010" cy="2900608"/>
          </a:xfrm>
        </p:grpSpPr>
        <p:grpSp>
          <p:nvGrpSpPr>
            <p:cNvPr id="360" name="Google Shape;360;g2030959d382_0_232"/>
            <p:cNvGrpSpPr/>
            <p:nvPr/>
          </p:nvGrpSpPr>
          <p:grpSpPr>
            <a:xfrm>
              <a:off x="4309233" y="5260562"/>
              <a:ext cx="4688966" cy="2900319"/>
              <a:chOff x="0" y="-57150"/>
              <a:chExt cx="1521601" cy="941173"/>
            </a:xfrm>
          </p:grpSpPr>
          <p:sp>
            <p:nvSpPr>
              <p:cNvPr id="361" name="Google Shape;361;g2030959d382_0_232"/>
              <p:cNvSpPr/>
              <p:nvPr/>
            </p:nvSpPr>
            <p:spPr>
              <a:xfrm>
                <a:off x="0" y="0"/>
                <a:ext cx="1521601" cy="884023"/>
              </a:xfrm>
              <a:custGeom>
                <a:avLst/>
                <a:gdLst/>
                <a:ahLst/>
                <a:cxnLst/>
                <a:rect l="l" t="t" r="r" b="b"/>
                <a:pathLst>
                  <a:path w="1521601" h="884023" extrusionOk="0">
                    <a:moveTo>
                      <a:pt x="0" y="0"/>
                    </a:moveTo>
                    <a:lnTo>
                      <a:pt x="1521601" y="0"/>
                    </a:lnTo>
                    <a:lnTo>
                      <a:pt x="1521601" y="884023"/>
                    </a:lnTo>
                    <a:lnTo>
                      <a:pt x="0" y="88402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62" name="Google Shape;362;g2030959d382_0_232"/>
              <p:cNvSpPr txBox="1"/>
              <p:nvPr/>
            </p:nvSpPr>
            <p:spPr>
              <a:xfrm>
                <a:off x="0" y="-57150"/>
                <a:ext cx="1521600" cy="941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  <p:grpSp>
          <p:nvGrpSpPr>
            <p:cNvPr id="363" name="Google Shape;363;g2030959d382_0_232"/>
            <p:cNvGrpSpPr/>
            <p:nvPr/>
          </p:nvGrpSpPr>
          <p:grpSpPr>
            <a:xfrm>
              <a:off x="3353189" y="7237614"/>
              <a:ext cx="1410978" cy="923556"/>
              <a:chOff x="0" y="-57150"/>
              <a:chExt cx="457872" cy="299700"/>
            </a:xfrm>
          </p:grpSpPr>
          <p:sp>
            <p:nvSpPr>
              <p:cNvPr id="364" name="Google Shape;364;g2030959d382_0_232"/>
              <p:cNvSpPr/>
              <p:nvPr/>
            </p:nvSpPr>
            <p:spPr>
              <a:xfrm>
                <a:off x="0" y="0"/>
                <a:ext cx="457872" cy="242463"/>
              </a:xfrm>
              <a:custGeom>
                <a:avLst/>
                <a:gdLst/>
                <a:ahLst/>
                <a:cxnLst/>
                <a:rect l="l" t="t" r="r" b="b"/>
                <a:pathLst>
                  <a:path w="457872" h="242463" extrusionOk="0">
                    <a:moveTo>
                      <a:pt x="0" y="0"/>
                    </a:moveTo>
                    <a:lnTo>
                      <a:pt x="457872" y="0"/>
                    </a:lnTo>
                    <a:lnTo>
                      <a:pt x="457872" y="242463"/>
                    </a:lnTo>
                    <a:lnTo>
                      <a:pt x="0" y="242463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  <p:sp>
            <p:nvSpPr>
              <p:cNvPr id="365" name="Google Shape;365;g2030959d382_0_232"/>
              <p:cNvSpPr txBox="1"/>
              <p:nvPr/>
            </p:nvSpPr>
            <p:spPr>
              <a:xfrm>
                <a:off x="0" y="-57150"/>
                <a:ext cx="457800" cy="299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5475" tIns="65475" rIns="65475" bIns="65475" anchor="ctr" anchorCtr="0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40333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  <a:tabLst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endParaRPr>
              </a:p>
            </p:txBody>
          </p:sp>
        </p:grpSp>
      </p:grpSp>
      <p:grpSp>
        <p:nvGrpSpPr>
          <p:cNvPr id="366" name="Google Shape;366;g2030959d382_0_232"/>
          <p:cNvGrpSpPr/>
          <p:nvPr/>
        </p:nvGrpSpPr>
        <p:grpSpPr>
          <a:xfrm>
            <a:off x="3353189" y="5240402"/>
            <a:ext cx="1410978" cy="1141828"/>
            <a:chOff x="0" y="-57150"/>
            <a:chExt cx="457872" cy="333079"/>
          </a:xfrm>
        </p:grpSpPr>
        <p:sp>
          <p:nvSpPr>
            <p:cNvPr id="367" name="Google Shape;367;g2030959d382_0_232"/>
            <p:cNvSpPr/>
            <p:nvPr/>
          </p:nvSpPr>
          <p:spPr>
            <a:xfrm>
              <a:off x="0" y="0"/>
              <a:ext cx="457872" cy="275929"/>
            </a:xfrm>
            <a:custGeom>
              <a:avLst/>
              <a:gdLst/>
              <a:ahLst/>
              <a:cxnLst/>
              <a:rect l="l" t="t" r="r" b="b"/>
              <a:pathLst>
                <a:path w="457872" h="275929" extrusionOk="0">
                  <a:moveTo>
                    <a:pt x="0" y="0"/>
                  </a:moveTo>
                  <a:lnTo>
                    <a:pt x="457872" y="0"/>
                  </a:lnTo>
                  <a:lnTo>
                    <a:pt x="457872" y="275929"/>
                  </a:lnTo>
                  <a:lnTo>
                    <a:pt x="0" y="2759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68" name="Google Shape;368;g2030959d382_0_232"/>
            <p:cNvSpPr txBox="1"/>
            <p:nvPr/>
          </p:nvSpPr>
          <p:spPr>
            <a:xfrm>
              <a:off x="0" y="-57150"/>
              <a:ext cx="457800" cy="333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69" name="Google Shape;369;g2030959d382_0_232"/>
          <p:cNvGrpSpPr/>
          <p:nvPr/>
        </p:nvGrpSpPr>
        <p:grpSpPr>
          <a:xfrm>
            <a:off x="9056558" y="1187042"/>
            <a:ext cx="5371589" cy="4203483"/>
            <a:chOff x="0" y="-57150"/>
            <a:chExt cx="1743117" cy="1347659"/>
          </a:xfrm>
        </p:grpSpPr>
        <p:sp>
          <p:nvSpPr>
            <p:cNvPr id="370" name="Google Shape;370;g2030959d382_0_232"/>
            <p:cNvSpPr/>
            <p:nvPr/>
          </p:nvSpPr>
          <p:spPr>
            <a:xfrm>
              <a:off x="0" y="0"/>
              <a:ext cx="1743117" cy="1290509"/>
            </a:xfrm>
            <a:custGeom>
              <a:avLst/>
              <a:gdLst/>
              <a:ahLst/>
              <a:cxnLst/>
              <a:rect l="l" t="t" r="r" b="b"/>
              <a:pathLst>
                <a:path w="1743117" h="1290509" extrusionOk="0">
                  <a:moveTo>
                    <a:pt x="0" y="0"/>
                  </a:moveTo>
                  <a:lnTo>
                    <a:pt x="1743117" y="0"/>
                  </a:lnTo>
                  <a:lnTo>
                    <a:pt x="1743117" y="1290509"/>
                  </a:lnTo>
                  <a:lnTo>
                    <a:pt x="0" y="129050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1" name="Google Shape;371;g2030959d382_0_232"/>
            <p:cNvSpPr txBox="1"/>
            <p:nvPr/>
          </p:nvSpPr>
          <p:spPr>
            <a:xfrm>
              <a:off x="0" y="-57150"/>
              <a:ext cx="1743000" cy="1347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72" name="Google Shape;372;g2030959d382_0_232"/>
          <p:cNvGrpSpPr/>
          <p:nvPr/>
        </p:nvGrpSpPr>
        <p:grpSpPr>
          <a:xfrm>
            <a:off x="13665023" y="2195240"/>
            <a:ext cx="1457905" cy="1189075"/>
            <a:chOff x="0" y="-57150"/>
            <a:chExt cx="473100" cy="385863"/>
          </a:xfrm>
        </p:grpSpPr>
        <p:sp>
          <p:nvSpPr>
            <p:cNvPr id="373" name="Google Shape;373;g2030959d382_0_232"/>
            <p:cNvSpPr/>
            <p:nvPr/>
          </p:nvSpPr>
          <p:spPr>
            <a:xfrm>
              <a:off x="0" y="0"/>
              <a:ext cx="473093" cy="328713"/>
            </a:xfrm>
            <a:custGeom>
              <a:avLst/>
              <a:gdLst/>
              <a:ahLst/>
              <a:cxnLst/>
              <a:rect l="l" t="t" r="r" b="b"/>
              <a:pathLst>
                <a:path w="473093" h="328713" extrusionOk="0">
                  <a:moveTo>
                    <a:pt x="0" y="0"/>
                  </a:moveTo>
                  <a:lnTo>
                    <a:pt x="473093" y="0"/>
                  </a:lnTo>
                  <a:lnTo>
                    <a:pt x="473093" y="328713"/>
                  </a:lnTo>
                  <a:lnTo>
                    <a:pt x="0" y="3287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4" name="Google Shape;374;g2030959d382_0_232"/>
            <p:cNvSpPr txBox="1"/>
            <p:nvPr/>
          </p:nvSpPr>
          <p:spPr>
            <a:xfrm>
              <a:off x="0" y="-57150"/>
              <a:ext cx="473100" cy="385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75" name="Google Shape;375;g2030959d382_0_232"/>
          <p:cNvGrpSpPr/>
          <p:nvPr/>
        </p:nvGrpSpPr>
        <p:grpSpPr>
          <a:xfrm>
            <a:off x="9068848" y="5274872"/>
            <a:ext cx="5380107" cy="3028773"/>
            <a:chOff x="0" y="-57150"/>
            <a:chExt cx="1745881" cy="936396"/>
          </a:xfrm>
        </p:grpSpPr>
        <p:sp>
          <p:nvSpPr>
            <p:cNvPr id="376" name="Google Shape;376;g2030959d382_0_232"/>
            <p:cNvSpPr/>
            <p:nvPr/>
          </p:nvSpPr>
          <p:spPr>
            <a:xfrm>
              <a:off x="0" y="0"/>
              <a:ext cx="1743117" cy="879246"/>
            </a:xfrm>
            <a:custGeom>
              <a:avLst/>
              <a:gdLst/>
              <a:ahLst/>
              <a:cxnLst/>
              <a:rect l="l" t="t" r="r" b="b"/>
              <a:pathLst>
                <a:path w="1743117" h="879246" extrusionOk="0">
                  <a:moveTo>
                    <a:pt x="0" y="0"/>
                  </a:moveTo>
                  <a:lnTo>
                    <a:pt x="1743117" y="0"/>
                  </a:lnTo>
                  <a:lnTo>
                    <a:pt x="1743117" y="879246"/>
                  </a:lnTo>
                  <a:lnTo>
                    <a:pt x="0" y="879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77" name="Google Shape;377;g2030959d382_0_232"/>
            <p:cNvSpPr txBox="1"/>
            <p:nvPr/>
          </p:nvSpPr>
          <p:spPr>
            <a:xfrm>
              <a:off x="2881" y="-57150"/>
              <a:ext cx="1743000" cy="93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78" name="Google Shape;378;g2030959d382_0_232"/>
          <p:cNvGrpSpPr/>
          <p:nvPr/>
        </p:nvGrpSpPr>
        <p:grpSpPr>
          <a:xfrm>
            <a:off x="13665023" y="6176083"/>
            <a:ext cx="1467174" cy="1179636"/>
            <a:chOff x="0" y="-57150"/>
            <a:chExt cx="476108" cy="382800"/>
          </a:xfrm>
        </p:grpSpPr>
        <p:sp>
          <p:nvSpPr>
            <p:cNvPr id="379" name="Google Shape;379;g2030959d382_0_232"/>
            <p:cNvSpPr/>
            <p:nvPr/>
          </p:nvSpPr>
          <p:spPr>
            <a:xfrm>
              <a:off x="0" y="0"/>
              <a:ext cx="476108" cy="325578"/>
            </a:xfrm>
            <a:custGeom>
              <a:avLst/>
              <a:gdLst/>
              <a:ahLst/>
              <a:cxnLst/>
              <a:rect l="l" t="t" r="r" b="b"/>
              <a:pathLst>
                <a:path w="476108" h="325578" extrusionOk="0">
                  <a:moveTo>
                    <a:pt x="0" y="0"/>
                  </a:moveTo>
                  <a:lnTo>
                    <a:pt x="476108" y="0"/>
                  </a:lnTo>
                  <a:lnTo>
                    <a:pt x="476108" y="325578"/>
                  </a:lnTo>
                  <a:lnTo>
                    <a:pt x="0" y="32557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0" name="Google Shape;380;g2030959d382_0_232"/>
            <p:cNvSpPr txBox="1"/>
            <p:nvPr/>
          </p:nvSpPr>
          <p:spPr>
            <a:xfrm>
              <a:off x="0" y="-57150"/>
              <a:ext cx="476100" cy="382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81" name="Google Shape;381;g2030959d382_0_232"/>
          <p:cNvGrpSpPr/>
          <p:nvPr/>
        </p:nvGrpSpPr>
        <p:grpSpPr>
          <a:xfrm>
            <a:off x="15203227" y="1189237"/>
            <a:ext cx="2771591" cy="4143966"/>
            <a:chOff x="0" y="-57150"/>
            <a:chExt cx="899400" cy="1344745"/>
          </a:xfrm>
        </p:grpSpPr>
        <p:sp>
          <p:nvSpPr>
            <p:cNvPr id="382" name="Google Shape;382;g2030959d382_0_232"/>
            <p:cNvSpPr/>
            <p:nvPr/>
          </p:nvSpPr>
          <p:spPr>
            <a:xfrm>
              <a:off x="0" y="0"/>
              <a:ext cx="899356" cy="1287595"/>
            </a:xfrm>
            <a:custGeom>
              <a:avLst/>
              <a:gdLst/>
              <a:ahLst/>
              <a:cxnLst/>
              <a:rect l="l" t="t" r="r" b="b"/>
              <a:pathLst>
                <a:path w="899356" h="1287595" extrusionOk="0">
                  <a:moveTo>
                    <a:pt x="0" y="0"/>
                  </a:moveTo>
                  <a:lnTo>
                    <a:pt x="899356" y="0"/>
                  </a:lnTo>
                  <a:lnTo>
                    <a:pt x="899356" y="1287595"/>
                  </a:lnTo>
                  <a:lnTo>
                    <a:pt x="0" y="128759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3" name="Google Shape;383;g2030959d382_0_232"/>
            <p:cNvSpPr txBox="1"/>
            <p:nvPr/>
          </p:nvSpPr>
          <p:spPr>
            <a:xfrm>
              <a:off x="0" y="-57150"/>
              <a:ext cx="899400" cy="1344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84" name="Google Shape;384;g2030959d382_0_232"/>
          <p:cNvGrpSpPr/>
          <p:nvPr/>
        </p:nvGrpSpPr>
        <p:grpSpPr>
          <a:xfrm>
            <a:off x="14497524" y="1189237"/>
            <a:ext cx="1166694" cy="1102905"/>
            <a:chOff x="0" y="-57150"/>
            <a:chExt cx="378600" cy="357900"/>
          </a:xfrm>
        </p:grpSpPr>
        <p:sp>
          <p:nvSpPr>
            <p:cNvPr id="385" name="Google Shape;385;g2030959d382_0_232"/>
            <p:cNvSpPr/>
            <p:nvPr/>
          </p:nvSpPr>
          <p:spPr>
            <a:xfrm>
              <a:off x="0" y="0"/>
              <a:ext cx="378502" cy="300621"/>
            </a:xfrm>
            <a:custGeom>
              <a:avLst/>
              <a:gdLst/>
              <a:ahLst/>
              <a:cxnLst/>
              <a:rect l="l" t="t" r="r" b="b"/>
              <a:pathLst>
                <a:path w="378502" h="300621" extrusionOk="0">
                  <a:moveTo>
                    <a:pt x="0" y="0"/>
                  </a:moveTo>
                  <a:lnTo>
                    <a:pt x="378502" y="0"/>
                  </a:lnTo>
                  <a:lnTo>
                    <a:pt x="378502" y="300621"/>
                  </a:lnTo>
                  <a:lnTo>
                    <a:pt x="0" y="3006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6" name="Google Shape;386;g2030959d382_0_232"/>
            <p:cNvSpPr txBox="1"/>
            <p:nvPr/>
          </p:nvSpPr>
          <p:spPr>
            <a:xfrm>
              <a:off x="0" y="-57150"/>
              <a:ext cx="378600" cy="357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87" name="Google Shape;387;g2030959d382_0_232"/>
          <p:cNvGrpSpPr/>
          <p:nvPr/>
        </p:nvGrpSpPr>
        <p:grpSpPr>
          <a:xfrm>
            <a:off x="14505476" y="3282550"/>
            <a:ext cx="1150488" cy="2045273"/>
            <a:chOff x="0" y="-57150"/>
            <a:chExt cx="373341" cy="663705"/>
          </a:xfrm>
        </p:grpSpPr>
        <p:sp>
          <p:nvSpPr>
            <p:cNvPr id="388" name="Google Shape;388;g2030959d382_0_232"/>
            <p:cNvSpPr/>
            <p:nvPr/>
          </p:nvSpPr>
          <p:spPr>
            <a:xfrm>
              <a:off x="0" y="0"/>
              <a:ext cx="373341" cy="606555"/>
            </a:xfrm>
            <a:custGeom>
              <a:avLst/>
              <a:gdLst/>
              <a:ahLst/>
              <a:cxnLst/>
              <a:rect l="l" t="t" r="r" b="b"/>
              <a:pathLst>
                <a:path w="373341" h="606555" extrusionOk="0">
                  <a:moveTo>
                    <a:pt x="0" y="0"/>
                  </a:moveTo>
                  <a:lnTo>
                    <a:pt x="373341" y="0"/>
                  </a:lnTo>
                  <a:lnTo>
                    <a:pt x="373341" y="606555"/>
                  </a:lnTo>
                  <a:lnTo>
                    <a:pt x="0" y="60655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89" name="Google Shape;389;g2030959d382_0_232"/>
            <p:cNvSpPr txBox="1"/>
            <p:nvPr/>
          </p:nvSpPr>
          <p:spPr>
            <a:xfrm>
              <a:off x="0" y="-57150"/>
              <a:ext cx="373200" cy="66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90" name="Google Shape;390;g2030959d382_0_232"/>
          <p:cNvGrpSpPr/>
          <p:nvPr/>
        </p:nvGrpSpPr>
        <p:grpSpPr>
          <a:xfrm>
            <a:off x="15203227" y="5243319"/>
            <a:ext cx="2771591" cy="3058665"/>
            <a:chOff x="0" y="-57150"/>
            <a:chExt cx="899400" cy="940549"/>
          </a:xfrm>
        </p:grpSpPr>
        <p:sp>
          <p:nvSpPr>
            <p:cNvPr id="391" name="Google Shape;391;g2030959d382_0_232"/>
            <p:cNvSpPr/>
            <p:nvPr/>
          </p:nvSpPr>
          <p:spPr>
            <a:xfrm>
              <a:off x="0" y="0"/>
              <a:ext cx="899356" cy="883399"/>
            </a:xfrm>
            <a:custGeom>
              <a:avLst/>
              <a:gdLst/>
              <a:ahLst/>
              <a:cxnLst/>
              <a:rect l="l" t="t" r="r" b="b"/>
              <a:pathLst>
                <a:path w="899356" h="883399" extrusionOk="0">
                  <a:moveTo>
                    <a:pt x="0" y="0"/>
                  </a:moveTo>
                  <a:lnTo>
                    <a:pt x="899356" y="0"/>
                  </a:lnTo>
                  <a:lnTo>
                    <a:pt x="899356" y="883399"/>
                  </a:lnTo>
                  <a:lnTo>
                    <a:pt x="0" y="88339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2" name="Google Shape;392;g2030959d382_0_232"/>
            <p:cNvSpPr txBox="1"/>
            <p:nvPr/>
          </p:nvSpPr>
          <p:spPr>
            <a:xfrm>
              <a:off x="0" y="-57150"/>
              <a:ext cx="899400" cy="9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93" name="Google Shape;393;g2030959d382_0_232"/>
          <p:cNvGrpSpPr/>
          <p:nvPr/>
        </p:nvGrpSpPr>
        <p:grpSpPr>
          <a:xfrm>
            <a:off x="14497524" y="7203966"/>
            <a:ext cx="1150488" cy="1097485"/>
            <a:chOff x="0" y="-57150"/>
            <a:chExt cx="373341" cy="295818"/>
          </a:xfrm>
        </p:grpSpPr>
        <p:sp>
          <p:nvSpPr>
            <p:cNvPr id="394" name="Google Shape;394;g2030959d382_0_232"/>
            <p:cNvSpPr/>
            <p:nvPr/>
          </p:nvSpPr>
          <p:spPr>
            <a:xfrm>
              <a:off x="0" y="0"/>
              <a:ext cx="373341" cy="238668"/>
            </a:xfrm>
            <a:custGeom>
              <a:avLst/>
              <a:gdLst/>
              <a:ahLst/>
              <a:cxnLst/>
              <a:rect l="l" t="t" r="r" b="b"/>
              <a:pathLst>
                <a:path w="373341" h="238668" extrusionOk="0">
                  <a:moveTo>
                    <a:pt x="0" y="0"/>
                  </a:moveTo>
                  <a:lnTo>
                    <a:pt x="373341" y="0"/>
                  </a:lnTo>
                  <a:lnTo>
                    <a:pt x="373341" y="238668"/>
                  </a:lnTo>
                  <a:lnTo>
                    <a:pt x="0" y="2386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5" name="Google Shape;395;g2030959d382_0_232"/>
            <p:cNvSpPr txBox="1"/>
            <p:nvPr/>
          </p:nvSpPr>
          <p:spPr>
            <a:xfrm>
              <a:off x="0" y="-57150"/>
              <a:ext cx="373200" cy="2958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396" name="Google Shape;396;g2030959d382_0_232"/>
          <p:cNvGrpSpPr/>
          <p:nvPr/>
        </p:nvGrpSpPr>
        <p:grpSpPr>
          <a:xfrm>
            <a:off x="14497524" y="5253852"/>
            <a:ext cx="895821" cy="1032767"/>
            <a:chOff x="0" y="-57150"/>
            <a:chExt cx="290700" cy="335140"/>
          </a:xfrm>
        </p:grpSpPr>
        <p:sp>
          <p:nvSpPr>
            <p:cNvPr id="397" name="Google Shape;397;g2030959d382_0_232"/>
            <p:cNvSpPr/>
            <p:nvPr/>
          </p:nvSpPr>
          <p:spPr>
            <a:xfrm>
              <a:off x="0" y="0"/>
              <a:ext cx="290567" cy="277990"/>
            </a:xfrm>
            <a:custGeom>
              <a:avLst/>
              <a:gdLst/>
              <a:ahLst/>
              <a:cxnLst/>
              <a:rect l="l" t="t" r="r" b="b"/>
              <a:pathLst>
                <a:path w="290567" h="277990" extrusionOk="0">
                  <a:moveTo>
                    <a:pt x="0" y="0"/>
                  </a:moveTo>
                  <a:lnTo>
                    <a:pt x="290567" y="0"/>
                  </a:lnTo>
                  <a:lnTo>
                    <a:pt x="290567" y="277990"/>
                  </a:lnTo>
                  <a:lnTo>
                    <a:pt x="0" y="2779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398" name="Google Shape;398;g2030959d382_0_232"/>
            <p:cNvSpPr txBox="1"/>
            <p:nvPr/>
          </p:nvSpPr>
          <p:spPr>
            <a:xfrm>
              <a:off x="0" y="-57150"/>
              <a:ext cx="290700" cy="335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399" name="Google Shape;399;g2030959d382_0_232"/>
          <p:cNvSpPr txBox="1"/>
          <p:nvPr/>
        </p:nvSpPr>
        <p:spPr>
          <a:xfrm>
            <a:off x="440575" y="1419387"/>
            <a:ext cx="2776569" cy="57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701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599"/>
              <a:buFont typeface="Century Gothic"/>
              <a:buNone/>
              <a:tabLst/>
              <a:defRPr/>
            </a:pPr>
            <a:r>
              <a:rPr kumimoji="0" lang="es-CO" sz="1599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Proceso o grupo de valor</a:t>
            </a:r>
          </a:p>
          <a:p>
            <a:pPr marL="0" marR="0" lvl="0" indent="0" algn="r" defTabSz="914400" rtl="0" eaLnBrk="1" fontAlgn="auto" latinLnBrk="0" hangingPunct="1">
              <a:lnSpc>
                <a:spcPct val="11701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599"/>
              <a:buFont typeface="Century Gothic"/>
              <a:buNone/>
              <a:tabLst/>
              <a:defRPr/>
            </a:pPr>
            <a:r>
              <a:rPr kumimoji="0" lang="es-CO" sz="1599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que aporta el insumo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0" name="Google Shape;400;g2030959d382_0_232"/>
          <p:cNvSpPr txBox="1"/>
          <p:nvPr/>
        </p:nvSpPr>
        <p:spPr>
          <a:xfrm>
            <a:off x="4282163" y="1391304"/>
            <a:ext cx="9021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Planear: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1" name="Google Shape;401;g2030959d382_0_232"/>
          <p:cNvSpPr txBox="1"/>
          <p:nvPr/>
        </p:nvSpPr>
        <p:spPr>
          <a:xfrm>
            <a:off x="4199330" y="5639049"/>
            <a:ext cx="8562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Actuar: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2" name="Google Shape;402;g2030959d382_0_232"/>
          <p:cNvSpPr txBox="1"/>
          <p:nvPr/>
        </p:nvSpPr>
        <p:spPr>
          <a:xfrm>
            <a:off x="9831619" y="5604092"/>
            <a:ext cx="10881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Verificar: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3" name="Google Shape;403;g2030959d382_0_232"/>
          <p:cNvSpPr txBox="1"/>
          <p:nvPr/>
        </p:nvSpPr>
        <p:spPr>
          <a:xfrm>
            <a:off x="9997302" y="1438427"/>
            <a:ext cx="7206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Hacer: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4" name="Google Shape;404;g2030959d382_0_232"/>
          <p:cNvSpPr txBox="1"/>
          <p:nvPr/>
        </p:nvSpPr>
        <p:spPr>
          <a:xfrm>
            <a:off x="15909469" y="1340355"/>
            <a:ext cx="22806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Salida o Resultado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5" name="Google Shape;405;g2030959d382_0_232"/>
          <p:cNvSpPr txBox="1"/>
          <p:nvPr/>
        </p:nvSpPr>
        <p:spPr>
          <a:xfrm>
            <a:off x="1275139" y="5476750"/>
            <a:ext cx="20073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Insumo o Entrada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6" name="Google Shape;406;g2030959d382_0_232"/>
          <p:cNvSpPr txBox="1"/>
          <p:nvPr/>
        </p:nvSpPr>
        <p:spPr>
          <a:xfrm>
            <a:off x="14698179" y="5399893"/>
            <a:ext cx="3215564" cy="57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Proceso o grupo de valor que recibe el resultado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7" name="Google Shape;407;g2030959d382_0_232"/>
          <p:cNvSpPr txBox="1"/>
          <p:nvPr/>
        </p:nvSpPr>
        <p:spPr>
          <a:xfrm>
            <a:off x="821873" y="8582503"/>
            <a:ext cx="10908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Requisito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Asociado: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8" name="Google Shape;408;g2030959d382_0_232"/>
          <p:cNvSpPr txBox="1"/>
          <p:nvPr/>
        </p:nvSpPr>
        <p:spPr>
          <a:xfrm>
            <a:off x="73770" y="9516955"/>
            <a:ext cx="9120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Elaboró: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09" name="Google Shape;409;g2030959d382_0_232"/>
          <p:cNvSpPr txBox="1"/>
          <p:nvPr/>
        </p:nvSpPr>
        <p:spPr>
          <a:xfrm>
            <a:off x="6022873" y="9529404"/>
            <a:ext cx="8391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Revisó: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10" name="Google Shape;410;g2030959d382_0_232"/>
          <p:cNvSpPr txBox="1"/>
          <p:nvPr/>
        </p:nvSpPr>
        <p:spPr>
          <a:xfrm>
            <a:off x="11819323" y="9539755"/>
            <a:ext cx="9402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Aprobó: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11" name="Google Shape;411;g2030959d382_0_2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5749" y="1469882"/>
            <a:ext cx="582558" cy="58255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2" name="Google Shape;412;g2030959d382_0_2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9688" y="5444700"/>
            <a:ext cx="440649" cy="4406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030959d382_0_2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542085" y="1408711"/>
            <a:ext cx="415892" cy="362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030959d382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554812" y="5484236"/>
            <a:ext cx="434941" cy="446842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030959d382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841" y="8481140"/>
            <a:ext cx="769116" cy="7691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g2030959d382_0_2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3865498" y="8645697"/>
            <a:ext cx="788142" cy="78814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17" name="Google Shape;417;g2030959d382_0_232"/>
          <p:cNvGrpSpPr/>
          <p:nvPr/>
        </p:nvGrpSpPr>
        <p:grpSpPr>
          <a:xfrm>
            <a:off x="3187654" y="1418335"/>
            <a:ext cx="1223100" cy="796200"/>
            <a:chOff x="5374064" y="1497553"/>
            <a:chExt cx="1223100" cy="796200"/>
          </a:xfrm>
        </p:grpSpPr>
        <p:sp>
          <p:nvSpPr>
            <p:cNvPr id="418" name="Google Shape;418;g2030959d382_0_232"/>
            <p:cNvSpPr/>
            <p:nvPr/>
          </p:nvSpPr>
          <p:spPr>
            <a:xfrm>
              <a:off x="5591929" y="1497553"/>
              <a:ext cx="796200" cy="796200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19" name="Google Shape;419;g2030959d382_0_232"/>
            <p:cNvSpPr txBox="1"/>
            <p:nvPr/>
          </p:nvSpPr>
          <p:spPr>
            <a:xfrm>
              <a:off x="5374064" y="1890981"/>
              <a:ext cx="1223100" cy="28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  <a:tabLst/>
                <a:defRPr/>
              </a:pPr>
              <a:r>
                <a:rPr kumimoji="0" lang="es-CO" sz="4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rPr>
                <a:t>P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20" name="Google Shape;420;g2030959d382_0_232"/>
          <p:cNvGrpSpPr/>
          <p:nvPr/>
        </p:nvGrpSpPr>
        <p:grpSpPr>
          <a:xfrm>
            <a:off x="8907275" y="1408711"/>
            <a:ext cx="1155322" cy="704629"/>
            <a:chOff x="5413059" y="1499038"/>
            <a:chExt cx="1223100" cy="796200"/>
          </a:xfrm>
        </p:grpSpPr>
        <p:sp>
          <p:nvSpPr>
            <p:cNvPr id="421" name="Google Shape;421;g2030959d382_0_232"/>
            <p:cNvSpPr/>
            <p:nvPr/>
          </p:nvSpPr>
          <p:spPr>
            <a:xfrm>
              <a:off x="5629480" y="1499038"/>
              <a:ext cx="796200" cy="796200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2" name="Google Shape;422;g2030959d382_0_232"/>
            <p:cNvSpPr txBox="1"/>
            <p:nvPr/>
          </p:nvSpPr>
          <p:spPr>
            <a:xfrm>
              <a:off x="5413059" y="1909081"/>
              <a:ext cx="1223100" cy="28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  <a:tabLst/>
                <a:defRPr/>
              </a:pPr>
              <a:r>
                <a:rPr kumimoji="0" lang="es-CO" sz="4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rPr>
                <a:t>H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23" name="Google Shape;423;g2030959d382_0_232"/>
          <p:cNvGrpSpPr/>
          <p:nvPr/>
        </p:nvGrpSpPr>
        <p:grpSpPr>
          <a:xfrm>
            <a:off x="8934569" y="5500563"/>
            <a:ext cx="993372" cy="673365"/>
            <a:chOff x="5378481" y="1516510"/>
            <a:chExt cx="1223100" cy="796200"/>
          </a:xfrm>
        </p:grpSpPr>
        <p:sp>
          <p:nvSpPr>
            <p:cNvPr id="424" name="Google Shape;424;g2030959d382_0_232"/>
            <p:cNvSpPr/>
            <p:nvPr/>
          </p:nvSpPr>
          <p:spPr>
            <a:xfrm>
              <a:off x="5592194" y="1516510"/>
              <a:ext cx="796200" cy="796200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5" name="Google Shape;425;g2030959d382_0_232"/>
            <p:cNvSpPr txBox="1"/>
            <p:nvPr/>
          </p:nvSpPr>
          <p:spPr>
            <a:xfrm>
              <a:off x="5378481" y="1947024"/>
              <a:ext cx="1223100" cy="28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  <a:tabLst/>
                <a:defRPr/>
              </a:pPr>
              <a:r>
                <a:rPr kumimoji="0" lang="es-CO" sz="4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rPr>
                <a:t>V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426" name="Google Shape;426;g2030959d382_0_232"/>
          <p:cNvGrpSpPr/>
          <p:nvPr/>
        </p:nvGrpSpPr>
        <p:grpSpPr>
          <a:xfrm>
            <a:off x="3215122" y="5524500"/>
            <a:ext cx="1033269" cy="649428"/>
            <a:chOff x="4718285" y="1459216"/>
            <a:chExt cx="1223100" cy="796200"/>
          </a:xfrm>
        </p:grpSpPr>
        <p:sp>
          <p:nvSpPr>
            <p:cNvPr id="427" name="Google Shape;427;g2030959d382_0_232"/>
            <p:cNvSpPr/>
            <p:nvPr/>
          </p:nvSpPr>
          <p:spPr>
            <a:xfrm>
              <a:off x="4943929" y="1459216"/>
              <a:ext cx="796200" cy="796200"/>
            </a:xfrm>
            <a:prstGeom prst="ellipse">
              <a:avLst/>
            </a:prstGeom>
            <a:solidFill>
              <a:srgbClr val="00953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28" name="Google Shape;428;g2030959d382_0_232"/>
            <p:cNvSpPr txBox="1"/>
            <p:nvPr/>
          </p:nvSpPr>
          <p:spPr>
            <a:xfrm>
              <a:off x="4718285" y="1820644"/>
              <a:ext cx="1223100" cy="28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39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4800"/>
                <a:buFont typeface="Century Gothic"/>
                <a:buNone/>
                <a:tabLst/>
                <a:defRPr/>
              </a:pPr>
              <a:r>
                <a:rPr kumimoji="0" lang="es-CO" sz="4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entury Gothic"/>
                  <a:ea typeface="Century Gothic"/>
                  <a:cs typeface="Century Gothic"/>
                  <a:sym typeface="Century Gothic"/>
                </a:rPr>
                <a:t>A</a:t>
              </a: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g2030959d382_0_232"/>
          <p:cNvSpPr txBox="1"/>
          <p:nvPr/>
        </p:nvSpPr>
        <p:spPr>
          <a:xfrm>
            <a:off x="58539" y="2381384"/>
            <a:ext cx="3129115" cy="2869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Ministerio de Ambiente y Desarrollo Sostenible, Interior y Defensa.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Gobernaciones Alcaldías Municipales.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Corporaciones Autónomas Regionales, Institutos de Investigación.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Unidad Nacional de Gestión del Riesgo de Desastres.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Instituto de Hidrología, Meteorología y Estudios Ambientales - IDEAM </a:t>
            </a:r>
            <a:r>
              <a:rPr lang="es-CO" sz="950" dirty="0"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Century Gothic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Servicio Geológico Colombiano – SGC.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Dirección Nacional de Bomberos.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Instituto Geográfico Agustín Codazzi.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Instituto de Investigaciones Marinas y Costeras. José Benito Vives de </a:t>
            </a:r>
            <a:r>
              <a:rPr kumimoji="0" lang="es-CO" sz="95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Andréis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 – </a:t>
            </a:r>
            <a:r>
              <a:rPr kumimoji="0" lang="es-MX" sz="95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Invemar</a:t>
            </a: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.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Fuerzas militares - Brigada de ingenieros atención y prevención de desastres.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Fiscalía General de la Nación.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entury Gothic"/>
                <a:cs typeface="Arial"/>
                <a:sym typeface="Arial"/>
              </a:rPr>
              <a:t>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Unidad Nacional de Protección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 – UNP.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Defensoría del Pueblo.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</p:txBody>
      </p:sp>
      <p:sp>
        <p:nvSpPr>
          <p:cNvPr id="430" name="Google Shape;430;g2030959d382_0_232"/>
          <p:cNvSpPr txBox="1"/>
          <p:nvPr/>
        </p:nvSpPr>
        <p:spPr>
          <a:xfrm>
            <a:off x="1988042" y="8691507"/>
            <a:ext cx="6815470" cy="5308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MIPG: Política Direccionamiento Estratégico y Planeación ; Gestión con Valores para Resultados; Gestión del Conocimiento y  la Innovación.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NTC ISO 9001:2015 Numerales 4.1 4.2. 6.1. 6.3. 7.4. 7.5 8.1.8.2. 8.5.8.6 8.7 9.1. 9.1.2 10.3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31" name="Google Shape;431;g2030959d382_0_232"/>
          <p:cNvSpPr/>
          <p:nvPr/>
        </p:nvSpPr>
        <p:spPr>
          <a:xfrm>
            <a:off x="35704" y="95676"/>
            <a:ext cx="2490339" cy="1029118"/>
          </a:xfrm>
          <a:custGeom>
            <a:avLst/>
            <a:gdLst/>
            <a:ahLst/>
            <a:cxnLst/>
            <a:rect l="l" t="t" r="r" b="b"/>
            <a:pathLst>
              <a:path w="3074492" h="1200138" extrusionOk="0">
                <a:moveTo>
                  <a:pt x="0" y="0"/>
                </a:moveTo>
                <a:lnTo>
                  <a:pt x="3074493" y="0"/>
                </a:lnTo>
                <a:lnTo>
                  <a:pt x="3074493" y="1200138"/>
                </a:lnTo>
                <a:lnTo>
                  <a:pt x="0" y="12001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  <a:tabLst/>
              <a:defRPr/>
            </a:pPr>
            <a:endParaRPr kumimoji="0" sz="18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32" name="Google Shape;432;g2030959d382_0_232"/>
          <p:cNvGrpSpPr/>
          <p:nvPr/>
        </p:nvGrpSpPr>
        <p:grpSpPr>
          <a:xfrm>
            <a:off x="15964190" y="-92614"/>
            <a:ext cx="2036618" cy="510353"/>
            <a:chOff x="0" y="-57150"/>
            <a:chExt cx="1365300" cy="165613"/>
          </a:xfrm>
        </p:grpSpPr>
        <p:sp>
          <p:nvSpPr>
            <p:cNvPr id="433" name="Google Shape;433;g2030959d382_0_232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4" name="Google Shape;434;g2030959d382_0_232"/>
            <p:cNvSpPr txBox="1"/>
            <p:nvPr/>
          </p:nvSpPr>
          <p:spPr>
            <a:xfrm>
              <a:off x="0" y="-57150"/>
              <a:ext cx="1365300" cy="16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35" name="Google Shape;435;g2030959d382_0_232"/>
          <p:cNvGrpSpPr/>
          <p:nvPr/>
        </p:nvGrpSpPr>
        <p:grpSpPr>
          <a:xfrm>
            <a:off x="15986034" y="298558"/>
            <a:ext cx="2010541" cy="510353"/>
            <a:chOff x="0" y="-57150"/>
            <a:chExt cx="1365300" cy="165613"/>
          </a:xfrm>
        </p:grpSpPr>
        <p:sp>
          <p:nvSpPr>
            <p:cNvPr id="436" name="Google Shape;436;g2030959d382_0_232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37" name="Google Shape;437;g2030959d382_0_232"/>
            <p:cNvSpPr txBox="1"/>
            <p:nvPr/>
          </p:nvSpPr>
          <p:spPr>
            <a:xfrm>
              <a:off x="0" y="-57150"/>
              <a:ext cx="1365300" cy="16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grpSp>
        <p:nvGrpSpPr>
          <p:cNvPr id="438" name="Google Shape;438;g2030959d382_0_232"/>
          <p:cNvGrpSpPr/>
          <p:nvPr/>
        </p:nvGrpSpPr>
        <p:grpSpPr>
          <a:xfrm>
            <a:off x="15983470" y="681779"/>
            <a:ext cx="2010541" cy="510353"/>
            <a:chOff x="0" y="-57150"/>
            <a:chExt cx="1365300" cy="165613"/>
          </a:xfrm>
        </p:grpSpPr>
        <p:sp>
          <p:nvSpPr>
            <p:cNvPr id="439" name="Google Shape;439;g2030959d382_0_232"/>
            <p:cNvSpPr/>
            <p:nvPr/>
          </p:nvSpPr>
          <p:spPr>
            <a:xfrm>
              <a:off x="0" y="0"/>
              <a:ext cx="1365290" cy="108463"/>
            </a:xfrm>
            <a:custGeom>
              <a:avLst/>
              <a:gdLst/>
              <a:ahLst/>
              <a:cxnLst/>
              <a:rect l="l" t="t" r="r" b="b"/>
              <a:pathLst>
                <a:path w="1365290" h="108463" extrusionOk="0">
                  <a:moveTo>
                    <a:pt x="0" y="0"/>
                  </a:moveTo>
                  <a:lnTo>
                    <a:pt x="1365290" y="0"/>
                  </a:lnTo>
                  <a:lnTo>
                    <a:pt x="1365290" y="108463"/>
                  </a:lnTo>
                  <a:lnTo>
                    <a:pt x="0" y="10846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  <p:sp>
          <p:nvSpPr>
            <p:cNvPr id="440" name="Google Shape;440;g2030959d382_0_232"/>
            <p:cNvSpPr txBox="1"/>
            <p:nvPr/>
          </p:nvSpPr>
          <p:spPr>
            <a:xfrm>
              <a:off x="0" y="-57150"/>
              <a:ext cx="1365300" cy="165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5475" tIns="65475" rIns="65475" bIns="65475" anchor="ctr" anchorCtr="0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40333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endParaRPr>
            </a:p>
          </p:txBody>
        </p:sp>
      </p:grpSp>
      <p:sp>
        <p:nvSpPr>
          <p:cNvPr id="441" name="Google Shape;441;g2030959d382_0_232"/>
          <p:cNvSpPr txBox="1"/>
          <p:nvPr/>
        </p:nvSpPr>
        <p:spPr>
          <a:xfrm>
            <a:off x="15904749" y="121868"/>
            <a:ext cx="9963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Código: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2" name="Google Shape;442;g2030959d382_0_232"/>
          <p:cNvSpPr txBox="1"/>
          <p:nvPr/>
        </p:nvSpPr>
        <p:spPr>
          <a:xfrm>
            <a:off x="15050352" y="492908"/>
            <a:ext cx="2647660" cy="252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Versión: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3" name="Google Shape;443;g2030959d382_0_232"/>
          <p:cNvSpPr txBox="1"/>
          <p:nvPr/>
        </p:nvSpPr>
        <p:spPr>
          <a:xfrm>
            <a:off x="15639370" y="904847"/>
            <a:ext cx="1476300" cy="21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Vigente: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5" name="Google Shape;445;g2030959d382_0_232"/>
          <p:cNvSpPr txBox="1"/>
          <p:nvPr/>
        </p:nvSpPr>
        <p:spPr>
          <a:xfrm>
            <a:off x="6399969" y="113607"/>
            <a:ext cx="9432901" cy="10772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Objetivo : </a:t>
            </a:r>
            <a:r>
              <a:rPr kumimoji="0" lang="es-MX" sz="1400" b="0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cs typeface="Arial"/>
                <a:sym typeface="Arial"/>
              </a:rPr>
              <a:t>Contribuir a la conservación de las Áreas Protegidas administradas por Parques Nacionales Naturales mediante el ejercicio de la autoridad ambiental, en el marco del Lineamiento de Prevención, Vigilancia y Control, así como la gestión del riesgo de desastres y riesgo público, a través de los instrumentos de control y seguimiento ambiental y la articulación interinstitucional, para el cumplimiento de los objetivos y metas del país en materia de protección de la biodiversidad.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9536"/>
              </a:solidFill>
              <a:effectLst/>
              <a:uLnTx/>
              <a:uFillTx/>
              <a:latin typeface="Century Gothic"/>
              <a:cs typeface="Arial"/>
              <a:sym typeface="Century Gothic"/>
            </a:endParaRPr>
          </a:p>
        </p:txBody>
      </p:sp>
      <p:sp>
        <p:nvSpPr>
          <p:cNvPr id="446" name="Google Shape;446;g2030959d382_0_232"/>
          <p:cNvSpPr txBox="1"/>
          <p:nvPr/>
        </p:nvSpPr>
        <p:spPr>
          <a:xfrm>
            <a:off x="16801225" y="79791"/>
            <a:ext cx="13089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M4-CA-02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7" name="Google Shape;447;g2030959d382_0_232"/>
          <p:cNvSpPr txBox="1"/>
          <p:nvPr/>
        </p:nvSpPr>
        <p:spPr>
          <a:xfrm>
            <a:off x="16877860" y="520973"/>
            <a:ext cx="128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01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8" name="Google Shape;448;g2030959d382_0_232"/>
          <p:cNvSpPr txBox="1"/>
          <p:nvPr/>
        </p:nvSpPr>
        <p:spPr>
          <a:xfrm>
            <a:off x="16672199" y="863826"/>
            <a:ext cx="1282800" cy="3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Century Gothic"/>
              <a:buNone/>
              <a:tabLst/>
              <a:defRPr/>
            </a:pPr>
            <a:r>
              <a:rPr kumimoji="0" lang="es-CO" sz="140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31-05-2024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49" name="Google Shape;449;g2030959d382_0_232"/>
          <p:cNvSpPr txBox="1"/>
          <p:nvPr/>
        </p:nvSpPr>
        <p:spPr>
          <a:xfrm>
            <a:off x="75435" y="6084125"/>
            <a:ext cx="3158836" cy="1992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Plan nacional  de gestión del riesgo de desastres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Boletines de alertas del IDEAM y SGC 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Mesa técnica para el monitoreo de focos de calor.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MX" sz="950" dirty="0">
                <a:latin typeface="Century Gothic"/>
                <a:sym typeface="Century Gothic"/>
              </a:rPr>
              <a:t>Información de POMCAS.</a:t>
            </a:r>
            <a:r>
              <a:rPr lang="es-CO" sz="950" dirty="0">
                <a:latin typeface="Century Gothic"/>
                <a:sym typeface="Century Gothic"/>
              </a:rPr>
              <a:t>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Informe  de cu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ltivos de uso ilícito en las áreas de parques.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Resolución UNP de análisis de Riesgo para funcionarios y contratistas. 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Alertas tempranas de la Defensoría del Pueblo.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Denuncias Penales </a:t>
            </a: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por amenazas a funcionarios y contratistas.</a:t>
            </a:r>
          </a:p>
        </p:txBody>
      </p:sp>
      <p:sp>
        <p:nvSpPr>
          <p:cNvPr id="450" name="Google Shape;450;g2030959d382_0_232"/>
          <p:cNvSpPr txBox="1"/>
          <p:nvPr/>
        </p:nvSpPr>
        <p:spPr>
          <a:xfrm>
            <a:off x="955940" y="9537585"/>
            <a:ext cx="5655765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Marcela Borda Rodríguez- Contratista OAP</a:t>
            </a:r>
            <a:endParaRPr kumimoji="0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Andrea Carolina Paez Maldonado – Contratista OGR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s-CO" sz="1000" dirty="0">
                <a:latin typeface="Century Gothic"/>
                <a:ea typeface="Century Gothic"/>
                <a:cs typeface="Century Gothic"/>
                <a:sym typeface="Century Gothic"/>
              </a:rPr>
              <a:t>Profesionales riesgo de desastres y riesgo público.</a:t>
            </a:r>
            <a:endParaRPr kumimoji="0" lang="es-CO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1" name="Google Shape;451;g2030959d382_0_232"/>
          <p:cNvSpPr txBox="1"/>
          <p:nvPr/>
        </p:nvSpPr>
        <p:spPr>
          <a:xfrm>
            <a:off x="6776214" y="9531310"/>
            <a:ext cx="494956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Century Gothic"/>
              <a:buNone/>
              <a:tabLst/>
              <a:defRPr/>
            </a:pPr>
            <a:r>
              <a:rPr kumimoji="0" lang="es-CO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Guillermo Alberto Santos - Ceballos-Coordinador Grupo de        Trámites y Evaluación Ambiental </a:t>
            </a:r>
            <a:endParaRPr kumimoji="0" lang="es-CO" sz="12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tabLst/>
              <a:defRPr/>
            </a:pPr>
            <a:r>
              <a:rPr kumimoji="0" lang="es-CO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kumimoji="0" lang="es-MX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Gipsy Vivian Arenas Hernandez -Jefe Oficina Gestión del Riesgo </a:t>
            </a:r>
            <a:endParaRPr kumimoji="0" lang="es-MX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2" name="Google Shape;452;g2030959d382_0_232"/>
          <p:cNvSpPr txBox="1"/>
          <p:nvPr/>
        </p:nvSpPr>
        <p:spPr>
          <a:xfrm>
            <a:off x="13280840" y="9590060"/>
            <a:ext cx="536670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Gipsy Vivian Arenas Hernández –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Jefe Oficina Gestión del Riesgo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4" name="Google Shape;454;g2030959d382_0_232"/>
          <p:cNvSpPr txBox="1"/>
          <p:nvPr/>
        </p:nvSpPr>
        <p:spPr>
          <a:xfrm>
            <a:off x="9029157" y="6609265"/>
            <a:ext cx="5356208" cy="17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952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Verificar el resultado de los  controles, riesgos materializados, hallazgos de auditorías y seguimientos que se realicen al proceso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Verificar el cumplimiento del plan de auditorías y la eficacia de las acciones de mejoramiento derivadas de los hallazgos. 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Verificar la implementación de los Planes de Emergencia y Contingencia por Desastres Naturales y Socio naturales y los Planes de Contingencia para el Riesgo Público.</a:t>
            </a: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Seguimiento para  informar  las Alertas tempranas emitidas por la Defensoría del Pueblo, relacionadas con PNNC y reportar en la plataforma SIGOB- CIPRAT.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tabLst/>
              <a:defRPr/>
            </a:pP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55" name="Google Shape;455;g2030959d382_0_232"/>
          <p:cNvSpPr txBox="1"/>
          <p:nvPr/>
        </p:nvSpPr>
        <p:spPr>
          <a:xfrm>
            <a:off x="15817093" y="8474987"/>
            <a:ext cx="21837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 Senda Módulo Documentos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 Senda Módulo Riesgos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 Senda Módulo Indicadores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Ver Senda Normograma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6" name="Google Shape;456;g2030959d382_0_232"/>
          <p:cNvSpPr txBox="1"/>
          <p:nvPr/>
        </p:nvSpPr>
        <p:spPr>
          <a:xfrm>
            <a:off x="14698179" y="8287763"/>
            <a:ext cx="1441500" cy="104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200"/>
              <a:buFont typeface="Century Gothic"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Documentos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200"/>
              <a:buFont typeface="Century Gothic"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Riesgos,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56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200"/>
              <a:buFont typeface="Century Gothic"/>
              <a:buNone/>
              <a:tabLst/>
              <a:defRPr/>
            </a:pPr>
            <a:r>
              <a:rPr kumimoji="0" lang="es-CO" sz="12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Indicadores Normatividad legal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457" name="Google Shape;457;g2030959d382_0_232"/>
          <p:cNvSpPr txBox="1"/>
          <p:nvPr/>
        </p:nvSpPr>
        <p:spPr>
          <a:xfrm>
            <a:off x="8974497" y="8330180"/>
            <a:ext cx="1088100" cy="2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7000"/>
              </a:lnSpc>
              <a:spcBef>
                <a:spcPts val="0"/>
              </a:spcBef>
              <a:spcAft>
                <a:spcPts val="0"/>
              </a:spcAft>
              <a:buClr>
                <a:srgbClr val="009536"/>
              </a:buClr>
              <a:buSzPts val="1600"/>
              <a:buFont typeface="Century Gothic"/>
              <a:buNone/>
              <a:tabLst/>
              <a:defRPr/>
            </a:pPr>
            <a:r>
              <a:rPr kumimoji="0" lang="es-CO" sz="1600" b="1" i="0" u="none" strike="noStrike" kern="0" cap="none" spc="0" normalizeH="0" baseline="0" noProof="0" dirty="0">
                <a:ln>
                  <a:noFill/>
                </a:ln>
                <a:solidFill>
                  <a:srgbClr val="009536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Alcance: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pic>
        <p:nvPicPr>
          <p:cNvPr id="458" name="Google Shape;458;g2030959d382_0_232" descr="Cuaderno de estrategias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920680" y="8523683"/>
            <a:ext cx="957799" cy="957799"/>
          </a:xfrm>
          <a:prstGeom prst="rect">
            <a:avLst/>
          </a:prstGeom>
          <a:noFill/>
          <a:ln>
            <a:noFill/>
          </a:ln>
        </p:spPr>
      </p:pic>
      <p:sp>
        <p:nvSpPr>
          <p:cNvPr id="459" name="Google Shape;459;g2030959d382_0_232"/>
          <p:cNvSpPr txBox="1"/>
          <p:nvPr/>
        </p:nvSpPr>
        <p:spPr>
          <a:xfrm>
            <a:off x="9763903" y="8626452"/>
            <a:ext cx="4091172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entury Gothic"/>
                <a:cs typeface="Arial"/>
                <a:sym typeface="Arial"/>
              </a:rPr>
              <a:t>Inicia con establecer para los tres niveles de gestión NC; DT y AP el plan de acción y planes de trabajo del proceso y finaliza con la toma de acciones correctivas y correcciones para la mejora del proceso.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/>
              <a:cs typeface="Arial"/>
              <a:sym typeface="Century Gothic"/>
            </a:endParaRPr>
          </a:p>
        </p:txBody>
      </p:sp>
      <p:sp>
        <p:nvSpPr>
          <p:cNvPr id="460" name="Google Shape;460;g2030959d382_0_232"/>
          <p:cNvSpPr txBox="1"/>
          <p:nvPr/>
        </p:nvSpPr>
        <p:spPr>
          <a:xfrm>
            <a:off x="15203091" y="2215093"/>
            <a:ext cx="2957569" cy="17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Base de datos geográfica y mapas de amenazas por eventos naturales, socionaturales y riesgo público.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Protocolos de respuesta.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Evaluación de Daños y Análisis de Necesidades (EDANA).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Certificados de pertinencia – riesgo natural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 y  riesgo público.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61" name="Google Shape;461;g2030959d382_0_232"/>
          <p:cNvSpPr txBox="1"/>
          <p:nvPr/>
        </p:nvSpPr>
        <p:spPr>
          <a:xfrm>
            <a:off x="15193588" y="6109197"/>
            <a:ext cx="2864301" cy="20355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Dirección General, Direcciones Territoriales y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Century Gothic"/>
                <a:cs typeface="Arial"/>
                <a:sym typeface="Arial"/>
              </a:rPr>
              <a:t> 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Áreas Protegidas PNNC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Ministerio de Ambiente y Desarrollo Sostenible, Interior y Defensa.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Unidad Nacional de Gestión del Riesgo de Desastres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Unidad Nacional de Protección - UNP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Congreso de la República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Procuraduría General de la Nación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</p:txBody>
      </p:sp>
      <p:sp>
        <p:nvSpPr>
          <p:cNvPr id="462" name="Google Shape;462;g2030959d382_0_232"/>
          <p:cNvSpPr txBox="1"/>
          <p:nvPr/>
        </p:nvSpPr>
        <p:spPr>
          <a:xfrm>
            <a:off x="4364307" y="2312948"/>
            <a:ext cx="4581624" cy="17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Formular los instrumentos de planificación, programas, planes y proyectos relacionados con el conocimiento y reducción del riesgo de desastres y riesgo público en el Sistema de Parques Nacionales Naturales.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Asesorar mediante estrategias la repuesta ante desastres  y situaciones de emergencias, así como su posterior recuperación.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lang="es-ES" sz="950" dirty="0">
                <a:latin typeface="Century Gothic"/>
                <a:ea typeface="Century Gothic"/>
                <a:cs typeface="Century Gothic"/>
              </a:rPr>
              <a:t>A</a:t>
            </a: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poyar a la Dirección General y a las diferentes dependencias en el proceso de articulación con otras instancias para fortalecer la gestión del riesgo de desastres y el riesgo público al interior del SPNN</a:t>
            </a:r>
          </a:p>
        </p:txBody>
      </p:sp>
      <p:sp>
        <p:nvSpPr>
          <p:cNvPr id="464" name="Google Shape;464;g2030959d382_0_232"/>
          <p:cNvSpPr txBox="1"/>
          <p:nvPr/>
        </p:nvSpPr>
        <p:spPr>
          <a:xfrm>
            <a:off x="4386901" y="4153715"/>
            <a:ext cx="4483815" cy="82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Orientar la respuesta ante amenazas contra la vida, seguridad, integridad y la libertad para servidores públicos y contratistas de Parques Nacionales Naturales de Colombia – PNNC.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Diseñar  un  sistema de alertas tempranas asociada a Riesgo Público.</a:t>
            </a:r>
          </a:p>
        </p:txBody>
      </p:sp>
      <p:sp>
        <p:nvSpPr>
          <p:cNvPr id="465" name="Google Shape;465;g2030959d382_0_232"/>
          <p:cNvSpPr txBox="1"/>
          <p:nvPr/>
        </p:nvSpPr>
        <p:spPr>
          <a:xfrm>
            <a:off x="9076046" y="1989671"/>
            <a:ext cx="5332252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Aprobar la formulación y actualización de los Planes de Emergencia y Contingencia por Desastres Naturales y Socio naturales y Planes de Contingencia para el Riesgo Público.</a:t>
            </a:r>
          </a:p>
        </p:txBody>
      </p:sp>
      <p:sp>
        <p:nvSpPr>
          <p:cNvPr id="468" name="Google Shape;468;g2030959d382_0_232"/>
          <p:cNvSpPr txBox="1"/>
          <p:nvPr/>
        </p:nvSpPr>
        <p:spPr>
          <a:xfrm>
            <a:off x="9113927" y="4379266"/>
            <a:ext cx="5277000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indent="-171450" algn="just">
              <a:buSzPts val="1200"/>
              <a:buFont typeface="Arial"/>
              <a:buChar char="•"/>
              <a:defRPr/>
            </a:pPr>
            <a:r>
              <a:rPr lang="es-ES" sz="950" dirty="0">
                <a:latin typeface="Century Gothic"/>
                <a:ea typeface="Century Gothic"/>
                <a:cs typeface="Century Gothic"/>
                <a:sym typeface="Century Gothic"/>
              </a:rPr>
              <a:t>Emitir las diferentes recomendaciones y asesorar a la Dirección territorial y al área protegida por las situaciones de riesgo público.</a:t>
            </a: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Capacitar  a funcionarios y contratistas en los procedimientos de riesgo público de la entidad, Derechos Humanos y DIH, resolución de conflictos, toma de decisiones, alertas tempranas, </a:t>
            </a: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desastres y atención de emergencias, 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instauración de denuncias y/o trámites ante entidades competentes en el tema de riesgo público.</a:t>
            </a:r>
          </a:p>
        </p:txBody>
      </p:sp>
      <p:sp>
        <p:nvSpPr>
          <p:cNvPr id="470" name="Google Shape;470;g2030959d382_0_232"/>
          <p:cNvSpPr txBox="1"/>
          <p:nvPr/>
        </p:nvSpPr>
        <p:spPr>
          <a:xfrm>
            <a:off x="4278382" y="6165772"/>
            <a:ext cx="4494300" cy="1700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Establecer acciones de mejoramiento para el cierre de no conformidades y demás hallazgos del proceso.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952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Tomar acciones correctivas o correcciones en caso de materialización de riesgos e incumplimientos en indicadores del proceso o metas establecidas en los planes institucionales. 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171450" marR="0" lvl="0" indent="-952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Adoptar normas, políticas, lineamientos, referentes, estándares y orientaciones para la ejecución y mejora del proceso.</a:t>
            </a:r>
          </a:p>
          <a:p>
            <a:pPr marL="171450" marR="0" lvl="0" indent="-952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952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472" name="Google Shape;472;g2030959d382_0_232"/>
          <p:cNvSpPr txBox="1"/>
          <p:nvPr/>
        </p:nvSpPr>
        <p:spPr>
          <a:xfrm>
            <a:off x="14470123" y="4183130"/>
            <a:ext cx="3714854" cy="1115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Sistema de Alertas Tempranas para el riesgo público diseñado.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CO" sz="950" dirty="0">
                <a:latin typeface="Century Gothic"/>
                <a:sym typeface="Century Gothic"/>
              </a:rPr>
              <a:t>Planes de trabajo por situaciones de riesgo público. </a:t>
            </a: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cs typeface="Arial"/>
              <a:sym typeface="Century Gothic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Procedimiento ante amenazas por riesgo público.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Guía  de actitud y comportamiento frente al riesgo público.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Instructivo seguridad en territorio por riesgo público. </a:t>
            </a:r>
          </a:p>
        </p:txBody>
      </p:sp>
      <p:sp>
        <p:nvSpPr>
          <p:cNvPr id="153" name="Google Shape;465;g2030959d382_0_232"/>
          <p:cNvSpPr txBox="1"/>
          <p:nvPr/>
        </p:nvSpPr>
        <p:spPr>
          <a:xfrm>
            <a:off x="9122003" y="2452492"/>
            <a:ext cx="5305925" cy="1992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952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Implementar  planes de acción ante eventos de variabilidad y/o cambio climático que potencien el riesgo de desastres en el SPNN.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Apoyar la articulación de la gestión del riesgo de desastre con la adaptación al cambio climático.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Formular medidas de reducción del riesgo basado en ecosistemas para las áreas con amenaza alta y media.</a:t>
            </a: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Remitir la información de pronósticos, predicciones y alertas relacionadas a la gestión de riesgo de desastres provenientes de otras entidades públicas.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Realizar la evaluación de Daños ambientales, Pérdidas ecosistémicas  y Análisis de Necesidades Ambientales post-desastre continental (EDANA-C), en el SPNN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Orientar y acompañar al personal de las Direcciones Territoriales y sus áreas protegidas en temas de gestión del riesgo de desastres y de riesgo público.</a:t>
            </a:r>
          </a:p>
        </p:txBody>
      </p:sp>
      <p:sp>
        <p:nvSpPr>
          <p:cNvPr id="154" name="Google Shape;454;g2030959d382_0_232"/>
          <p:cNvSpPr txBox="1"/>
          <p:nvPr/>
        </p:nvSpPr>
        <p:spPr>
          <a:xfrm>
            <a:off x="9040531" y="6113369"/>
            <a:ext cx="5259188" cy="823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952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171450" marR="0" lvl="0" indent="-1714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Medir y hacer seguimiento al cumplimiento del objetivo del proceso, metas y alineación estratégica a través de los indicadores asociados al mismo y a los planes estratégicos y Plan de Trabajo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200"/>
              <a:buFont typeface="Arial"/>
              <a:buNone/>
              <a:tabLst/>
              <a:defRPr/>
            </a:pPr>
            <a:endParaRPr kumimoji="0" lang="es-CO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5" name="Google Shape;461;g2030959d382_0_232"/>
          <p:cNvSpPr txBox="1"/>
          <p:nvPr/>
        </p:nvSpPr>
        <p:spPr>
          <a:xfrm>
            <a:off x="14638337" y="7385134"/>
            <a:ext cx="3397891" cy="9694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Organizaciones No Gubernamentales - </a:t>
            </a:r>
            <a:r>
              <a:rPr kumimoji="0" lang="es-ES" sz="95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ONGs</a:t>
            </a: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Oficina del Alto Comisionado para la Paz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Fiscalía General de la Nación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Unidad para la Atención y Reparación Integral a las Victimas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Arial"/>
              </a:rPr>
              <a:t>Defensoría del Pueblo</a:t>
            </a:r>
            <a:endParaRPr kumimoji="0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Arial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CCAED418-7E81-7CD3-A071-47517DB53E14}"/>
              </a:ext>
            </a:extLst>
          </p:cNvPr>
          <p:cNvSpPr txBox="1"/>
          <p:nvPr/>
        </p:nvSpPr>
        <p:spPr>
          <a:xfrm>
            <a:off x="33471" y="2126055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0BE7439-7C32-0046-1071-4C81A7EA0F8D}"/>
              </a:ext>
            </a:extLst>
          </p:cNvPr>
          <p:cNvSpPr txBox="1"/>
          <p:nvPr/>
        </p:nvSpPr>
        <p:spPr>
          <a:xfrm>
            <a:off x="33471" y="5851486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D340DA9A-00C1-90C8-FDCD-8DE62D72AA2A}"/>
              </a:ext>
            </a:extLst>
          </p:cNvPr>
          <p:cNvSpPr txBox="1"/>
          <p:nvPr/>
        </p:nvSpPr>
        <p:spPr>
          <a:xfrm>
            <a:off x="14918983" y="1466041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3957882-3FA3-E5B7-B0E7-18F0DE65F62F}"/>
              </a:ext>
            </a:extLst>
          </p:cNvPr>
          <p:cNvSpPr txBox="1"/>
          <p:nvPr/>
        </p:nvSpPr>
        <p:spPr>
          <a:xfrm>
            <a:off x="14515390" y="3431361"/>
            <a:ext cx="3467901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Comunicación de las alertas relacionada con el riesgo de desastres y riesgo público a las Áreas Protegidas.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Portafolio de medidas de reducción del riesgo basado en ecosistemas </a:t>
            </a:r>
            <a:r>
              <a:rPr kumimoji="0" lang="es-ES" sz="95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Eco_RRD</a:t>
            </a:r>
            <a:r>
              <a:rPr kumimoji="0" lang="es-ES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FF9511D-1D59-4556-2AC7-FBE58AA27616}"/>
              </a:ext>
            </a:extLst>
          </p:cNvPr>
          <p:cNvSpPr txBox="1"/>
          <p:nvPr/>
        </p:nvSpPr>
        <p:spPr>
          <a:xfrm>
            <a:off x="14435902" y="1679992"/>
            <a:ext cx="3467901" cy="823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Matriz de seguimiento de planes vigentes.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Planes de acción  - ENOS  ; </a:t>
            </a:r>
            <a:r>
              <a:rPr kumimoji="0" lang="es-MX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Planes  de gestión del riesgo de desastres ; </a:t>
            </a:r>
            <a:r>
              <a:rPr kumimoji="0" lang="es-CO" sz="95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cs typeface="Arial"/>
                <a:sym typeface="Century Gothic"/>
              </a:rPr>
              <a:t>Planes de Contingencia para el Riesgo Público.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MX" sz="9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cs typeface="Arial"/>
              <a:sym typeface="Century Gothic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068D399-195D-8F3F-B84E-8D6AA0EEC255}"/>
              </a:ext>
            </a:extLst>
          </p:cNvPr>
          <p:cNvSpPr txBox="1"/>
          <p:nvPr/>
        </p:nvSpPr>
        <p:spPr>
          <a:xfrm>
            <a:off x="14428511" y="5900225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94D3E4C-227B-B53E-6069-B645DC4A218D}"/>
              </a:ext>
            </a:extLst>
          </p:cNvPr>
          <p:cNvSpPr txBox="1"/>
          <p:nvPr/>
        </p:nvSpPr>
        <p:spPr>
          <a:xfrm>
            <a:off x="4452825" y="1708794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FEA10EE-E960-D2C8-923D-6B624D38A091}"/>
              </a:ext>
            </a:extLst>
          </p:cNvPr>
          <p:cNvSpPr txBox="1"/>
          <p:nvPr/>
        </p:nvSpPr>
        <p:spPr>
          <a:xfrm>
            <a:off x="9952733" y="1780874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0F05B8B-B8FD-CD1A-0B89-F6251431AEFD}"/>
              </a:ext>
            </a:extLst>
          </p:cNvPr>
          <p:cNvSpPr txBox="1"/>
          <p:nvPr/>
        </p:nvSpPr>
        <p:spPr>
          <a:xfrm>
            <a:off x="4436061" y="5915538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BE8BB79-C9D7-45C8-1578-9074D7C99A4E}"/>
              </a:ext>
            </a:extLst>
          </p:cNvPr>
          <p:cNvSpPr txBox="1"/>
          <p:nvPr/>
        </p:nvSpPr>
        <p:spPr>
          <a:xfrm>
            <a:off x="9870222" y="5905565"/>
            <a:ext cx="920415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Gestión del riesgo: </a:t>
            </a:r>
          </a:p>
        </p:txBody>
      </p:sp>
      <p:sp>
        <p:nvSpPr>
          <p:cNvPr id="12" name="Google Shape;214;p1">
            <a:extLst>
              <a:ext uri="{FF2B5EF4-FFF2-40B4-BE49-F238E27FC236}">
                <a16:creationId xmlns:a16="http://schemas.microsoft.com/office/drawing/2014/main" id="{FAB679E1-6999-3925-5F3B-5114F213B239}"/>
              </a:ext>
            </a:extLst>
          </p:cNvPr>
          <p:cNvSpPr txBox="1"/>
          <p:nvPr/>
        </p:nvSpPr>
        <p:spPr>
          <a:xfrm>
            <a:off x="2653713" y="26721"/>
            <a:ext cx="4786121" cy="1181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rtl="0">
              <a:lnSpc>
                <a:spcPct val="15995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Century Gothic"/>
              <a:buNone/>
            </a:pPr>
            <a:r>
              <a:rPr lang="es-CO" sz="2400" b="1" i="0" u="none" strike="noStrike" cap="none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Caracterización Proceso   </a:t>
            </a:r>
          </a:p>
          <a:p>
            <a:pPr marL="0" marR="0" lvl="0" indent="0" rtl="0">
              <a:lnSpc>
                <a:spcPct val="15995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300"/>
              <a:buFont typeface="Century Gothic"/>
              <a:buNone/>
            </a:pPr>
            <a:r>
              <a:rPr lang="es-CO" sz="2400" b="1" i="0" u="none" strike="noStrike" cap="none" dirty="0">
                <a:solidFill>
                  <a:srgbClr val="FFFFF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M4 Autoridad Ambiental 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1263</Words>
  <Application>Microsoft Office PowerPoint</Application>
  <PresentationFormat>Personalizado</PresentationFormat>
  <Paragraphs>134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Arial</vt:lpstr>
      <vt:lpstr>Century Gothic</vt:lpstr>
      <vt:lpstr>1_Office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Gloria</dc:creator>
  <cp:lastModifiedBy>Marcela Borda Rodriguez</cp:lastModifiedBy>
  <cp:revision>19</cp:revision>
  <dcterms:created xsi:type="dcterms:W3CDTF">2006-08-16T00:00:00Z</dcterms:created>
  <dcterms:modified xsi:type="dcterms:W3CDTF">2024-07-12T14:12:24Z</dcterms:modified>
</cp:coreProperties>
</file>