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8288000" cy="10287000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jAbldQ9PSrg9EKmEaPUdDeFme0i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irley Marzal Juridica Dtca" initials="" lastIdx="2" clrIdx="0"/>
  <p:cmAuthor id="1" name="Natalia Julieta Galvis Avellaneda - SGM" initials="" lastIdx="6" clrIdx="1"/>
  <p:cmAuthor id="2" name="Simon Alexander Moreno Gutierrez - GTEA" initials="" lastIdx="4" clrIdx="2"/>
  <p:cmAuthor id="3" name="Fernando Enrique Vega Cortés - Sgm" initials="" lastIdx="1" clrIdx="3"/>
  <p:cmAuthor id="4" name="Héctor Ramos Arévalo" initials="" lastIdx="3" clrIdx="4"/>
  <p:cmAuthor id="5" name="GUILLERMO ALBERTO SANTOS CEBALLOS" initials="GASC" lastIdx="2" clrIdx="5">
    <p:extLst>
      <p:ext uri="{19B8F6BF-5375-455C-9EA6-DF929625EA0E}">
        <p15:presenceInfo xmlns:p15="http://schemas.microsoft.com/office/powerpoint/2012/main" userId="S-1-5-21-3300181085-4084632649-3489714358-1586" providerId="AD"/>
      </p:ext>
    </p:extLst>
  </p:cmAuthor>
  <p:cmAuthor id="6" name="SIMON ALEXANDER MORENO GUTIERREZ" initials="SAMG" lastIdx="1" clrIdx="6">
    <p:extLst>
      <p:ext uri="{19B8F6BF-5375-455C-9EA6-DF929625EA0E}">
        <p15:presenceInfo xmlns:p15="http://schemas.microsoft.com/office/powerpoint/2012/main" userId="S-1-5-21-3300181085-4084632649-3489714358-166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50" autoAdjust="0"/>
    <p:restoredTop sz="96374" autoAdjust="0"/>
  </p:normalViewPr>
  <p:slideViewPr>
    <p:cSldViewPr snapToGrid="0">
      <p:cViewPr varScale="1">
        <p:scale>
          <a:sx n="44" d="100"/>
          <a:sy n="44" d="100"/>
        </p:scale>
        <p:origin x="125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commentAuthors" Target="commentAuthors.xml"/><Relationship Id="rId19" Type="http://schemas.openxmlformats.org/officeDocument/2006/relationships/tableStyles" Target="tableStyles.xml"/><Relationship Id="rId4" Type="http://schemas.openxmlformats.org/officeDocument/2006/relationships/font" Target="fonts/font1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dirty="0"/>
              <a:t>El relacionamiento con comunidades locales, hace parte de otro proceso, el de administración y manejo.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s-CO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536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1"/>
          <p:cNvGrpSpPr/>
          <p:nvPr/>
        </p:nvGrpSpPr>
        <p:grpSpPr>
          <a:xfrm>
            <a:off x="35704" y="8186094"/>
            <a:ext cx="8950957" cy="1227413"/>
            <a:chOff x="0" y="-57150"/>
            <a:chExt cx="2816121" cy="427150"/>
          </a:xfrm>
        </p:grpSpPr>
        <p:sp>
          <p:nvSpPr>
            <p:cNvPr id="90" name="Google Shape;90;p1"/>
            <p:cNvSpPr/>
            <p:nvPr/>
          </p:nvSpPr>
          <p:spPr>
            <a:xfrm>
              <a:off x="0" y="0"/>
              <a:ext cx="2816121" cy="370000"/>
            </a:xfrm>
            <a:custGeom>
              <a:avLst/>
              <a:gdLst/>
              <a:ahLst/>
              <a:cxnLst/>
              <a:rect l="l" t="t" r="r" b="b"/>
              <a:pathLst>
                <a:path w="2816121" h="370000" extrusionOk="0">
                  <a:moveTo>
                    <a:pt x="0" y="0"/>
                  </a:moveTo>
                  <a:lnTo>
                    <a:pt x="2816121" y="0"/>
                  </a:lnTo>
                  <a:lnTo>
                    <a:pt x="2816121" y="370000"/>
                  </a:lnTo>
                  <a:lnTo>
                    <a:pt x="0" y="370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1" name="Google Shape;91;p1"/>
            <p:cNvSpPr txBox="1"/>
            <p:nvPr/>
          </p:nvSpPr>
          <p:spPr>
            <a:xfrm>
              <a:off x="0" y="-57150"/>
              <a:ext cx="2816121" cy="4271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92" name="Google Shape;92;p1"/>
          <p:cNvGrpSpPr/>
          <p:nvPr/>
        </p:nvGrpSpPr>
        <p:grpSpPr>
          <a:xfrm>
            <a:off x="51826" y="9346456"/>
            <a:ext cx="5971103" cy="844868"/>
            <a:chOff x="0" y="-57150"/>
            <a:chExt cx="1937646" cy="274163"/>
          </a:xfrm>
        </p:grpSpPr>
        <p:sp>
          <p:nvSpPr>
            <p:cNvPr id="93" name="Google Shape;93;p1"/>
            <p:cNvSpPr/>
            <p:nvPr/>
          </p:nvSpPr>
          <p:spPr>
            <a:xfrm>
              <a:off x="0" y="0"/>
              <a:ext cx="1937645" cy="217013"/>
            </a:xfrm>
            <a:custGeom>
              <a:avLst/>
              <a:gdLst/>
              <a:ahLst/>
              <a:cxnLst/>
              <a:rect l="l" t="t" r="r" b="b"/>
              <a:pathLst>
                <a:path w="1937645" h="217013" extrusionOk="0">
                  <a:moveTo>
                    <a:pt x="0" y="0"/>
                  </a:moveTo>
                  <a:lnTo>
                    <a:pt x="1937645" y="0"/>
                  </a:lnTo>
                  <a:lnTo>
                    <a:pt x="1937645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4" name="Google Shape;94;p1"/>
            <p:cNvSpPr txBox="1"/>
            <p:nvPr/>
          </p:nvSpPr>
          <p:spPr>
            <a:xfrm>
              <a:off x="0" y="-57150"/>
              <a:ext cx="1937646" cy="2741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95" name="Google Shape;95;p1"/>
          <p:cNvGrpSpPr/>
          <p:nvPr/>
        </p:nvGrpSpPr>
        <p:grpSpPr>
          <a:xfrm>
            <a:off x="6093638" y="9367939"/>
            <a:ext cx="5684615" cy="844868"/>
            <a:chOff x="-30984" y="-57150"/>
            <a:chExt cx="1875198" cy="274163"/>
          </a:xfrm>
        </p:grpSpPr>
        <p:sp>
          <p:nvSpPr>
            <p:cNvPr id="96" name="Google Shape;96;p1"/>
            <p:cNvSpPr/>
            <p:nvPr/>
          </p:nvSpPr>
          <p:spPr>
            <a:xfrm>
              <a:off x="-30984" y="-4089"/>
              <a:ext cx="1875198" cy="217013"/>
            </a:xfrm>
            <a:custGeom>
              <a:avLst/>
              <a:gdLst/>
              <a:ahLst/>
              <a:cxnLst/>
              <a:rect l="l" t="t" r="r" b="b"/>
              <a:pathLst>
                <a:path w="1803573" h="217013" extrusionOk="0">
                  <a:moveTo>
                    <a:pt x="0" y="0"/>
                  </a:moveTo>
                  <a:lnTo>
                    <a:pt x="1803573" y="0"/>
                  </a:lnTo>
                  <a:lnTo>
                    <a:pt x="180357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7" name="Google Shape;97;p1"/>
            <p:cNvSpPr txBox="1"/>
            <p:nvPr/>
          </p:nvSpPr>
          <p:spPr>
            <a:xfrm>
              <a:off x="0" y="-57150"/>
              <a:ext cx="1803573" cy="2741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98" name="Google Shape;98;p1"/>
          <p:cNvGrpSpPr/>
          <p:nvPr/>
        </p:nvGrpSpPr>
        <p:grpSpPr>
          <a:xfrm>
            <a:off x="11819686" y="9346456"/>
            <a:ext cx="6228145" cy="844868"/>
            <a:chOff x="0" y="-57150"/>
            <a:chExt cx="1939613" cy="274163"/>
          </a:xfrm>
        </p:grpSpPr>
        <p:sp>
          <p:nvSpPr>
            <p:cNvPr id="99" name="Google Shape;99;p1"/>
            <p:cNvSpPr/>
            <p:nvPr/>
          </p:nvSpPr>
          <p:spPr>
            <a:xfrm>
              <a:off x="0" y="0"/>
              <a:ext cx="1939613" cy="217013"/>
            </a:xfrm>
            <a:custGeom>
              <a:avLst/>
              <a:gdLst/>
              <a:ahLst/>
              <a:cxnLst/>
              <a:rect l="l" t="t" r="r" b="b"/>
              <a:pathLst>
                <a:path w="1939613" h="217013" extrusionOk="0">
                  <a:moveTo>
                    <a:pt x="0" y="0"/>
                  </a:moveTo>
                  <a:lnTo>
                    <a:pt x="1939613" y="0"/>
                  </a:lnTo>
                  <a:lnTo>
                    <a:pt x="193961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0" name="Google Shape;100;p1"/>
            <p:cNvSpPr txBox="1"/>
            <p:nvPr/>
          </p:nvSpPr>
          <p:spPr>
            <a:xfrm>
              <a:off x="0" y="-57150"/>
              <a:ext cx="1939613" cy="2741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01" name="Google Shape;101;p1"/>
          <p:cNvGrpSpPr/>
          <p:nvPr/>
        </p:nvGrpSpPr>
        <p:grpSpPr>
          <a:xfrm>
            <a:off x="9057704" y="8235366"/>
            <a:ext cx="8990128" cy="1209181"/>
            <a:chOff x="-6571" y="-57150"/>
            <a:chExt cx="2896556" cy="448332"/>
          </a:xfrm>
        </p:grpSpPr>
        <p:sp>
          <p:nvSpPr>
            <p:cNvPr id="102" name="Google Shape;102;p1"/>
            <p:cNvSpPr/>
            <p:nvPr/>
          </p:nvSpPr>
          <p:spPr>
            <a:xfrm>
              <a:off x="-6571" y="-12101"/>
              <a:ext cx="2889985" cy="403283"/>
            </a:xfrm>
            <a:custGeom>
              <a:avLst/>
              <a:gdLst/>
              <a:ahLst/>
              <a:cxnLst/>
              <a:rect l="l" t="t" r="r" b="b"/>
              <a:pathLst>
                <a:path w="2889985" h="372914" extrusionOk="0">
                  <a:moveTo>
                    <a:pt x="0" y="0"/>
                  </a:moveTo>
                  <a:lnTo>
                    <a:pt x="2889985" y="0"/>
                  </a:lnTo>
                  <a:lnTo>
                    <a:pt x="2889985" y="372914"/>
                  </a:lnTo>
                  <a:lnTo>
                    <a:pt x="0" y="3729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3" name="Google Shape;103;p1"/>
            <p:cNvSpPr txBox="1"/>
            <p:nvPr/>
          </p:nvSpPr>
          <p:spPr>
            <a:xfrm>
              <a:off x="0" y="-57150"/>
              <a:ext cx="2889985" cy="4300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04" name="Google Shape;104;p1"/>
          <p:cNvGrpSpPr/>
          <p:nvPr/>
        </p:nvGrpSpPr>
        <p:grpSpPr>
          <a:xfrm>
            <a:off x="61010" y="1320389"/>
            <a:ext cx="4187689" cy="4070129"/>
            <a:chOff x="61010" y="1320389"/>
            <a:chExt cx="4187689" cy="4070129"/>
          </a:xfrm>
        </p:grpSpPr>
        <p:grpSp>
          <p:nvGrpSpPr>
            <p:cNvPr id="105" name="Google Shape;105;p1"/>
            <p:cNvGrpSpPr/>
            <p:nvPr/>
          </p:nvGrpSpPr>
          <p:grpSpPr>
            <a:xfrm>
              <a:off x="61010" y="1320389"/>
              <a:ext cx="3233872" cy="4070129"/>
              <a:chOff x="0" y="-57150"/>
              <a:chExt cx="973405" cy="1342993"/>
            </a:xfrm>
          </p:grpSpPr>
          <p:sp>
            <p:nvSpPr>
              <p:cNvPr id="106" name="Google Shape;106;p1"/>
              <p:cNvSpPr/>
              <p:nvPr/>
            </p:nvSpPr>
            <p:spPr>
              <a:xfrm>
                <a:off x="0" y="-39957"/>
                <a:ext cx="973405" cy="1325800"/>
              </a:xfrm>
              <a:custGeom>
                <a:avLst/>
                <a:gdLst/>
                <a:ahLst/>
                <a:cxnLst/>
                <a:rect l="l" t="t" r="r" b="b"/>
                <a:pathLst>
                  <a:path w="973405" h="1285843" extrusionOk="0">
                    <a:moveTo>
                      <a:pt x="0" y="0"/>
                    </a:moveTo>
                    <a:lnTo>
                      <a:pt x="973405" y="0"/>
                    </a:lnTo>
                    <a:lnTo>
                      <a:pt x="973405" y="1285843"/>
                    </a:lnTo>
                    <a:lnTo>
                      <a:pt x="0" y="12858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07" name="Google Shape;107;p1"/>
              <p:cNvSpPr txBox="1"/>
              <p:nvPr/>
            </p:nvSpPr>
            <p:spPr>
              <a:xfrm>
                <a:off x="0" y="-57150"/>
                <a:ext cx="973405" cy="13429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5475" tIns="65475" rIns="65475" bIns="654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0333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grpSp>
          <p:nvGrpSpPr>
            <p:cNvPr id="108" name="Google Shape;108;p1"/>
            <p:cNvGrpSpPr/>
            <p:nvPr/>
          </p:nvGrpSpPr>
          <p:grpSpPr>
            <a:xfrm>
              <a:off x="2781182" y="2180457"/>
              <a:ext cx="1467517" cy="1340336"/>
              <a:chOff x="0" y="-57150"/>
              <a:chExt cx="476215" cy="385863"/>
            </a:xfrm>
          </p:grpSpPr>
          <p:sp>
            <p:nvSpPr>
              <p:cNvPr id="109" name="Google Shape;109;p1"/>
              <p:cNvSpPr/>
              <p:nvPr/>
            </p:nvSpPr>
            <p:spPr>
              <a:xfrm>
                <a:off x="0" y="0"/>
                <a:ext cx="476215" cy="328713"/>
              </a:xfrm>
              <a:custGeom>
                <a:avLst/>
                <a:gdLst/>
                <a:ahLst/>
                <a:cxnLst/>
                <a:rect l="l" t="t" r="r" b="b"/>
                <a:pathLst>
                  <a:path w="476215" h="328713" extrusionOk="0">
                    <a:moveTo>
                      <a:pt x="0" y="0"/>
                    </a:moveTo>
                    <a:lnTo>
                      <a:pt x="476215" y="0"/>
                    </a:lnTo>
                    <a:lnTo>
                      <a:pt x="476215" y="328713"/>
                    </a:lnTo>
                    <a:lnTo>
                      <a:pt x="0" y="3287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10" name="Google Shape;110;p1"/>
              <p:cNvSpPr txBox="1"/>
              <p:nvPr/>
            </p:nvSpPr>
            <p:spPr>
              <a:xfrm>
                <a:off x="0" y="-57150"/>
                <a:ext cx="476215" cy="3858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5475" tIns="65475" rIns="65475" bIns="654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0333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</p:grpSp>
      <p:grpSp>
        <p:nvGrpSpPr>
          <p:cNvPr id="111" name="Google Shape;111;p1"/>
          <p:cNvGrpSpPr/>
          <p:nvPr/>
        </p:nvGrpSpPr>
        <p:grpSpPr>
          <a:xfrm>
            <a:off x="35705" y="5240403"/>
            <a:ext cx="4202553" cy="3064850"/>
            <a:chOff x="80192" y="5264895"/>
            <a:chExt cx="4158885" cy="2896012"/>
          </a:xfrm>
        </p:grpSpPr>
        <p:grpSp>
          <p:nvGrpSpPr>
            <p:cNvPr id="112" name="Google Shape;112;p1"/>
            <p:cNvGrpSpPr/>
            <p:nvPr/>
          </p:nvGrpSpPr>
          <p:grpSpPr>
            <a:xfrm>
              <a:off x="80192" y="5264895"/>
              <a:ext cx="3193592" cy="2896012"/>
              <a:chOff x="0" y="-57461"/>
              <a:chExt cx="973405" cy="939767"/>
            </a:xfrm>
          </p:grpSpPr>
          <p:sp>
            <p:nvSpPr>
              <p:cNvPr id="113" name="Google Shape;113;p1"/>
              <p:cNvSpPr/>
              <p:nvPr/>
            </p:nvSpPr>
            <p:spPr>
              <a:xfrm>
                <a:off x="0" y="0"/>
                <a:ext cx="973405" cy="882306"/>
              </a:xfrm>
              <a:custGeom>
                <a:avLst/>
                <a:gdLst/>
                <a:ahLst/>
                <a:cxnLst/>
                <a:rect l="l" t="t" r="r" b="b"/>
                <a:pathLst>
                  <a:path w="973405" h="882306" extrusionOk="0">
                    <a:moveTo>
                      <a:pt x="0" y="0"/>
                    </a:moveTo>
                    <a:lnTo>
                      <a:pt x="973405" y="0"/>
                    </a:lnTo>
                    <a:lnTo>
                      <a:pt x="973405" y="882306"/>
                    </a:lnTo>
                    <a:lnTo>
                      <a:pt x="0" y="88230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14" name="Google Shape;114;p1"/>
              <p:cNvSpPr txBox="1"/>
              <p:nvPr/>
            </p:nvSpPr>
            <p:spPr>
              <a:xfrm>
                <a:off x="14541" y="-57461"/>
                <a:ext cx="958864" cy="9397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5475" tIns="65475" rIns="65475" bIns="654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0333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grpSp>
          <p:nvGrpSpPr>
            <p:cNvPr id="115" name="Google Shape;115;p1"/>
            <p:cNvGrpSpPr/>
            <p:nvPr/>
          </p:nvGrpSpPr>
          <p:grpSpPr>
            <a:xfrm>
              <a:off x="2781182" y="6277472"/>
              <a:ext cx="1457895" cy="1069110"/>
              <a:chOff x="0" y="-57150"/>
              <a:chExt cx="473093" cy="379832"/>
            </a:xfrm>
          </p:grpSpPr>
          <p:sp>
            <p:nvSpPr>
              <p:cNvPr id="116" name="Google Shape;116;p1"/>
              <p:cNvSpPr/>
              <p:nvPr/>
            </p:nvSpPr>
            <p:spPr>
              <a:xfrm>
                <a:off x="0" y="0"/>
                <a:ext cx="473093" cy="279333"/>
              </a:xfrm>
              <a:custGeom>
                <a:avLst/>
                <a:gdLst/>
                <a:ahLst/>
                <a:cxnLst/>
                <a:rect l="l" t="t" r="r" b="b"/>
                <a:pathLst>
                  <a:path w="473093" h="322682" extrusionOk="0">
                    <a:moveTo>
                      <a:pt x="0" y="0"/>
                    </a:moveTo>
                    <a:lnTo>
                      <a:pt x="473093" y="0"/>
                    </a:lnTo>
                    <a:lnTo>
                      <a:pt x="473093" y="322682"/>
                    </a:lnTo>
                    <a:lnTo>
                      <a:pt x="0" y="3226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17" name="Google Shape;117;p1"/>
              <p:cNvSpPr txBox="1"/>
              <p:nvPr/>
            </p:nvSpPr>
            <p:spPr>
              <a:xfrm>
                <a:off x="0" y="-57150"/>
                <a:ext cx="473093" cy="379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5475" tIns="65475" rIns="65475" bIns="654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0333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</p:grpSp>
      <p:grpSp>
        <p:nvGrpSpPr>
          <p:cNvPr id="118" name="Google Shape;118;p1"/>
          <p:cNvGrpSpPr/>
          <p:nvPr/>
        </p:nvGrpSpPr>
        <p:grpSpPr>
          <a:xfrm>
            <a:off x="3351918" y="1196381"/>
            <a:ext cx="1428167" cy="1102517"/>
            <a:chOff x="0" y="-57150"/>
            <a:chExt cx="463446" cy="357771"/>
          </a:xfrm>
        </p:grpSpPr>
        <p:sp>
          <p:nvSpPr>
            <p:cNvPr id="119" name="Google Shape;119;p1"/>
            <p:cNvSpPr/>
            <p:nvPr/>
          </p:nvSpPr>
          <p:spPr>
            <a:xfrm>
              <a:off x="0" y="0"/>
              <a:ext cx="463446" cy="300621"/>
            </a:xfrm>
            <a:custGeom>
              <a:avLst/>
              <a:gdLst/>
              <a:ahLst/>
              <a:cxnLst/>
              <a:rect l="l" t="t" r="r" b="b"/>
              <a:pathLst>
                <a:path w="463446" h="300621" extrusionOk="0">
                  <a:moveTo>
                    <a:pt x="0" y="0"/>
                  </a:moveTo>
                  <a:lnTo>
                    <a:pt x="463446" y="0"/>
                  </a:lnTo>
                  <a:lnTo>
                    <a:pt x="463446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0" name="Google Shape;120;p1"/>
            <p:cNvSpPr txBox="1"/>
            <p:nvPr/>
          </p:nvSpPr>
          <p:spPr>
            <a:xfrm>
              <a:off x="0" y="-57150"/>
              <a:ext cx="463446" cy="3577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21" name="Google Shape;121;p1"/>
          <p:cNvGrpSpPr/>
          <p:nvPr/>
        </p:nvGrpSpPr>
        <p:grpSpPr>
          <a:xfrm>
            <a:off x="3351918" y="1194898"/>
            <a:ext cx="5646323" cy="4189971"/>
            <a:chOff x="3351918" y="1206501"/>
            <a:chExt cx="5646323" cy="3916238"/>
          </a:xfrm>
        </p:grpSpPr>
        <p:grpSp>
          <p:nvGrpSpPr>
            <p:cNvPr id="122" name="Google Shape;122;p1"/>
            <p:cNvGrpSpPr/>
            <p:nvPr/>
          </p:nvGrpSpPr>
          <p:grpSpPr>
            <a:xfrm>
              <a:off x="4315290" y="1206501"/>
              <a:ext cx="4682951" cy="3907640"/>
              <a:chOff x="0" y="-57150"/>
              <a:chExt cx="1519635" cy="1345340"/>
            </a:xfrm>
          </p:grpSpPr>
          <p:sp>
            <p:nvSpPr>
              <p:cNvPr id="123" name="Google Shape;123;p1"/>
              <p:cNvSpPr/>
              <p:nvPr/>
            </p:nvSpPr>
            <p:spPr>
              <a:xfrm>
                <a:off x="0" y="0"/>
                <a:ext cx="1519635" cy="1288190"/>
              </a:xfrm>
              <a:custGeom>
                <a:avLst/>
                <a:gdLst/>
                <a:ahLst/>
                <a:cxnLst/>
                <a:rect l="l" t="t" r="r" b="b"/>
                <a:pathLst>
                  <a:path w="1519635" h="1288190" extrusionOk="0">
                    <a:moveTo>
                      <a:pt x="0" y="0"/>
                    </a:moveTo>
                    <a:lnTo>
                      <a:pt x="1519635" y="0"/>
                    </a:lnTo>
                    <a:lnTo>
                      <a:pt x="1519635" y="1288190"/>
                    </a:lnTo>
                    <a:lnTo>
                      <a:pt x="0" y="128819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1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24" name="Google Shape;124;p1"/>
              <p:cNvSpPr txBox="1"/>
              <p:nvPr/>
            </p:nvSpPr>
            <p:spPr>
              <a:xfrm>
                <a:off x="0" y="-57150"/>
                <a:ext cx="1519635" cy="13453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5475" tIns="65475" rIns="65475" bIns="654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0333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1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grpSp>
          <p:nvGrpSpPr>
            <p:cNvPr id="125" name="Google Shape;125;p1"/>
            <p:cNvGrpSpPr/>
            <p:nvPr/>
          </p:nvGrpSpPr>
          <p:grpSpPr>
            <a:xfrm>
              <a:off x="3351918" y="3320218"/>
              <a:ext cx="1412264" cy="1802521"/>
              <a:chOff x="0" y="-57150"/>
              <a:chExt cx="458285" cy="662867"/>
            </a:xfrm>
          </p:grpSpPr>
          <p:sp>
            <p:nvSpPr>
              <p:cNvPr id="126" name="Google Shape;126;p1"/>
              <p:cNvSpPr/>
              <p:nvPr/>
            </p:nvSpPr>
            <p:spPr>
              <a:xfrm>
                <a:off x="0" y="0"/>
                <a:ext cx="458285" cy="605717"/>
              </a:xfrm>
              <a:custGeom>
                <a:avLst/>
                <a:gdLst/>
                <a:ahLst/>
                <a:cxnLst/>
                <a:rect l="l" t="t" r="r" b="b"/>
                <a:pathLst>
                  <a:path w="458285" h="605717" extrusionOk="0">
                    <a:moveTo>
                      <a:pt x="0" y="0"/>
                    </a:moveTo>
                    <a:lnTo>
                      <a:pt x="458285" y="0"/>
                    </a:lnTo>
                    <a:lnTo>
                      <a:pt x="458285" y="605717"/>
                    </a:lnTo>
                    <a:lnTo>
                      <a:pt x="0" y="6057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1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27" name="Google Shape;127;p1"/>
              <p:cNvSpPr txBox="1"/>
              <p:nvPr/>
            </p:nvSpPr>
            <p:spPr>
              <a:xfrm>
                <a:off x="0" y="-57150"/>
                <a:ext cx="458285" cy="6628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5475" tIns="65475" rIns="65475" bIns="654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0333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1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</p:grpSp>
      <p:grpSp>
        <p:nvGrpSpPr>
          <p:cNvPr id="128" name="Google Shape;128;p1"/>
          <p:cNvGrpSpPr/>
          <p:nvPr/>
        </p:nvGrpSpPr>
        <p:grpSpPr>
          <a:xfrm>
            <a:off x="3353189" y="5253050"/>
            <a:ext cx="5645052" cy="3023999"/>
            <a:chOff x="3353189" y="5260560"/>
            <a:chExt cx="5645052" cy="2900347"/>
          </a:xfrm>
        </p:grpSpPr>
        <p:grpSp>
          <p:nvGrpSpPr>
            <p:cNvPr id="129" name="Google Shape;129;p1"/>
            <p:cNvGrpSpPr/>
            <p:nvPr/>
          </p:nvGrpSpPr>
          <p:grpSpPr>
            <a:xfrm>
              <a:off x="4309233" y="5260560"/>
              <a:ext cx="4689008" cy="2900347"/>
              <a:chOff x="0" y="-57150"/>
              <a:chExt cx="1521601" cy="941173"/>
            </a:xfrm>
          </p:grpSpPr>
          <p:sp>
            <p:nvSpPr>
              <p:cNvPr id="130" name="Google Shape;130;p1"/>
              <p:cNvSpPr/>
              <p:nvPr/>
            </p:nvSpPr>
            <p:spPr>
              <a:xfrm>
                <a:off x="0" y="0"/>
                <a:ext cx="1521601" cy="884023"/>
              </a:xfrm>
              <a:custGeom>
                <a:avLst/>
                <a:gdLst/>
                <a:ahLst/>
                <a:cxnLst/>
                <a:rect l="l" t="t" r="r" b="b"/>
                <a:pathLst>
                  <a:path w="1521601" h="884023" extrusionOk="0">
                    <a:moveTo>
                      <a:pt x="0" y="0"/>
                    </a:moveTo>
                    <a:lnTo>
                      <a:pt x="1521601" y="0"/>
                    </a:lnTo>
                    <a:lnTo>
                      <a:pt x="1521601" y="884023"/>
                    </a:lnTo>
                    <a:lnTo>
                      <a:pt x="0" y="8840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31" name="Google Shape;131;p1"/>
              <p:cNvSpPr txBox="1"/>
              <p:nvPr/>
            </p:nvSpPr>
            <p:spPr>
              <a:xfrm>
                <a:off x="0" y="-57150"/>
                <a:ext cx="1521601" cy="9411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5475" tIns="65475" rIns="65475" bIns="654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0333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grpSp>
          <p:nvGrpSpPr>
            <p:cNvPr id="132" name="Google Shape;132;p1"/>
            <p:cNvGrpSpPr/>
            <p:nvPr/>
          </p:nvGrpSpPr>
          <p:grpSpPr>
            <a:xfrm>
              <a:off x="3353189" y="7237612"/>
              <a:ext cx="1410992" cy="923295"/>
              <a:chOff x="0" y="-57150"/>
              <a:chExt cx="457872" cy="299613"/>
            </a:xfrm>
          </p:grpSpPr>
          <p:sp>
            <p:nvSpPr>
              <p:cNvPr id="133" name="Google Shape;133;p1"/>
              <p:cNvSpPr/>
              <p:nvPr/>
            </p:nvSpPr>
            <p:spPr>
              <a:xfrm>
                <a:off x="0" y="0"/>
                <a:ext cx="457872" cy="242463"/>
              </a:xfrm>
              <a:custGeom>
                <a:avLst/>
                <a:gdLst/>
                <a:ahLst/>
                <a:cxnLst/>
                <a:rect l="l" t="t" r="r" b="b"/>
                <a:pathLst>
                  <a:path w="457872" h="242463" extrusionOk="0">
                    <a:moveTo>
                      <a:pt x="0" y="0"/>
                    </a:moveTo>
                    <a:lnTo>
                      <a:pt x="457872" y="0"/>
                    </a:lnTo>
                    <a:lnTo>
                      <a:pt x="457872" y="242463"/>
                    </a:lnTo>
                    <a:lnTo>
                      <a:pt x="0" y="24246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34" name="Google Shape;134;p1"/>
              <p:cNvSpPr txBox="1"/>
              <p:nvPr/>
            </p:nvSpPr>
            <p:spPr>
              <a:xfrm>
                <a:off x="0" y="-57150"/>
                <a:ext cx="457872" cy="2996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5475" tIns="65475" rIns="65475" bIns="654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0333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</p:grpSp>
      <p:grpSp>
        <p:nvGrpSpPr>
          <p:cNvPr id="135" name="Google Shape;135;p1"/>
          <p:cNvGrpSpPr/>
          <p:nvPr/>
        </p:nvGrpSpPr>
        <p:grpSpPr>
          <a:xfrm>
            <a:off x="3353189" y="5240404"/>
            <a:ext cx="1410992" cy="1141819"/>
            <a:chOff x="0" y="-57150"/>
            <a:chExt cx="457872" cy="333079"/>
          </a:xfrm>
        </p:grpSpPr>
        <p:sp>
          <p:nvSpPr>
            <p:cNvPr id="136" name="Google Shape;136;p1"/>
            <p:cNvSpPr/>
            <p:nvPr/>
          </p:nvSpPr>
          <p:spPr>
            <a:xfrm>
              <a:off x="0" y="0"/>
              <a:ext cx="457872" cy="275929"/>
            </a:xfrm>
            <a:custGeom>
              <a:avLst/>
              <a:gdLst/>
              <a:ahLst/>
              <a:cxnLst/>
              <a:rect l="l" t="t" r="r" b="b"/>
              <a:pathLst>
                <a:path w="457872" h="275929" extrusionOk="0">
                  <a:moveTo>
                    <a:pt x="0" y="0"/>
                  </a:moveTo>
                  <a:lnTo>
                    <a:pt x="457872" y="0"/>
                  </a:lnTo>
                  <a:lnTo>
                    <a:pt x="457872" y="275929"/>
                  </a:lnTo>
                  <a:lnTo>
                    <a:pt x="0" y="2759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37" name="Google Shape;137;p1"/>
            <p:cNvSpPr txBox="1"/>
            <p:nvPr/>
          </p:nvSpPr>
          <p:spPr>
            <a:xfrm>
              <a:off x="0" y="-57150"/>
              <a:ext cx="457872" cy="3330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38" name="Google Shape;138;p1"/>
          <p:cNvGrpSpPr/>
          <p:nvPr/>
        </p:nvGrpSpPr>
        <p:grpSpPr>
          <a:xfrm>
            <a:off x="9068848" y="1187096"/>
            <a:ext cx="5371640" cy="4203422"/>
            <a:chOff x="0" y="-57150"/>
            <a:chExt cx="1743117" cy="1347659"/>
          </a:xfrm>
        </p:grpSpPr>
        <p:sp>
          <p:nvSpPr>
            <p:cNvPr id="139" name="Google Shape;139;p1"/>
            <p:cNvSpPr/>
            <p:nvPr/>
          </p:nvSpPr>
          <p:spPr>
            <a:xfrm>
              <a:off x="0" y="0"/>
              <a:ext cx="1743117" cy="1290509"/>
            </a:xfrm>
            <a:custGeom>
              <a:avLst/>
              <a:gdLst/>
              <a:ahLst/>
              <a:cxnLst/>
              <a:rect l="l" t="t" r="r" b="b"/>
              <a:pathLst>
                <a:path w="1743117" h="1290509" extrusionOk="0">
                  <a:moveTo>
                    <a:pt x="0" y="0"/>
                  </a:moveTo>
                  <a:lnTo>
                    <a:pt x="1743117" y="0"/>
                  </a:lnTo>
                  <a:lnTo>
                    <a:pt x="1743117" y="1290509"/>
                  </a:lnTo>
                  <a:lnTo>
                    <a:pt x="0" y="129050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40" name="Google Shape;140;p1"/>
            <p:cNvSpPr txBox="1"/>
            <p:nvPr/>
          </p:nvSpPr>
          <p:spPr>
            <a:xfrm>
              <a:off x="0" y="-57150"/>
              <a:ext cx="1743117" cy="13476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41" name="Google Shape;141;p1"/>
          <p:cNvGrpSpPr/>
          <p:nvPr/>
        </p:nvGrpSpPr>
        <p:grpSpPr>
          <a:xfrm>
            <a:off x="13708548" y="2192215"/>
            <a:ext cx="1457883" cy="1189075"/>
            <a:chOff x="0" y="-57150"/>
            <a:chExt cx="473093" cy="385863"/>
          </a:xfrm>
        </p:grpSpPr>
        <p:sp>
          <p:nvSpPr>
            <p:cNvPr id="142" name="Google Shape;142;p1"/>
            <p:cNvSpPr/>
            <p:nvPr/>
          </p:nvSpPr>
          <p:spPr>
            <a:xfrm>
              <a:off x="0" y="0"/>
              <a:ext cx="473093" cy="328713"/>
            </a:xfrm>
            <a:custGeom>
              <a:avLst/>
              <a:gdLst/>
              <a:ahLst/>
              <a:cxnLst/>
              <a:rect l="l" t="t" r="r" b="b"/>
              <a:pathLst>
                <a:path w="473093" h="328713" extrusionOk="0">
                  <a:moveTo>
                    <a:pt x="0" y="0"/>
                  </a:moveTo>
                  <a:lnTo>
                    <a:pt x="473093" y="0"/>
                  </a:lnTo>
                  <a:lnTo>
                    <a:pt x="473093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43" name="Google Shape;143;p1"/>
            <p:cNvSpPr txBox="1"/>
            <p:nvPr/>
          </p:nvSpPr>
          <p:spPr>
            <a:xfrm>
              <a:off x="0" y="-57150"/>
              <a:ext cx="473093" cy="3858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44" name="Google Shape;144;p1"/>
          <p:cNvGrpSpPr/>
          <p:nvPr/>
        </p:nvGrpSpPr>
        <p:grpSpPr>
          <a:xfrm>
            <a:off x="9068848" y="5257114"/>
            <a:ext cx="5371640" cy="3028805"/>
            <a:chOff x="0" y="-57150"/>
            <a:chExt cx="1743117" cy="936396"/>
          </a:xfrm>
        </p:grpSpPr>
        <p:sp>
          <p:nvSpPr>
            <p:cNvPr id="145" name="Google Shape;145;p1"/>
            <p:cNvSpPr/>
            <p:nvPr/>
          </p:nvSpPr>
          <p:spPr>
            <a:xfrm>
              <a:off x="0" y="0"/>
              <a:ext cx="1743117" cy="879246"/>
            </a:xfrm>
            <a:custGeom>
              <a:avLst/>
              <a:gdLst/>
              <a:ahLst/>
              <a:cxnLst/>
              <a:rect l="l" t="t" r="r" b="b"/>
              <a:pathLst>
                <a:path w="1743117" h="879246" extrusionOk="0">
                  <a:moveTo>
                    <a:pt x="0" y="0"/>
                  </a:moveTo>
                  <a:lnTo>
                    <a:pt x="1743117" y="0"/>
                  </a:lnTo>
                  <a:lnTo>
                    <a:pt x="1743117" y="879246"/>
                  </a:lnTo>
                  <a:lnTo>
                    <a:pt x="0" y="8792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46" name="Google Shape;146;p1"/>
            <p:cNvSpPr txBox="1"/>
            <p:nvPr/>
          </p:nvSpPr>
          <p:spPr>
            <a:xfrm>
              <a:off x="0" y="-57150"/>
              <a:ext cx="1743117" cy="9363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47" name="Google Shape;147;p1"/>
          <p:cNvGrpSpPr/>
          <p:nvPr/>
        </p:nvGrpSpPr>
        <p:grpSpPr>
          <a:xfrm>
            <a:off x="13665023" y="6176081"/>
            <a:ext cx="1467188" cy="1179427"/>
            <a:chOff x="0" y="-57150"/>
            <a:chExt cx="476108" cy="382728"/>
          </a:xfrm>
        </p:grpSpPr>
        <p:sp>
          <p:nvSpPr>
            <p:cNvPr id="148" name="Google Shape;148;p1"/>
            <p:cNvSpPr/>
            <p:nvPr/>
          </p:nvSpPr>
          <p:spPr>
            <a:xfrm>
              <a:off x="0" y="0"/>
              <a:ext cx="476108" cy="325578"/>
            </a:xfrm>
            <a:custGeom>
              <a:avLst/>
              <a:gdLst/>
              <a:ahLst/>
              <a:cxnLst/>
              <a:rect l="l" t="t" r="r" b="b"/>
              <a:pathLst>
                <a:path w="476108" h="325578" extrusionOk="0">
                  <a:moveTo>
                    <a:pt x="0" y="0"/>
                  </a:moveTo>
                  <a:lnTo>
                    <a:pt x="476108" y="0"/>
                  </a:lnTo>
                  <a:lnTo>
                    <a:pt x="476108" y="325578"/>
                  </a:lnTo>
                  <a:lnTo>
                    <a:pt x="0" y="3255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49" name="Google Shape;149;p1"/>
            <p:cNvSpPr txBox="1"/>
            <p:nvPr/>
          </p:nvSpPr>
          <p:spPr>
            <a:xfrm>
              <a:off x="0" y="-57150"/>
              <a:ext cx="476108" cy="3827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50" name="Google Shape;150;p1"/>
          <p:cNvGrpSpPr/>
          <p:nvPr/>
        </p:nvGrpSpPr>
        <p:grpSpPr>
          <a:xfrm>
            <a:off x="15203227" y="1189237"/>
            <a:ext cx="2771455" cy="4143966"/>
            <a:chOff x="0" y="-57150"/>
            <a:chExt cx="899356" cy="1344745"/>
          </a:xfrm>
        </p:grpSpPr>
        <p:sp>
          <p:nvSpPr>
            <p:cNvPr id="151" name="Google Shape;151;p1"/>
            <p:cNvSpPr/>
            <p:nvPr/>
          </p:nvSpPr>
          <p:spPr>
            <a:xfrm>
              <a:off x="0" y="0"/>
              <a:ext cx="899356" cy="1287595"/>
            </a:xfrm>
            <a:custGeom>
              <a:avLst/>
              <a:gdLst/>
              <a:ahLst/>
              <a:cxnLst/>
              <a:rect l="l" t="t" r="r" b="b"/>
              <a:pathLst>
                <a:path w="899356" h="1287595" extrusionOk="0">
                  <a:moveTo>
                    <a:pt x="0" y="0"/>
                  </a:moveTo>
                  <a:lnTo>
                    <a:pt x="899356" y="0"/>
                  </a:lnTo>
                  <a:lnTo>
                    <a:pt x="899356" y="1287595"/>
                  </a:lnTo>
                  <a:lnTo>
                    <a:pt x="0" y="12875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2" name="Google Shape;152;p1"/>
            <p:cNvSpPr txBox="1"/>
            <p:nvPr/>
          </p:nvSpPr>
          <p:spPr>
            <a:xfrm>
              <a:off x="0" y="-57150"/>
              <a:ext cx="899356" cy="13447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53" name="Google Shape;153;p1"/>
          <p:cNvGrpSpPr/>
          <p:nvPr/>
        </p:nvGrpSpPr>
        <p:grpSpPr>
          <a:xfrm>
            <a:off x="14497524" y="1189235"/>
            <a:ext cx="1166403" cy="1102517"/>
            <a:chOff x="0" y="-57150"/>
            <a:chExt cx="378502" cy="357771"/>
          </a:xfrm>
        </p:grpSpPr>
        <p:sp>
          <p:nvSpPr>
            <p:cNvPr id="154" name="Google Shape;154;p1"/>
            <p:cNvSpPr/>
            <p:nvPr/>
          </p:nvSpPr>
          <p:spPr>
            <a:xfrm>
              <a:off x="0" y="0"/>
              <a:ext cx="378502" cy="300621"/>
            </a:xfrm>
            <a:custGeom>
              <a:avLst/>
              <a:gdLst/>
              <a:ahLst/>
              <a:cxnLst/>
              <a:rect l="l" t="t" r="r" b="b"/>
              <a:pathLst>
                <a:path w="378502" h="300621" extrusionOk="0">
                  <a:moveTo>
                    <a:pt x="0" y="0"/>
                  </a:moveTo>
                  <a:lnTo>
                    <a:pt x="378502" y="0"/>
                  </a:lnTo>
                  <a:lnTo>
                    <a:pt x="378502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5" name="Google Shape;155;p1"/>
            <p:cNvSpPr txBox="1"/>
            <p:nvPr/>
          </p:nvSpPr>
          <p:spPr>
            <a:xfrm>
              <a:off x="0" y="-57150"/>
              <a:ext cx="378502" cy="3577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56" name="Google Shape;156;p1"/>
          <p:cNvGrpSpPr/>
          <p:nvPr/>
        </p:nvGrpSpPr>
        <p:grpSpPr>
          <a:xfrm>
            <a:off x="14505476" y="3282548"/>
            <a:ext cx="1150499" cy="2045293"/>
            <a:chOff x="0" y="-57150"/>
            <a:chExt cx="373341" cy="663705"/>
          </a:xfrm>
        </p:grpSpPr>
        <p:sp>
          <p:nvSpPr>
            <p:cNvPr id="157" name="Google Shape;157;p1"/>
            <p:cNvSpPr/>
            <p:nvPr/>
          </p:nvSpPr>
          <p:spPr>
            <a:xfrm>
              <a:off x="0" y="0"/>
              <a:ext cx="373341" cy="606555"/>
            </a:xfrm>
            <a:custGeom>
              <a:avLst/>
              <a:gdLst/>
              <a:ahLst/>
              <a:cxnLst/>
              <a:rect l="l" t="t" r="r" b="b"/>
              <a:pathLst>
                <a:path w="373341" h="606555" extrusionOk="0">
                  <a:moveTo>
                    <a:pt x="0" y="0"/>
                  </a:moveTo>
                  <a:lnTo>
                    <a:pt x="373341" y="0"/>
                  </a:lnTo>
                  <a:lnTo>
                    <a:pt x="373341" y="606555"/>
                  </a:lnTo>
                  <a:lnTo>
                    <a:pt x="0" y="6065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8" name="Google Shape;158;p1"/>
            <p:cNvSpPr txBox="1"/>
            <p:nvPr/>
          </p:nvSpPr>
          <p:spPr>
            <a:xfrm>
              <a:off x="0" y="-57150"/>
              <a:ext cx="373341" cy="6637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59" name="Google Shape;159;p1"/>
          <p:cNvGrpSpPr/>
          <p:nvPr/>
        </p:nvGrpSpPr>
        <p:grpSpPr>
          <a:xfrm>
            <a:off x="15203227" y="5243320"/>
            <a:ext cx="2771481" cy="3058650"/>
            <a:chOff x="0" y="-57150"/>
            <a:chExt cx="899356" cy="940549"/>
          </a:xfrm>
        </p:grpSpPr>
        <p:sp>
          <p:nvSpPr>
            <p:cNvPr id="160" name="Google Shape;160;p1"/>
            <p:cNvSpPr/>
            <p:nvPr/>
          </p:nvSpPr>
          <p:spPr>
            <a:xfrm>
              <a:off x="0" y="0"/>
              <a:ext cx="899356" cy="883399"/>
            </a:xfrm>
            <a:custGeom>
              <a:avLst/>
              <a:gdLst/>
              <a:ahLst/>
              <a:cxnLst/>
              <a:rect l="l" t="t" r="r" b="b"/>
              <a:pathLst>
                <a:path w="899356" h="883399" extrusionOk="0">
                  <a:moveTo>
                    <a:pt x="0" y="0"/>
                  </a:moveTo>
                  <a:lnTo>
                    <a:pt x="899356" y="0"/>
                  </a:lnTo>
                  <a:lnTo>
                    <a:pt x="899356" y="883399"/>
                  </a:lnTo>
                  <a:lnTo>
                    <a:pt x="0" y="8833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1" name="Google Shape;161;p1"/>
            <p:cNvSpPr txBox="1"/>
            <p:nvPr/>
          </p:nvSpPr>
          <p:spPr>
            <a:xfrm>
              <a:off x="0" y="-57150"/>
              <a:ext cx="899356" cy="9405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62" name="Google Shape;162;p1"/>
          <p:cNvGrpSpPr/>
          <p:nvPr/>
        </p:nvGrpSpPr>
        <p:grpSpPr>
          <a:xfrm>
            <a:off x="14497524" y="7203964"/>
            <a:ext cx="1150499" cy="1097494"/>
            <a:chOff x="0" y="-57150"/>
            <a:chExt cx="373341" cy="295818"/>
          </a:xfrm>
        </p:grpSpPr>
        <p:sp>
          <p:nvSpPr>
            <p:cNvPr id="163" name="Google Shape;163;p1"/>
            <p:cNvSpPr/>
            <p:nvPr/>
          </p:nvSpPr>
          <p:spPr>
            <a:xfrm>
              <a:off x="0" y="0"/>
              <a:ext cx="373341" cy="238668"/>
            </a:xfrm>
            <a:custGeom>
              <a:avLst/>
              <a:gdLst/>
              <a:ahLst/>
              <a:cxnLst/>
              <a:rect l="l" t="t" r="r" b="b"/>
              <a:pathLst>
                <a:path w="373341" h="238668" extrusionOk="0">
                  <a:moveTo>
                    <a:pt x="0" y="0"/>
                  </a:moveTo>
                  <a:lnTo>
                    <a:pt x="373341" y="0"/>
                  </a:lnTo>
                  <a:lnTo>
                    <a:pt x="373341" y="238668"/>
                  </a:lnTo>
                  <a:lnTo>
                    <a:pt x="0" y="2386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4" name="Google Shape;164;p1"/>
            <p:cNvSpPr txBox="1"/>
            <p:nvPr/>
          </p:nvSpPr>
          <p:spPr>
            <a:xfrm>
              <a:off x="0" y="-57150"/>
              <a:ext cx="373341" cy="2958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65" name="Google Shape;165;p1"/>
          <p:cNvGrpSpPr/>
          <p:nvPr/>
        </p:nvGrpSpPr>
        <p:grpSpPr>
          <a:xfrm>
            <a:off x="14497524" y="5253850"/>
            <a:ext cx="895418" cy="1032777"/>
            <a:chOff x="0" y="-57150"/>
            <a:chExt cx="290567" cy="335140"/>
          </a:xfrm>
        </p:grpSpPr>
        <p:sp>
          <p:nvSpPr>
            <p:cNvPr id="166" name="Google Shape;166;p1"/>
            <p:cNvSpPr/>
            <p:nvPr/>
          </p:nvSpPr>
          <p:spPr>
            <a:xfrm>
              <a:off x="0" y="0"/>
              <a:ext cx="290567" cy="277990"/>
            </a:xfrm>
            <a:custGeom>
              <a:avLst/>
              <a:gdLst/>
              <a:ahLst/>
              <a:cxnLst/>
              <a:rect l="l" t="t" r="r" b="b"/>
              <a:pathLst>
                <a:path w="290567" h="277990" extrusionOk="0">
                  <a:moveTo>
                    <a:pt x="0" y="0"/>
                  </a:moveTo>
                  <a:lnTo>
                    <a:pt x="290567" y="0"/>
                  </a:lnTo>
                  <a:lnTo>
                    <a:pt x="290567" y="277990"/>
                  </a:lnTo>
                  <a:lnTo>
                    <a:pt x="0" y="2779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7" name="Google Shape;167;p1"/>
            <p:cNvSpPr txBox="1"/>
            <p:nvPr/>
          </p:nvSpPr>
          <p:spPr>
            <a:xfrm>
              <a:off x="0" y="-57150"/>
              <a:ext cx="290567" cy="3351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68" name="Google Shape;168;p1"/>
          <p:cNvSpPr txBox="1"/>
          <p:nvPr/>
        </p:nvSpPr>
        <p:spPr>
          <a:xfrm>
            <a:off x="761592" y="1310891"/>
            <a:ext cx="2504072" cy="863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just" rtl="0">
              <a:lnSpc>
                <a:spcPct val="11701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599"/>
              <a:buFont typeface="Century Gothic"/>
              <a:buNone/>
            </a:pPr>
            <a:r>
              <a:rPr lang="es-CO" sz="1599" b="1" i="0" u="none" strike="noStrike" cap="none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Proceso o grupo de valor que aporta el</a:t>
            </a:r>
            <a:endParaRPr dirty="0"/>
          </a:p>
          <a:p>
            <a:pPr marL="0" marR="0" lvl="0" indent="0" algn="just" rtl="0">
              <a:lnSpc>
                <a:spcPct val="11701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599"/>
              <a:buFont typeface="Century Gothic"/>
              <a:buNone/>
            </a:pPr>
            <a:r>
              <a:rPr lang="es-CO" sz="1599" b="1" i="0" u="none" strike="noStrike" cap="none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insumo</a:t>
            </a:r>
            <a:endParaRPr dirty="0"/>
          </a:p>
        </p:txBody>
      </p:sp>
      <p:sp>
        <p:nvSpPr>
          <p:cNvPr id="169" name="Google Shape;169;p1"/>
          <p:cNvSpPr txBox="1"/>
          <p:nvPr/>
        </p:nvSpPr>
        <p:spPr>
          <a:xfrm>
            <a:off x="4328970" y="1475992"/>
            <a:ext cx="902229" cy="244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</a:pPr>
            <a:r>
              <a:rPr lang="es-CO" sz="1600" b="1" i="0" u="none" strike="noStrike" cap="none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Planear:</a:t>
            </a:r>
            <a:endParaRPr/>
          </a:p>
        </p:txBody>
      </p:sp>
      <p:sp>
        <p:nvSpPr>
          <p:cNvPr id="170" name="Google Shape;170;p1"/>
          <p:cNvSpPr txBox="1"/>
          <p:nvPr/>
        </p:nvSpPr>
        <p:spPr>
          <a:xfrm>
            <a:off x="4423726" y="5525857"/>
            <a:ext cx="856064" cy="244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</a:pPr>
            <a:r>
              <a:rPr lang="es-CO" sz="1600" b="1" i="0" u="none" strike="noStrike" cap="none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Actuar:</a:t>
            </a:r>
            <a:endParaRPr/>
          </a:p>
        </p:txBody>
      </p:sp>
      <p:sp>
        <p:nvSpPr>
          <p:cNvPr id="171" name="Google Shape;171;p1"/>
          <p:cNvSpPr txBox="1"/>
          <p:nvPr/>
        </p:nvSpPr>
        <p:spPr>
          <a:xfrm>
            <a:off x="10123735" y="5556833"/>
            <a:ext cx="1088063" cy="244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</a:pPr>
            <a:r>
              <a:rPr lang="es-CO" sz="1600" b="1" i="0" u="none" strike="noStrike" cap="none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Verificar:</a:t>
            </a:r>
            <a:endParaRPr/>
          </a:p>
        </p:txBody>
      </p:sp>
      <p:sp>
        <p:nvSpPr>
          <p:cNvPr id="172" name="Google Shape;172;p1"/>
          <p:cNvSpPr txBox="1"/>
          <p:nvPr/>
        </p:nvSpPr>
        <p:spPr>
          <a:xfrm>
            <a:off x="10046249" y="1376789"/>
            <a:ext cx="720465" cy="25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</a:pPr>
            <a:r>
              <a:rPr lang="es-CO" sz="1600" b="1" i="0" u="none" strike="noStrike" cap="none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Hacer:</a:t>
            </a:r>
            <a:endParaRPr dirty="0"/>
          </a:p>
        </p:txBody>
      </p:sp>
      <p:sp>
        <p:nvSpPr>
          <p:cNvPr id="173" name="Google Shape;173;p1"/>
          <p:cNvSpPr txBox="1"/>
          <p:nvPr/>
        </p:nvSpPr>
        <p:spPr>
          <a:xfrm>
            <a:off x="15818612" y="1454586"/>
            <a:ext cx="2280511" cy="244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</a:pPr>
            <a:r>
              <a:rPr lang="es-CO" sz="1600" b="1" i="0" u="none" strike="noStrike" cap="none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Salida o Resultado</a:t>
            </a:r>
            <a:endParaRPr/>
          </a:p>
        </p:txBody>
      </p:sp>
      <p:sp>
        <p:nvSpPr>
          <p:cNvPr id="174" name="Google Shape;174;p1"/>
          <p:cNvSpPr txBox="1"/>
          <p:nvPr/>
        </p:nvSpPr>
        <p:spPr>
          <a:xfrm>
            <a:off x="1275139" y="5476750"/>
            <a:ext cx="2007443" cy="244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</a:pPr>
            <a:r>
              <a:rPr lang="es-CO" sz="1600" b="1" i="0" u="none" strike="noStrike" cap="none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Insumo o Entrada</a:t>
            </a:r>
            <a:endParaRPr/>
          </a:p>
        </p:txBody>
      </p:sp>
      <p:sp>
        <p:nvSpPr>
          <p:cNvPr id="175" name="Google Shape;175;p1"/>
          <p:cNvSpPr txBox="1"/>
          <p:nvPr/>
        </p:nvSpPr>
        <p:spPr>
          <a:xfrm>
            <a:off x="15075468" y="5425547"/>
            <a:ext cx="2861677" cy="57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</a:pPr>
            <a:r>
              <a:rPr lang="es-CO" sz="1600" b="1" i="0" u="none" strike="noStrike" cap="none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Producto o grupo de valor que recibe el resultado</a:t>
            </a:r>
            <a:endParaRPr dirty="0"/>
          </a:p>
        </p:txBody>
      </p:sp>
      <p:sp>
        <p:nvSpPr>
          <p:cNvPr id="176" name="Google Shape;176;p1"/>
          <p:cNvSpPr txBox="1"/>
          <p:nvPr/>
        </p:nvSpPr>
        <p:spPr>
          <a:xfrm>
            <a:off x="821873" y="8582503"/>
            <a:ext cx="1090690" cy="487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</a:pPr>
            <a:r>
              <a:rPr lang="es-CO" sz="1600" b="1" i="0" u="none" strike="noStrike" cap="none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Requisito</a:t>
            </a:r>
            <a:endParaRPr dirty="0"/>
          </a:p>
          <a:p>
            <a:pPr marL="0" marR="0" lvl="0" indent="0" algn="l" rtl="0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</a:pPr>
            <a:r>
              <a:rPr lang="es-CO" sz="1600" b="1" i="0" u="none" strike="noStrike" cap="none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Asociado:</a:t>
            </a:r>
            <a:endParaRPr dirty="0"/>
          </a:p>
        </p:txBody>
      </p:sp>
      <p:sp>
        <p:nvSpPr>
          <p:cNvPr id="177" name="Google Shape;177;p1"/>
          <p:cNvSpPr txBox="1"/>
          <p:nvPr/>
        </p:nvSpPr>
        <p:spPr>
          <a:xfrm>
            <a:off x="61302" y="9716728"/>
            <a:ext cx="911911" cy="244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</a:pPr>
            <a:r>
              <a:rPr lang="es-CO" sz="1600" b="1" i="0" u="none" strike="noStrike" cap="none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Elaboró:</a:t>
            </a:r>
            <a:endParaRPr/>
          </a:p>
        </p:txBody>
      </p:sp>
      <p:sp>
        <p:nvSpPr>
          <p:cNvPr id="178" name="Google Shape;178;p1"/>
          <p:cNvSpPr txBox="1"/>
          <p:nvPr/>
        </p:nvSpPr>
        <p:spPr>
          <a:xfrm>
            <a:off x="6098246" y="9734798"/>
            <a:ext cx="839230" cy="244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</a:pPr>
            <a:r>
              <a:rPr lang="es-CO" sz="1600" b="1" i="0" u="none" strike="noStrike" cap="none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Revisó:</a:t>
            </a:r>
            <a:endParaRPr dirty="0"/>
          </a:p>
        </p:txBody>
      </p:sp>
      <p:sp>
        <p:nvSpPr>
          <p:cNvPr id="179" name="Google Shape;179;p1"/>
          <p:cNvSpPr txBox="1"/>
          <p:nvPr/>
        </p:nvSpPr>
        <p:spPr>
          <a:xfrm>
            <a:off x="11823562" y="9717956"/>
            <a:ext cx="940193" cy="244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</a:pPr>
            <a:r>
              <a:rPr lang="es-CO" sz="1600" b="1" i="0" u="none" strike="noStrike" cap="none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Aprobó:</a:t>
            </a:r>
            <a:endParaRPr/>
          </a:p>
        </p:txBody>
      </p:sp>
      <p:pic>
        <p:nvPicPr>
          <p:cNvPr id="180" name="Google Shape;18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748" y="1374549"/>
            <a:ext cx="582557" cy="582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9687" y="5444699"/>
            <a:ext cx="375613" cy="4040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584604" y="1441680"/>
            <a:ext cx="842664" cy="842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554813" y="5484235"/>
            <a:ext cx="543796" cy="4927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841" y="8481140"/>
            <a:ext cx="769116" cy="769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3775442" y="8762920"/>
            <a:ext cx="619017" cy="62460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6" name="Google Shape;186;p1"/>
          <p:cNvGrpSpPr/>
          <p:nvPr/>
        </p:nvGrpSpPr>
        <p:grpSpPr>
          <a:xfrm>
            <a:off x="3187654" y="1418335"/>
            <a:ext cx="1003195" cy="660289"/>
            <a:chOff x="5374064" y="1497553"/>
            <a:chExt cx="1222995" cy="796167"/>
          </a:xfrm>
        </p:grpSpPr>
        <p:sp>
          <p:nvSpPr>
            <p:cNvPr id="187" name="Google Shape;187;p1"/>
            <p:cNvSpPr/>
            <p:nvPr/>
          </p:nvSpPr>
          <p:spPr>
            <a:xfrm>
              <a:off x="5591929" y="1497553"/>
              <a:ext cx="796167" cy="796167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88" name="Google Shape;188;p1"/>
            <p:cNvSpPr txBox="1"/>
            <p:nvPr/>
          </p:nvSpPr>
          <p:spPr>
            <a:xfrm>
              <a:off x="5374064" y="1890981"/>
              <a:ext cx="1222995" cy="3192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spAutoFit/>
            </a:bodyPr>
            <a:lstStyle/>
            <a:p>
              <a:pPr marL="0" marR="0" lvl="0" indent="0" algn="ctr" rtl="0">
                <a:lnSpc>
                  <a:spcPct val="39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Century Gothic"/>
                <a:buNone/>
              </a:pPr>
              <a:r>
                <a:rPr lang="es-CO" sz="4800" b="0" i="0" u="none" strike="noStrike" cap="none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P</a:t>
              </a:r>
              <a:endParaRPr/>
            </a:p>
          </p:txBody>
        </p:sp>
      </p:grpSp>
      <p:grpSp>
        <p:nvGrpSpPr>
          <p:cNvPr id="189" name="Google Shape;189;p1"/>
          <p:cNvGrpSpPr/>
          <p:nvPr/>
        </p:nvGrpSpPr>
        <p:grpSpPr>
          <a:xfrm>
            <a:off x="8969148" y="1424859"/>
            <a:ext cx="1017966" cy="706159"/>
            <a:chOff x="5413059" y="1499038"/>
            <a:chExt cx="1222995" cy="796167"/>
          </a:xfrm>
        </p:grpSpPr>
        <p:sp>
          <p:nvSpPr>
            <p:cNvPr id="190" name="Google Shape;190;p1"/>
            <p:cNvSpPr/>
            <p:nvPr/>
          </p:nvSpPr>
          <p:spPr>
            <a:xfrm>
              <a:off x="5629480" y="1499038"/>
              <a:ext cx="796167" cy="796167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91" name="Google Shape;191;p1"/>
            <p:cNvSpPr txBox="1"/>
            <p:nvPr/>
          </p:nvSpPr>
          <p:spPr>
            <a:xfrm>
              <a:off x="5413059" y="1909081"/>
              <a:ext cx="1222995" cy="3192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spAutoFit/>
            </a:bodyPr>
            <a:lstStyle/>
            <a:p>
              <a:pPr marL="0" marR="0" lvl="0" indent="0" algn="ctr" rtl="0">
                <a:lnSpc>
                  <a:spcPct val="39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Century Gothic"/>
                <a:buNone/>
              </a:pPr>
              <a:r>
                <a:rPr lang="es-CO" sz="4800" b="0" i="0" u="none" strike="noStrike" cap="none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H</a:t>
              </a:r>
              <a:endParaRPr/>
            </a:p>
          </p:txBody>
        </p:sp>
      </p:grpSp>
      <p:grpSp>
        <p:nvGrpSpPr>
          <p:cNvPr id="192" name="Google Shape;192;p1"/>
          <p:cNvGrpSpPr/>
          <p:nvPr/>
        </p:nvGrpSpPr>
        <p:grpSpPr>
          <a:xfrm>
            <a:off x="8934569" y="5500563"/>
            <a:ext cx="1222995" cy="796167"/>
            <a:chOff x="5378481" y="1516510"/>
            <a:chExt cx="1222995" cy="796167"/>
          </a:xfrm>
        </p:grpSpPr>
        <p:sp>
          <p:nvSpPr>
            <p:cNvPr id="193" name="Google Shape;193;p1"/>
            <p:cNvSpPr/>
            <p:nvPr/>
          </p:nvSpPr>
          <p:spPr>
            <a:xfrm>
              <a:off x="5592194" y="1516510"/>
              <a:ext cx="796167" cy="796167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94" name="Google Shape;194;p1"/>
            <p:cNvSpPr txBox="1"/>
            <p:nvPr/>
          </p:nvSpPr>
          <p:spPr>
            <a:xfrm>
              <a:off x="5378481" y="1947024"/>
              <a:ext cx="1222995" cy="3192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spAutoFit/>
            </a:bodyPr>
            <a:lstStyle/>
            <a:p>
              <a:pPr marL="0" marR="0" lvl="0" indent="0" algn="ctr" rtl="0">
                <a:lnSpc>
                  <a:spcPct val="39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Century Gothic"/>
                <a:buNone/>
              </a:pPr>
              <a:r>
                <a:rPr lang="es-CO" sz="4800" b="0" i="0" u="none" strike="noStrike" cap="none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V</a:t>
              </a:r>
              <a:endParaRPr/>
            </a:p>
          </p:txBody>
        </p:sp>
      </p:grpSp>
      <p:grpSp>
        <p:nvGrpSpPr>
          <p:cNvPr id="195" name="Google Shape;195;p1"/>
          <p:cNvGrpSpPr/>
          <p:nvPr/>
        </p:nvGrpSpPr>
        <p:grpSpPr>
          <a:xfrm>
            <a:off x="3215122" y="5524500"/>
            <a:ext cx="1222995" cy="796167"/>
            <a:chOff x="4718285" y="1459216"/>
            <a:chExt cx="1222995" cy="796167"/>
          </a:xfrm>
        </p:grpSpPr>
        <p:sp>
          <p:nvSpPr>
            <p:cNvPr id="196" name="Google Shape;196;p1"/>
            <p:cNvSpPr/>
            <p:nvPr/>
          </p:nvSpPr>
          <p:spPr>
            <a:xfrm>
              <a:off x="4943929" y="1459216"/>
              <a:ext cx="796167" cy="796167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97" name="Google Shape;197;p1"/>
            <p:cNvSpPr txBox="1"/>
            <p:nvPr/>
          </p:nvSpPr>
          <p:spPr>
            <a:xfrm>
              <a:off x="4718285" y="1820644"/>
              <a:ext cx="1222995" cy="3192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spAutoFit/>
            </a:bodyPr>
            <a:lstStyle/>
            <a:p>
              <a:pPr marL="0" marR="0" lvl="0" indent="0" algn="ctr" rtl="0">
                <a:lnSpc>
                  <a:spcPct val="39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Century Gothic"/>
                <a:buNone/>
              </a:pPr>
              <a:r>
                <a:rPr lang="es-CO" sz="4800" b="0" i="0" u="none" strike="noStrike" cap="none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A</a:t>
              </a:r>
              <a:endParaRPr/>
            </a:p>
          </p:txBody>
        </p:sp>
      </p:grpSp>
      <p:sp>
        <p:nvSpPr>
          <p:cNvPr id="198" name="Google Shape;198;p1"/>
          <p:cNvSpPr txBox="1"/>
          <p:nvPr/>
        </p:nvSpPr>
        <p:spPr>
          <a:xfrm>
            <a:off x="3359" y="2057135"/>
            <a:ext cx="3318743" cy="3377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Generales</a:t>
            </a:r>
            <a:endParaRPr sz="95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714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CO" sz="8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DNP; Proceso Direccionamiento Estratégico; Entidades del estado Nacional </a:t>
            </a:r>
            <a:r>
              <a:rPr lang="es-CO" sz="8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</a:t>
            </a:r>
            <a:r>
              <a:rPr lang="es-CO" sz="8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territorial; Participación</a:t>
            </a:r>
            <a:r>
              <a:rPr lang="es-CO" sz="8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es-CO" sz="8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organización social, Comunidades; </a:t>
            </a:r>
            <a:r>
              <a:rPr lang="es-CO" sz="8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Sistema Nacional Ambiental; </a:t>
            </a:r>
            <a:r>
              <a:rPr lang="es-CO" sz="8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Corporaciones Autónomas Regionales; Organismos Internacionales – ONGS; Entes control y organizaciones normativas</a:t>
            </a:r>
            <a:r>
              <a:rPr lang="es-CO" sz="8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; Autoridades administrativas y judiciales. </a:t>
            </a:r>
            <a:endParaRPr sz="85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85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5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Trámites y Evaluación Ambiental</a:t>
            </a:r>
            <a:endParaRPr sz="85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s-CO" sz="8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Usuarios y partes interesadas; Ministerio de Ambiente y Desarrollo Sostenible; Agencia Nacional de Minería; Institutos de Investigación, Universidades  y Academia; Departamento Administrativo de la Función Pública;; ANLA; Proceso de Recursos Financieros, Proceso de Servicio al ciudadano</a:t>
            </a:r>
            <a:endParaRPr sz="85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85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5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PVC</a:t>
            </a:r>
            <a:endParaRPr sz="85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lvl="0" indent="-1714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CO" sz="8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Proceso de Administración y Manejo de Áreas Protegidas</a:t>
            </a:r>
            <a:r>
              <a:rPr lang="es-CO" sz="85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; </a:t>
            </a:r>
            <a:r>
              <a:rPr lang="es-CO" sz="8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Áreas Protegidas; IDEAM; Instituto Colombiano Agropecuario; Centro de Investigaciones Oceanográficas e Hidrográficas de la DIMAR (Pacífico y Caribe); Entes territoriales; Proceso Gestión del Conocimiento y la Innovación; Proceso Educación Ambiental y Comunicación</a:t>
            </a:r>
            <a:endParaRPr sz="85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9" name="Google Shape;199;p1"/>
          <p:cNvSpPr txBox="1"/>
          <p:nvPr/>
        </p:nvSpPr>
        <p:spPr>
          <a:xfrm>
            <a:off x="4450253" y="5964002"/>
            <a:ext cx="4500767" cy="1554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Arial"/>
              <a:buChar char="•"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Tomar acciones de mejora con base en los resultados de la medición de indicadores, auditorías internas, 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auditorías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entes de control, informes de seguimiento y demás mecanismos de evaluación definidos.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</a:pPr>
            <a:endParaRPr sz="950" dirty="0">
              <a:solidFill>
                <a:schemeClr val="tx1"/>
              </a:solidFill>
            </a:endParaRPr>
          </a:p>
          <a:p>
            <a:pPr marL="17145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Arial"/>
              <a:buChar char="•"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Adoptar normas, políticas, lineamientos, referentes, estándares y orientaciones para la 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ejecución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y mejora del proceso.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</a:pPr>
            <a:endParaRPr sz="950" dirty="0">
              <a:solidFill>
                <a:schemeClr val="tx1"/>
              </a:solidFill>
            </a:endParaRPr>
          </a:p>
          <a:p>
            <a:pPr marL="17145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Arial"/>
              <a:buChar char="•"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Actualizar actividades y plan de racionalización de 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trámites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950" dirty="0">
              <a:solidFill>
                <a:schemeClr val="tx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950" b="0" i="0" u="none" strike="noStrike" cap="none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0" name="Google Shape;200;p1"/>
          <p:cNvSpPr txBox="1"/>
          <p:nvPr/>
        </p:nvSpPr>
        <p:spPr>
          <a:xfrm>
            <a:off x="1859921" y="8515688"/>
            <a:ext cx="6998258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•"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MIPG: Política Direccionamiento Estratégico y Planeación ; Gestión con Valores para Resultados; Gestión del Conocimiento y  la Innovación; Gestión Estadística </a:t>
            </a:r>
            <a:endParaRPr sz="950" b="0" i="0" u="none" strike="noStrike" cap="none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•"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NTC ISO 9001:2015 Numerales 4.1 4.2. 6.1. 6.3. 7.4. 7.5 8.1.8.2. 8.5.8.6 8.7 9.1. 9.1.2 10.3 NTC PE 1000:2020 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Numerales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4.1., 4.2., 4.4.,  4.5., 4.6., 4.7., 4.8., 4.10, 5.7, 12, 13</a:t>
            </a:r>
            <a:endParaRPr sz="950" b="0" i="0" u="none" strike="noStrike" cap="none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1" name="Google Shape;201;p1"/>
          <p:cNvSpPr/>
          <p:nvPr/>
        </p:nvSpPr>
        <p:spPr>
          <a:xfrm>
            <a:off x="35704" y="95676"/>
            <a:ext cx="2494023" cy="1029289"/>
          </a:xfrm>
          <a:custGeom>
            <a:avLst/>
            <a:gdLst/>
            <a:ahLst/>
            <a:cxnLst/>
            <a:rect l="l" t="t" r="r" b="b"/>
            <a:pathLst>
              <a:path w="3074492" h="1200138" extrusionOk="0">
                <a:moveTo>
                  <a:pt x="0" y="0"/>
                </a:moveTo>
                <a:lnTo>
                  <a:pt x="3074493" y="0"/>
                </a:lnTo>
                <a:lnTo>
                  <a:pt x="3074493" y="1200138"/>
                </a:lnTo>
                <a:lnTo>
                  <a:pt x="0" y="12001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1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202" name="Google Shape;202;p1"/>
          <p:cNvGrpSpPr/>
          <p:nvPr/>
        </p:nvGrpSpPr>
        <p:grpSpPr>
          <a:xfrm>
            <a:off x="15964190" y="-92617"/>
            <a:ext cx="2036650" cy="510360"/>
            <a:chOff x="0" y="-57150"/>
            <a:chExt cx="1365290" cy="165613"/>
          </a:xfrm>
        </p:grpSpPr>
        <p:sp>
          <p:nvSpPr>
            <p:cNvPr id="203" name="Google Shape;203;p1"/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 extrusionOk="0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4" name="Google Shape;204;p1"/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205" name="Google Shape;205;p1"/>
          <p:cNvGrpSpPr/>
          <p:nvPr/>
        </p:nvGrpSpPr>
        <p:grpSpPr>
          <a:xfrm>
            <a:off x="15986034" y="298555"/>
            <a:ext cx="2010516" cy="510360"/>
            <a:chOff x="0" y="-57150"/>
            <a:chExt cx="1365290" cy="165613"/>
          </a:xfrm>
        </p:grpSpPr>
        <p:sp>
          <p:nvSpPr>
            <p:cNvPr id="206" name="Google Shape;206;p1"/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 extrusionOk="0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7" name="Google Shape;207;p1"/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208" name="Google Shape;208;p1"/>
          <p:cNvGrpSpPr/>
          <p:nvPr/>
        </p:nvGrpSpPr>
        <p:grpSpPr>
          <a:xfrm>
            <a:off x="15983470" y="681776"/>
            <a:ext cx="2010517" cy="510360"/>
            <a:chOff x="0" y="-57150"/>
            <a:chExt cx="1365290" cy="165613"/>
          </a:xfrm>
        </p:grpSpPr>
        <p:sp>
          <p:nvSpPr>
            <p:cNvPr id="209" name="Google Shape;209;p1"/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 extrusionOk="0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0" name="Google Shape;210;p1"/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rtl="0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11" name="Google Shape;211;p1"/>
          <p:cNvSpPr txBox="1"/>
          <p:nvPr/>
        </p:nvSpPr>
        <p:spPr>
          <a:xfrm>
            <a:off x="15888036" y="153549"/>
            <a:ext cx="996172" cy="205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400"/>
              <a:buFont typeface="Century Gothic"/>
              <a:buNone/>
            </a:pPr>
            <a:r>
              <a:rPr lang="es-CO" sz="1400" b="0" i="0" u="none" strike="noStrike" cap="none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Código:</a:t>
            </a:r>
            <a:endParaRPr/>
          </a:p>
        </p:txBody>
      </p:sp>
      <p:sp>
        <p:nvSpPr>
          <p:cNvPr id="212" name="Google Shape;212;p1"/>
          <p:cNvSpPr txBox="1"/>
          <p:nvPr/>
        </p:nvSpPr>
        <p:spPr>
          <a:xfrm>
            <a:off x="16013868" y="515274"/>
            <a:ext cx="647409" cy="410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400"/>
              <a:buFont typeface="Century Gothic"/>
              <a:buNone/>
            </a:pPr>
            <a:r>
              <a:rPr lang="es-CO" sz="1400" b="0" i="0" u="none" strike="noStrike" cap="none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Versión:</a:t>
            </a:r>
            <a:endParaRPr dirty="0"/>
          </a:p>
        </p:txBody>
      </p:sp>
      <p:sp>
        <p:nvSpPr>
          <p:cNvPr id="213" name="Google Shape;213;p1"/>
          <p:cNvSpPr txBox="1"/>
          <p:nvPr/>
        </p:nvSpPr>
        <p:spPr>
          <a:xfrm>
            <a:off x="15639370" y="904847"/>
            <a:ext cx="1476198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400"/>
              <a:buFont typeface="Century Gothic"/>
              <a:buNone/>
            </a:pPr>
            <a:r>
              <a:rPr lang="es-CO" sz="1400" b="0" i="0" u="none" strike="noStrike" cap="none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Vigente:</a:t>
            </a:r>
            <a:endParaRPr/>
          </a:p>
        </p:txBody>
      </p:sp>
      <p:sp>
        <p:nvSpPr>
          <p:cNvPr id="214" name="Google Shape;214;p1"/>
          <p:cNvSpPr txBox="1"/>
          <p:nvPr/>
        </p:nvSpPr>
        <p:spPr>
          <a:xfrm>
            <a:off x="2653713" y="26721"/>
            <a:ext cx="4786121" cy="1181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rtl="0">
              <a:lnSpc>
                <a:spcPct val="15995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Century Gothic"/>
              <a:buNone/>
            </a:pPr>
            <a:r>
              <a:rPr lang="es-CO" sz="2400" b="1" i="0" u="none" strike="noStrike" cap="none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Caracterización Proceso   </a:t>
            </a:r>
          </a:p>
          <a:p>
            <a:pPr marL="0" marR="0" lvl="0" indent="0" rtl="0">
              <a:lnSpc>
                <a:spcPct val="15995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Century Gothic"/>
              <a:buNone/>
            </a:pPr>
            <a:r>
              <a:rPr lang="es-CO" sz="2400" b="1" i="0" u="none" strike="noStrike" cap="none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M4 Autoridad Ambiental </a:t>
            </a:r>
            <a:endParaRPr dirty="0"/>
          </a:p>
        </p:txBody>
      </p:sp>
      <p:sp>
        <p:nvSpPr>
          <p:cNvPr id="215" name="Google Shape;215;p1"/>
          <p:cNvSpPr txBox="1"/>
          <p:nvPr/>
        </p:nvSpPr>
        <p:spPr>
          <a:xfrm>
            <a:off x="6366487" y="95573"/>
            <a:ext cx="9521549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400"/>
              <a:buFont typeface="Century Gothic"/>
              <a:buNone/>
            </a:pPr>
            <a:r>
              <a:rPr lang="es-CO" sz="1400" b="1" i="0" u="none" strike="noStrike" cap="none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Objetivo : </a:t>
            </a:r>
            <a:r>
              <a:rPr lang="es-CO" sz="1400" b="0" i="0" u="none" strike="noStrike" cap="none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Contribuir a la conservación de las Áreas Protegidas administradas por Parques Nacionales Naturales mediante el ejercicio de la autoridad ambiental, en el marco del Lineamiento de </a:t>
            </a:r>
            <a:r>
              <a:rPr lang="es-CO" sz="1400" b="0" i="0" u="none" strike="noStrike" cap="none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Prevención, Vigilancia y Control</a:t>
            </a:r>
            <a:r>
              <a:rPr lang="es-CO" sz="1400" b="0" i="0" u="none" strike="noStrike" cap="none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 así como la gestión del riesgo de desastres y riesgo público, a través de los instrumentos de c</a:t>
            </a:r>
            <a:r>
              <a:rPr lang="es-CO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ontrol y seguimiento ambiental </a:t>
            </a:r>
            <a:r>
              <a:rPr lang="es-CO" sz="1400" b="0" i="0" u="none" strike="noStrike" cap="none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 la articulación interinstitucional, para el cumplimiento de los o</a:t>
            </a:r>
            <a:r>
              <a:rPr lang="es-CO" sz="1400" b="0" i="0" u="none" strike="noStrike" cap="none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bjetivos y metas del país</a:t>
            </a:r>
            <a:r>
              <a:rPr lang="es-CO" sz="1400" b="0" i="0" u="none" strike="noStrike" cap="none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en materia de protección de la biodiversidad.</a:t>
            </a:r>
            <a:endParaRPr sz="1400" b="0" i="0" u="none" strike="noStrike" cap="none" dirty="0">
              <a:solidFill>
                <a:srgbClr val="00953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6" name="Google Shape;216;p1"/>
          <p:cNvSpPr txBox="1"/>
          <p:nvPr/>
        </p:nvSpPr>
        <p:spPr>
          <a:xfrm>
            <a:off x="16801225" y="79791"/>
            <a:ext cx="130904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entury Gothic"/>
              <a:buNone/>
            </a:pPr>
            <a:r>
              <a:rPr lang="es-CO" sz="14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M4-CA-01</a:t>
            </a:r>
            <a:endParaRPr/>
          </a:p>
        </p:txBody>
      </p:sp>
      <p:sp>
        <p:nvSpPr>
          <p:cNvPr id="217" name="Google Shape;217;p1"/>
          <p:cNvSpPr txBox="1"/>
          <p:nvPr/>
        </p:nvSpPr>
        <p:spPr>
          <a:xfrm>
            <a:off x="16827359" y="473622"/>
            <a:ext cx="128291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entury Gothic"/>
              <a:buNone/>
            </a:pPr>
            <a:r>
              <a:rPr lang="es-CO" sz="1400" b="0" i="0" u="none" strike="noStrike" cap="none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02</a:t>
            </a:r>
            <a:endParaRPr dirty="0"/>
          </a:p>
        </p:txBody>
      </p:sp>
      <p:sp>
        <p:nvSpPr>
          <p:cNvPr id="218" name="Google Shape;218;p1"/>
          <p:cNvSpPr txBox="1"/>
          <p:nvPr/>
        </p:nvSpPr>
        <p:spPr>
          <a:xfrm>
            <a:off x="16672199" y="863826"/>
            <a:ext cx="128291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entury Gothic"/>
              <a:buNone/>
            </a:pPr>
            <a:r>
              <a:rPr lang="es-CO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20-06</a:t>
            </a:r>
            <a:r>
              <a:rPr lang="es-CO" sz="1400" b="0" i="0" u="none" strike="noStrike" cap="none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-2024</a:t>
            </a:r>
            <a:endParaRPr dirty="0"/>
          </a:p>
        </p:txBody>
      </p:sp>
      <p:sp>
        <p:nvSpPr>
          <p:cNvPr id="220" name="Google Shape;220;p1"/>
          <p:cNvSpPr txBox="1"/>
          <p:nvPr/>
        </p:nvSpPr>
        <p:spPr>
          <a:xfrm>
            <a:off x="-18828" y="5791353"/>
            <a:ext cx="3312783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Generales: </a:t>
            </a:r>
            <a:endParaRPr sz="80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 Nacional de Desarrollo; compromisos </a:t>
            </a:r>
            <a:r>
              <a:rPr lang="es-CO" sz="800" dirty="0" err="1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Conpes</a:t>
            </a:r>
            <a:r>
              <a:rPr lang="es-CO" sz="8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; Plan Estratégico Sectorial; </a:t>
            </a:r>
            <a:r>
              <a:rPr lang="es-CO" sz="80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Documentos, Marco normativo ambiental</a:t>
            </a:r>
            <a:r>
              <a:rPr lang="es-CO" sz="8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penal y policivo; Planes de Manejo de </a:t>
            </a:r>
            <a:r>
              <a:rPr lang="es-CO" sz="800" dirty="0" err="1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APs</a:t>
            </a:r>
            <a:r>
              <a:rPr lang="es-CO" sz="8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; Fallos y sentencias proferidas en los cuales PNN sea parte, accionado o vinculado; AEMAPPS Análisis de Efectividad del Manejo de las áreas protegidas, Monitoreo y seguimiento a presiones,  concesiones y autorizaciones, proyectos licenciados; actos administrativos que resuelven procesos sancionatorios; Seguimiento a PEI y PAA; Procesos penales y procesos sancionatorios.</a:t>
            </a:r>
            <a:endParaRPr sz="80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Trámites y evaluación Ambiental</a:t>
            </a:r>
            <a:endParaRPr sz="80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CO" sz="8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Procedimientos para trámites ambientales; PQRS; Solicitudes de usuarios.</a:t>
            </a:r>
            <a:endParaRPr sz="80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PVC</a:t>
            </a:r>
            <a:endParaRPr sz="80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</a:t>
            </a:r>
            <a:r>
              <a:rPr lang="es-CO" sz="80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ineamiento de PVC; Tablero de Control de presiones</a:t>
            </a:r>
            <a:r>
              <a:rPr lang="es-CO" sz="8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; </a:t>
            </a:r>
            <a:r>
              <a:rPr lang="es-CO" sz="80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</a:t>
            </a:r>
            <a:r>
              <a:rPr lang="es-CO" sz="8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Geográfica</a:t>
            </a:r>
            <a:r>
              <a:rPr lang="es-CO" sz="80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–</a:t>
            </a:r>
            <a:r>
              <a:rPr lang="es-CO" sz="8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Herramienta </a:t>
            </a:r>
            <a:r>
              <a:rPr lang="es-CO" sz="80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SMART; Boletines y alertas   IDEAM; Acuerdos de us</a:t>
            </a:r>
            <a:r>
              <a:rPr lang="es-CO" sz="8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o; Planes de articulación con otras autoridades; sobrevuelos y </a:t>
            </a:r>
            <a:r>
              <a:rPr lang="es-CO" sz="800" dirty="0" err="1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sensoramiento</a:t>
            </a:r>
            <a:r>
              <a:rPr lang="es-CO" sz="8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remoto; Lineamientos de educación ambiental; Denuncias</a:t>
            </a:r>
            <a:endParaRPr sz="800" dirty="0">
              <a:solidFill>
                <a:schemeClr val="tx1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221" name="Google Shape;221;p1"/>
          <p:cNvSpPr txBox="1"/>
          <p:nvPr/>
        </p:nvSpPr>
        <p:spPr>
          <a:xfrm>
            <a:off x="4447683" y="2307780"/>
            <a:ext cx="4365788" cy="1992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1115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Century Gothic"/>
              <a:buChar char="●"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Formular plan de trabajo</a:t>
            </a:r>
            <a:endParaRPr sz="950" b="0" i="0" u="none" strike="noStrike" cap="none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Trámites y Evaluación Ambiental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5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7780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Arial"/>
              <a:buChar char="•"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  </a:ext>
                </a:extLst>
              </a:rPr>
              <a:t>Definir 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5"/>
                  </a:ext>
                </a:extLst>
              </a:rPr>
              <a:t>procedimientos internos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6"/>
                  </a:ext>
                </a:extLst>
              </a:rPr>
              <a:t> para adelantar los trámites administrativos ambientales y el otorgamiento de permisos, 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concesiones, autorizaciones y demás instrumentos de control y seguimiento ambiental  respecto a la normatividad vigente</a:t>
            </a: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</a:pPr>
            <a:endParaRPr sz="950" b="0" i="0" u="none" strike="noStrike" cap="none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7780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Arial"/>
              <a:buChar char="•"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Identificar las 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7"/>
                  </a:ext>
                </a:extLst>
              </a:rPr>
              <a:t>necesidades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regulación y capacidades para la atención de la demanda de usos de los recursos naturales, 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8"/>
                  </a:ext>
                </a:extLst>
              </a:rPr>
              <a:t>evaluación ambiental de obras, proyectos y actividades. </a:t>
            </a:r>
            <a:endParaRPr sz="95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50" dirty="0">
              <a:solidFill>
                <a:schemeClr val="tx1"/>
              </a:solidFill>
            </a:endParaRPr>
          </a:p>
        </p:txBody>
      </p:sp>
      <p:sp>
        <p:nvSpPr>
          <p:cNvPr id="222" name="Google Shape;222;p1"/>
          <p:cNvSpPr txBox="1"/>
          <p:nvPr/>
        </p:nvSpPr>
        <p:spPr>
          <a:xfrm>
            <a:off x="9788227" y="1768578"/>
            <a:ext cx="4612044" cy="1261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</a:t>
            </a:r>
            <a:r>
              <a:rPr lang="es-CO" sz="95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9"/>
                  </a:ext>
                </a:extLst>
              </a:rPr>
              <a:t>rámites y Evaluación Ambienta</a:t>
            </a:r>
            <a:r>
              <a:rPr lang="es-CO" sz="95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7780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Arial"/>
              <a:buChar char="•"/>
            </a:pP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Emitir conceptos técnicos relacionados con la implementación de trámites y procedimientos 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0"/>
                  </a:ext>
                </a:extLst>
              </a:rPr>
              <a:t>administrativos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ambientales a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1"/>
                  </a:ext>
                </a:extLst>
              </a:rPr>
              <a:t>l interior de las áreas del Sistema de Parques Nacionales Naturales </a:t>
            </a:r>
            <a:endParaRPr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7780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Arial"/>
              <a:buChar char="•"/>
            </a:pP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Liquidar los derechos, tasas y servicios de seguimiento por los permisos, las concesiones, las autorizaciones y los demás instrumentos de control y manejo ambiental establecidos por la ley y los reglamentos. </a:t>
            </a:r>
            <a:endParaRPr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3" name="Google Shape;223;p1"/>
          <p:cNvSpPr txBox="1"/>
          <p:nvPr/>
        </p:nvSpPr>
        <p:spPr>
          <a:xfrm>
            <a:off x="9106677" y="2970563"/>
            <a:ext cx="5274358" cy="2431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2"/>
                  </a:ext>
                </a:extLst>
              </a:rPr>
              <a:t>PVC</a:t>
            </a:r>
            <a:endParaRPr sz="950" dirty="0">
              <a:solidFill>
                <a:schemeClr val="tx1"/>
              </a:solidFill>
            </a:endParaRPr>
          </a:p>
          <a:p>
            <a:pPr marL="171450" marR="0" lvl="0" indent="-15240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Arial"/>
              <a:buChar char="•"/>
            </a:pP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Realizar actividades de vigilancia (sobrevuelos - sensores remotos y recorridos de Prevención, Vigilancia y Control - PVC) del estado de las AP</a:t>
            </a:r>
            <a:endParaRPr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5240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Arial"/>
              <a:buChar char="•"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Analizar información,  implementar las acciones de manejo para prevenir o evitar el aumento de las presiones, relacionadas en los Protocolos de PVC de las Áreas Protegidas de PNN.</a:t>
            </a:r>
            <a:endParaRPr sz="950" b="0" i="0" u="none" strike="noStrike" cap="none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5240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entury Gothic"/>
              <a:buChar char="•"/>
            </a:pP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Participar en las Instancias Interinstitucional relacionadas con el control a presiones antrópicas en las áreas protegidas que administra PNN (CONALDEF, Mesa Nacional de pesca ilegal, MRA, Minería ilegal, Comisión Colombiana del Océano - CCO, CONPES) </a:t>
            </a:r>
            <a:endParaRPr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5240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entury Gothic"/>
              <a:buChar char="•"/>
            </a:pP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Ejercer las funciones policivas y sancionatorias en los términos fijados por la ley y los reglamentos. 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4"/>
                  </a:ext>
                </a:extLst>
              </a:rPr>
              <a:t>(</a:t>
            </a:r>
            <a:r>
              <a:rPr lang="es-CO" sz="950" dirty="0" err="1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4"/>
                  </a:ext>
                </a:extLst>
              </a:rPr>
              <a:t>Dec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4"/>
                  </a:ext>
                </a:extLst>
              </a:rPr>
              <a:t> 3572/2011 Art 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2, numeral 13</a:t>
            </a:r>
            <a:endParaRPr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5240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entury Gothic"/>
              <a:buChar char="•"/>
            </a:pP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Adelantar la gestión en primera (DT) y segunda instancia (SGM) de los procesos sancionatorios que se adelanten por las infracciones a la normatividad ambiental y por los daños ambientales que se generen en las áreas protegidas (Res 476/2012)</a:t>
            </a:r>
            <a:endParaRPr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50" b="0" i="0" u="none" strike="noStrike" cap="none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4" name="Google Shape;224;p1"/>
          <p:cNvSpPr txBox="1"/>
          <p:nvPr/>
        </p:nvSpPr>
        <p:spPr>
          <a:xfrm>
            <a:off x="15289382" y="2023371"/>
            <a:ext cx="2685300" cy="1408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Generales</a:t>
            </a:r>
            <a:endParaRPr sz="95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 de trabajo 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Informes de gestión</a:t>
            </a:r>
            <a:endParaRPr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5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Trámites y Evaluación Ambiental</a:t>
            </a:r>
            <a:endParaRPr sz="95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Actos administrativos resolviendo los trámites solicitados y/o resuelve de fondo el proceso; Conceptos técnicos </a:t>
            </a:r>
            <a:endParaRPr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5" name="Google Shape;225;p1"/>
          <p:cNvSpPr txBox="1"/>
          <p:nvPr/>
        </p:nvSpPr>
        <p:spPr>
          <a:xfrm>
            <a:off x="14513030" y="4191866"/>
            <a:ext cx="348510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 </a:t>
            </a:r>
          </a:p>
        </p:txBody>
      </p:sp>
      <p:sp>
        <p:nvSpPr>
          <p:cNvPr id="226" name="Google Shape;226;p1"/>
          <p:cNvSpPr txBox="1"/>
          <p:nvPr/>
        </p:nvSpPr>
        <p:spPr>
          <a:xfrm>
            <a:off x="15165647" y="6093922"/>
            <a:ext cx="2831700" cy="1408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Dirección General</a:t>
            </a:r>
            <a:endParaRPr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Direcciones Territoriales; Áreas Protegidas; 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Grupos de valor y Grupo de Interés; Autoridades Judiciales y Administrativas; Entes de 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7"/>
                  </a:ext>
                </a:extLst>
              </a:rPr>
              <a:t>control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;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Entes internacionales, </a:t>
            </a:r>
            <a:r>
              <a:rPr lang="es-CO" sz="950" b="0" i="0" u="none" strike="noStrike" cap="none" dirty="0" err="1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ONGs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Ministerios y entidades líderes de política; Sectores Productivos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;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Universidades y 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cademia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;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Particulares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; Infractores ambientales; 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Todos los Procesos; </a:t>
            </a:r>
            <a:endParaRPr sz="950" dirty="0">
              <a:solidFill>
                <a:schemeClr val="tx1"/>
              </a:solidFill>
            </a:endParaRPr>
          </a:p>
        </p:txBody>
      </p:sp>
      <p:sp>
        <p:nvSpPr>
          <p:cNvPr id="227" name="Google Shape;227;p1"/>
          <p:cNvSpPr txBox="1"/>
          <p:nvPr/>
        </p:nvSpPr>
        <p:spPr>
          <a:xfrm>
            <a:off x="14452030" y="7565999"/>
            <a:ext cx="3500700" cy="38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Entes territoriales – Comunidad Local; Sistema Nacional Ambiental - SINA; Congreso de la República</a:t>
            </a:r>
            <a:endParaRPr sz="95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8" name="Google Shape;228;p1"/>
          <p:cNvSpPr txBox="1"/>
          <p:nvPr/>
        </p:nvSpPr>
        <p:spPr>
          <a:xfrm>
            <a:off x="920720" y="9531453"/>
            <a:ext cx="5157338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Marcela Borda Rodriguez- Contratista OAP</a:t>
            </a:r>
            <a:endParaRPr dirty="0">
              <a:solidFill>
                <a:schemeClr val="tx1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8"/>
                  </a:ext>
                </a:extLst>
              </a:rPr>
              <a:t>Margarita Rozo  </a:t>
            </a:r>
            <a:r>
              <a:rPr lang="es-CO" sz="12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8"/>
                  </a:ext>
                </a:extLst>
              </a:rPr>
              <a:t>- </a:t>
            </a:r>
            <a:r>
              <a:rPr lang="es-CO" sz="12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8"/>
                  </a:ext>
                </a:extLst>
              </a:rPr>
              <a:t>Líder </a:t>
            </a:r>
            <a:r>
              <a:rPr lang="es-CO" sz="12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8"/>
                  </a:ext>
                </a:extLst>
              </a:rPr>
              <a:t>de calidad y planeación GTEA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8"/>
                  </a:ext>
                </a:extLst>
              </a:rPr>
              <a:t>Simón  A. Moreno – </a:t>
            </a:r>
            <a:r>
              <a:rPr lang="es-CO" sz="12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8"/>
                  </a:ext>
                </a:extLst>
              </a:rPr>
              <a:t>Enlace de calidad GTEA</a:t>
            </a:r>
            <a:endParaRPr sz="120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30" name="Google Shape;230;p1"/>
          <p:cNvSpPr txBox="1"/>
          <p:nvPr/>
        </p:nvSpPr>
        <p:spPr>
          <a:xfrm>
            <a:off x="12700153" y="9593351"/>
            <a:ext cx="536677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Guillermo Alberto Santos Ceballos-Coordinador Grupo de Trámites y Evaluación Ambiental 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31" name="Google Shape;231;p1"/>
          <p:cNvSpPr txBox="1"/>
          <p:nvPr/>
        </p:nvSpPr>
        <p:spPr>
          <a:xfrm>
            <a:off x="1757363" y="-828232"/>
            <a:ext cx="1111567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None/>
            </a:pPr>
            <a:r>
              <a:rPr lang="es-CO" sz="1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M4</a:t>
            </a:r>
            <a:endParaRPr sz="18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2" name="Google Shape;232;p1"/>
          <p:cNvSpPr txBox="1"/>
          <p:nvPr/>
        </p:nvSpPr>
        <p:spPr>
          <a:xfrm>
            <a:off x="9895017" y="5679103"/>
            <a:ext cx="4503600" cy="1115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952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950" b="0" i="0" u="none" strike="noStrike" cap="none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714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Arial"/>
              <a:buChar char="•"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Medir y hacer seguimiento al cumplimiento del objetivo del proceso, metas 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0"/>
                  </a:ext>
                </a:extLst>
              </a:rPr>
              <a:t>y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alineación estratégica a través de los indicadores asociados al mismo y a los planes estratégicos. </a:t>
            </a:r>
            <a:endParaRPr sz="950" dirty="0">
              <a:solidFill>
                <a:schemeClr val="tx1"/>
              </a:solidFill>
            </a:endParaRPr>
          </a:p>
          <a:p>
            <a:pPr marL="171450" marR="0" lvl="0" indent="-952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952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952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3" name="Google Shape;233;p1"/>
          <p:cNvSpPr txBox="1"/>
          <p:nvPr/>
        </p:nvSpPr>
        <p:spPr>
          <a:xfrm>
            <a:off x="9023405" y="6443702"/>
            <a:ext cx="5414084" cy="38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Arial"/>
              <a:buChar char="•"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Verificar lo Trámites ambientales, 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procesos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sancionatorios, verificación de la 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3"/>
                  </a:ext>
                </a:extLst>
              </a:rPr>
              <a:t>ejecución</a:t>
            </a: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medidas de reparación y actividades de actualización</a:t>
            </a:r>
            <a:endParaRPr sz="950" b="0" i="0" u="none" strike="noStrike" cap="none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4" name="Google Shape;234;p1"/>
          <p:cNvSpPr txBox="1"/>
          <p:nvPr/>
        </p:nvSpPr>
        <p:spPr>
          <a:xfrm>
            <a:off x="9000366" y="6978448"/>
            <a:ext cx="5414084" cy="823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Arial"/>
              <a:buChar char="•"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Autoevaluar  el proceso a través de seguimiento a los mapas de riesgos ( Corrupción/ Fiscales y Gestión )</a:t>
            </a: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</a:pPr>
            <a:endParaRPr sz="950" dirty="0">
              <a:solidFill>
                <a:schemeClr val="tx1"/>
              </a:solidFill>
            </a:endParaRPr>
          </a:p>
          <a:p>
            <a:pPr marL="171450" marR="0" lvl="0" indent="-1714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Arial"/>
              <a:buChar char="•"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Verificar resultados de auditorías, informes de seguimiento y demás mecanismos de evaluación. </a:t>
            </a:r>
            <a:endParaRPr sz="950" dirty="0">
              <a:solidFill>
                <a:schemeClr val="tx1"/>
              </a:solidFill>
            </a:endParaRPr>
          </a:p>
        </p:txBody>
      </p:sp>
      <p:sp>
        <p:nvSpPr>
          <p:cNvPr id="235" name="Google Shape;235;p1"/>
          <p:cNvSpPr txBox="1"/>
          <p:nvPr/>
        </p:nvSpPr>
        <p:spPr>
          <a:xfrm>
            <a:off x="15757799" y="8541560"/>
            <a:ext cx="2552700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 Senda Módulo Documentos</a:t>
            </a:r>
            <a:endParaRPr sz="950" dirty="0">
              <a:solidFill>
                <a:schemeClr val="tx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 Senda Módulo Riesgos</a:t>
            </a:r>
            <a:endParaRPr sz="950" dirty="0">
              <a:solidFill>
                <a:schemeClr val="tx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4"/>
                  </a:ext>
                </a:extLst>
              </a:rPr>
              <a:t>Ver Senda Módulo Indicadores</a:t>
            </a:r>
            <a:endParaRPr sz="950" dirty="0">
              <a:solidFill>
                <a:schemeClr val="tx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 Senda Normograma</a:t>
            </a:r>
            <a:endParaRPr sz="950" dirty="0">
              <a:solidFill>
                <a:schemeClr val="tx1"/>
              </a:solidFill>
            </a:endParaRPr>
          </a:p>
        </p:txBody>
      </p:sp>
      <p:sp>
        <p:nvSpPr>
          <p:cNvPr id="236" name="Google Shape;236;p1"/>
          <p:cNvSpPr txBox="1"/>
          <p:nvPr/>
        </p:nvSpPr>
        <p:spPr>
          <a:xfrm>
            <a:off x="14422849" y="8304217"/>
            <a:ext cx="1441575" cy="946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6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200"/>
              <a:buFont typeface="Century Gothic"/>
              <a:buNone/>
            </a:pPr>
            <a:r>
              <a:rPr lang="es-CO" sz="1200" b="1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Documentos</a:t>
            </a:r>
            <a:endParaRPr dirty="0"/>
          </a:p>
          <a:p>
            <a:pPr marL="0" marR="0" lvl="0" indent="0" algn="l" rtl="0">
              <a:lnSpc>
                <a:spcPct val="156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200"/>
              <a:buFont typeface="Century Gothic"/>
              <a:buNone/>
            </a:pPr>
            <a:r>
              <a:rPr lang="es-CO" sz="1200" b="1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Riesgos,</a:t>
            </a:r>
            <a:endParaRPr dirty="0"/>
          </a:p>
          <a:p>
            <a:pPr marL="0" marR="0" lvl="0" indent="0" algn="l" rtl="0">
              <a:lnSpc>
                <a:spcPct val="156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200"/>
              <a:buFont typeface="Century Gothic"/>
              <a:buNone/>
            </a:pPr>
            <a:r>
              <a:rPr lang="es-CO" sz="1200" b="1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Indicadores Normatividad legal</a:t>
            </a:r>
            <a:endParaRPr dirty="0"/>
          </a:p>
        </p:txBody>
      </p:sp>
      <p:sp>
        <p:nvSpPr>
          <p:cNvPr id="237" name="Google Shape;237;p1"/>
          <p:cNvSpPr txBox="1"/>
          <p:nvPr/>
        </p:nvSpPr>
        <p:spPr>
          <a:xfrm>
            <a:off x="8994944" y="8371713"/>
            <a:ext cx="1088063" cy="243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</a:pPr>
            <a:r>
              <a:rPr lang="es-CO" sz="1600" b="1" dirty="0">
                <a:solidFill>
                  <a:srgbClr val="00953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Alcance:</a:t>
            </a:r>
            <a:endParaRPr dirty="0"/>
          </a:p>
        </p:txBody>
      </p:sp>
      <p:pic>
        <p:nvPicPr>
          <p:cNvPr id="238" name="Google Shape;238;p1" descr="Cuaderno de estrategias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029314" y="8535135"/>
            <a:ext cx="957799" cy="957799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1"/>
          <p:cNvSpPr txBox="1"/>
          <p:nvPr/>
        </p:nvSpPr>
        <p:spPr>
          <a:xfrm>
            <a:off x="10058156" y="8541560"/>
            <a:ext cx="3541289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 dirty="0">
                <a:solidFill>
                  <a:schemeClr val="tx1"/>
                </a:solidFill>
                <a:latin typeface="Century Gothic" panose="020B0502020202020204" pitchFamily="34" charset="0"/>
              </a:rPr>
              <a:t>Inicia con establecer para los tres niveles de gestión NC; DT y AP el plan de acción y planes de trabajo del proceso y finaliza con la toma de </a:t>
            </a:r>
            <a:r>
              <a:rPr kumimoji="0" lang="es-CO" sz="9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</a:rPr>
              <a:t> acciones correctivas y correcciones para la mejora del proceso.</a:t>
            </a:r>
            <a:endParaRPr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" name="Google Shape;230;p1">
            <a:extLst>
              <a:ext uri="{FF2B5EF4-FFF2-40B4-BE49-F238E27FC236}">
                <a16:creationId xmlns:a16="http://schemas.microsoft.com/office/drawing/2014/main" id="{F300A360-31C1-86A3-D870-0D57FEBDAF03}"/>
              </a:ext>
            </a:extLst>
          </p:cNvPr>
          <p:cNvSpPr txBox="1"/>
          <p:nvPr/>
        </p:nvSpPr>
        <p:spPr>
          <a:xfrm>
            <a:off x="6791403" y="9639850"/>
            <a:ext cx="4905081" cy="479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Guillermo Alberto Santos Ceballos-Coordinador Grupo de Trámites y Evaluación Ambiental 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DA357CF-0F04-F923-154B-EACD8ACED213}"/>
              </a:ext>
            </a:extLst>
          </p:cNvPr>
          <p:cNvSpPr txBox="1"/>
          <p:nvPr/>
        </p:nvSpPr>
        <p:spPr>
          <a:xfrm>
            <a:off x="4312455" y="4317184"/>
            <a:ext cx="4512849" cy="530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5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PVC</a:t>
            </a: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Century Gothic"/>
              <a:buChar char="•"/>
            </a:pPr>
            <a:r>
              <a:rPr lang="es-ES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Identificar las dinámicas de generación, disminución, intensificación y de transformación de las presiones.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0F21206-8D74-5360-BCD1-18B8F34B7770}"/>
              </a:ext>
            </a:extLst>
          </p:cNvPr>
          <p:cNvSpPr txBox="1"/>
          <p:nvPr/>
        </p:nvSpPr>
        <p:spPr>
          <a:xfrm>
            <a:off x="14545251" y="3462798"/>
            <a:ext cx="3330871" cy="14080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5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PVC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Tablero de Control de presiones; Protocolos de prevención, vigilancia y control; Mapa de presiones( SMART)], 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 de trabajo anual de Prevención, Vigilancia y Control; Operativos o recorridos conjuntos con fuerza pública para control de presiones en las áreas de PNNC; actos administrativos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15"/>
                  </a:ext>
                </a:extLst>
              </a:rPr>
              <a:t> sancionatorios,</a:t>
            </a:r>
            <a:r>
              <a:rPr lang="es-CO" sz="95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informes PVC; Concepto de medidas de reparación</a:t>
            </a:r>
            <a:endParaRPr lang="es-ES" sz="95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F704EF5-C58F-83FB-3A3E-2000B24A1B92}"/>
              </a:ext>
            </a:extLst>
          </p:cNvPr>
          <p:cNvSpPr txBox="1"/>
          <p:nvPr/>
        </p:nvSpPr>
        <p:spPr>
          <a:xfrm>
            <a:off x="4538399" y="1975927"/>
            <a:ext cx="4412621" cy="238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5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Generales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1247</Words>
  <Application>Microsoft Office PowerPoint</Application>
  <PresentationFormat>Personalizado</PresentationFormat>
  <Paragraphs>105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Arial</vt:lpstr>
      <vt:lpstr>Century Gothic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</dc:creator>
  <cp:lastModifiedBy>Marcela Borda Rodriguez</cp:lastModifiedBy>
  <cp:revision>20</cp:revision>
  <dcterms:created xsi:type="dcterms:W3CDTF">2006-08-16T00:00:00Z</dcterms:created>
  <dcterms:modified xsi:type="dcterms:W3CDTF">2024-07-12T14:09:22Z</dcterms:modified>
</cp:coreProperties>
</file>