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4594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6"/>
    <a:srgbClr val="0289D0"/>
    <a:srgbClr val="D4BE1A"/>
    <a:srgbClr val="F1E58D"/>
    <a:srgbClr val="003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061" autoAdjust="0"/>
  </p:normalViewPr>
  <p:slideViewPr>
    <p:cSldViewPr>
      <p:cViewPr varScale="1">
        <p:scale>
          <a:sx n="47" d="100"/>
          <a:sy n="47" d="100"/>
        </p:scale>
        <p:origin x="10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E6815-D754-4349-8894-4715EC30333F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7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1887" y="8307546"/>
            <a:ext cx="8919713" cy="950754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2857" y="9355579"/>
            <a:ext cx="6109458" cy="87014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232513" y="9391051"/>
            <a:ext cx="5829367" cy="830997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2198087" y="9385752"/>
            <a:ext cx="5977166" cy="846467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95048" y="8270916"/>
            <a:ext cx="9139949" cy="1048027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2857" y="1365349"/>
            <a:ext cx="3224628" cy="3418561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57541" y="4850335"/>
            <a:ext cx="3177370" cy="3370104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467517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792199" y="5866675"/>
            <a:ext cx="1457895" cy="1391462"/>
            <a:chOff x="0" y="0"/>
            <a:chExt cx="473093" cy="322682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315290" y="1372497"/>
            <a:ext cx="4682951" cy="3390566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351918" y="1372496"/>
            <a:ext cx="142816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351918" y="3475625"/>
            <a:ext cx="1412264" cy="1287438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309233" y="4860342"/>
            <a:ext cx="4704284" cy="3507522"/>
            <a:chOff x="0" y="-77915"/>
            <a:chExt cx="1526558" cy="961938"/>
          </a:xfrm>
        </p:grpSpPr>
        <p:sp>
          <p:nvSpPr>
            <p:cNvPr id="39" name="Freeform 39"/>
            <p:cNvSpPr/>
            <p:nvPr/>
          </p:nvSpPr>
          <p:spPr>
            <a:xfrm>
              <a:off x="4957" y="-77915"/>
              <a:ext cx="1521601" cy="916374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305083" y="7332878"/>
            <a:ext cx="1410992" cy="868846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357269" y="4864840"/>
            <a:ext cx="1410992" cy="945905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9058303" y="1133003"/>
            <a:ext cx="5396808" cy="3629434"/>
            <a:chOff x="-8167" y="-57150"/>
            <a:chExt cx="1751284" cy="1386891"/>
          </a:xfrm>
        </p:grpSpPr>
        <p:sp>
          <p:nvSpPr>
            <p:cNvPr id="48" name="Freeform 48"/>
            <p:cNvSpPr/>
            <p:nvPr/>
          </p:nvSpPr>
          <p:spPr>
            <a:xfrm>
              <a:off x="-8167" y="39232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3665023" y="2371353"/>
            <a:ext cx="1457895" cy="1012971"/>
            <a:chOff x="0" y="0"/>
            <a:chExt cx="473093" cy="32871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9108774" y="4877658"/>
            <a:ext cx="5307218" cy="3283248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4505474" y="5545338"/>
            <a:ext cx="912350" cy="1868925"/>
            <a:chOff x="-10004" y="-57150"/>
            <a:chExt cx="486112" cy="382728"/>
          </a:xfrm>
        </p:grpSpPr>
        <p:sp>
          <p:nvSpPr>
            <p:cNvPr id="57" name="Freeform 57"/>
            <p:cNvSpPr/>
            <p:nvPr/>
          </p:nvSpPr>
          <p:spPr>
            <a:xfrm>
              <a:off x="-10004" y="-12122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264A0FA8-088D-7DAF-B461-F6128AEA6987}"/>
              </a:ext>
            </a:extLst>
          </p:cNvPr>
          <p:cNvGrpSpPr/>
          <p:nvPr/>
        </p:nvGrpSpPr>
        <p:grpSpPr>
          <a:xfrm>
            <a:off x="14462894" y="1217621"/>
            <a:ext cx="3783506" cy="3540145"/>
            <a:chOff x="14462894" y="1217621"/>
            <a:chExt cx="3783506" cy="3540145"/>
          </a:xfrm>
        </p:grpSpPr>
        <p:grpSp>
          <p:nvGrpSpPr>
            <p:cNvPr id="59" name="Group 59"/>
            <p:cNvGrpSpPr/>
            <p:nvPr/>
          </p:nvGrpSpPr>
          <p:grpSpPr>
            <a:xfrm>
              <a:off x="15203227" y="1267332"/>
              <a:ext cx="3043173" cy="3490434"/>
              <a:chOff x="0" y="-57150"/>
              <a:chExt cx="902535" cy="1374087"/>
            </a:xfrm>
          </p:grpSpPr>
          <p:sp>
            <p:nvSpPr>
              <p:cNvPr id="60" name="Freeform 60"/>
              <p:cNvSpPr/>
              <p:nvPr/>
            </p:nvSpPr>
            <p:spPr>
              <a:xfrm>
                <a:off x="3179" y="-9237"/>
                <a:ext cx="899356" cy="1326174"/>
              </a:xfrm>
              <a:custGeom>
                <a:avLst/>
                <a:gdLst/>
                <a:ahLst/>
                <a:cxnLst/>
                <a:rect l="l" t="t" r="r" b="b"/>
                <a:pathLst>
                  <a:path w="899356" h="1287595">
                    <a:moveTo>
                      <a:pt x="0" y="0"/>
                    </a:moveTo>
                    <a:lnTo>
                      <a:pt x="899356" y="0"/>
                    </a:lnTo>
                    <a:lnTo>
                      <a:pt x="899356" y="1287595"/>
                    </a:lnTo>
                    <a:lnTo>
                      <a:pt x="0" y="128759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TextBox 61"/>
              <p:cNvSpPr txBox="1"/>
              <p:nvPr/>
            </p:nvSpPr>
            <p:spPr>
              <a:xfrm>
                <a:off x="0" y="-57150"/>
                <a:ext cx="899356" cy="1344745"/>
              </a:xfrm>
              <a:prstGeom prst="rect">
                <a:avLst/>
              </a:prstGeom>
            </p:spPr>
            <p:txBody>
              <a:bodyPr lIns="65478" tIns="65478" rIns="65478" bIns="65478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526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2" name="Group 62"/>
            <p:cNvGrpSpPr/>
            <p:nvPr/>
          </p:nvGrpSpPr>
          <p:grpSpPr>
            <a:xfrm>
              <a:off x="14462894" y="1217621"/>
              <a:ext cx="1150499" cy="1016206"/>
              <a:chOff x="0" y="-57150"/>
              <a:chExt cx="378502" cy="366940"/>
            </a:xfrm>
          </p:grpSpPr>
          <p:sp>
            <p:nvSpPr>
              <p:cNvPr id="63" name="Freeform 63"/>
              <p:cNvSpPr/>
              <p:nvPr/>
            </p:nvSpPr>
            <p:spPr>
              <a:xfrm>
                <a:off x="0" y="9169"/>
                <a:ext cx="378502" cy="300621"/>
              </a:xfrm>
              <a:custGeom>
                <a:avLst/>
                <a:gdLst/>
                <a:ahLst/>
                <a:cxnLst/>
                <a:rect l="l" t="t" r="r" b="b"/>
                <a:pathLst>
                  <a:path w="378502" h="300621">
                    <a:moveTo>
                      <a:pt x="0" y="0"/>
                    </a:moveTo>
                    <a:lnTo>
                      <a:pt x="378502" y="0"/>
                    </a:lnTo>
                    <a:lnTo>
                      <a:pt x="378502" y="300621"/>
                    </a:lnTo>
                    <a:lnTo>
                      <a:pt x="0" y="30062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" name="TextBox 64"/>
              <p:cNvSpPr txBox="1"/>
              <p:nvPr/>
            </p:nvSpPr>
            <p:spPr>
              <a:xfrm>
                <a:off x="0" y="-57150"/>
                <a:ext cx="378502" cy="357771"/>
              </a:xfrm>
              <a:prstGeom prst="rect">
                <a:avLst/>
              </a:prstGeom>
            </p:spPr>
            <p:txBody>
              <a:bodyPr lIns="65478" tIns="65478" rIns="65478" bIns="65478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526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5" name="Group 65"/>
            <p:cNvGrpSpPr/>
            <p:nvPr/>
          </p:nvGrpSpPr>
          <p:grpSpPr>
            <a:xfrm>
              <a:off x="14505474" y="3342343"/>
              <a:ext cx="1150499" cy="1412565"/>
              <a:chOff x="0" y="-57150"/>
              <a:chExt cx="373341" cy="698142"/>
            </a:xfrm>
          </p:grpSpPr>
          <p:sp>
            <p:nvSpPr>
              <p:cNvPr id="66" name="Freeform 66"/>
              <p:cNvSpPr/>
              <p:nvPr/>
            </p:nvSpPr>
            <p:spPr>
              <a:xfrm>
                <a:off x="0" y="0"/>
                <a:ext cx="373341" cy="640992"/>
              </a:xfrm>
              <a:custGeom>
                <a:avLst/>
                <a:gdLst/>
                <a:ahLst/>
                <a:cxnLst/>
                <a:rect l="l" t="t" r="r" b="b"/>
                <a:pathLst>
                  <a:path w="373341" h="606555">
                    <a:moveTo>
                      <a:pt x="0" y="0"/>
                    </a:moveTo>
                    <a:lnTo>
                      <a:pt x="373341" y="0"/>
                    </a:lnTo>
                    <a:lnTo>
                      <a:pt x="373341" y="606555"/>
                    </a:lnTo>
                    <a:lnTo>
                      <a:pt x="0" y="60655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  <p:sp>
            <p:nvSpPr>
              <p:cNvPr id="67" name="TextBox 67"/>
              <p:cNvSpPr txBox="1"/>
              <p:nvPr/>
            </p:nvSpPr>
            <p:spPr>
              <a:xfrm>
                <a:off x="0" y="-57150"/>
                <a:ext cx="373341" cy="663705"/>
              </a:xfrm>
              <a:prstGeom prst="rect">
                <a:avLst/>
              </a:prstGeom>
            </p:spPr>
            <p:txBody>
              <a:bodyPr lIns="65478" tIns="65478" rIns="65478" bIns="65478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526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68" name="Group 68"/>
          <p:cNvGrpSpPr/>
          <p:nvPr/>
        </p:nvGrpSpPr>
        <p:grpSpPr>
          <a:xfrm>
            <a:off x="15441012" y="4884444"/>
            <a:ext cx="2771481" cy="3253502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4497524" y="7415992"/>
            <a:ext cx="1150499" cy="717774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4549051" y="4740045"/>
            <a:ext cx="930700" cy="1021131"/>
            <a:chOff x="0" y="-57150"/>
            <a:chExt cx="290567" cy="335140"/>
          </a:xfrm>
        </p:grpSpPr>
        <p:sp>
          <p:nvSpPr>
            <p:cNvPr id="75" name="Freeform 75"/>
            <p:cNvSpPr/>
            <p:nvPr/>
          </p:nvSpPr>
          <p:spPr>
            <a:xfrm>
              <a:off x="0" y="-10474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544112" y="1383269"/>
            <a:ext cx="2683321" cy="732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187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Proceso</a:t>
            </a:r>
            <a:r>
              <a:rPr kumimoji="0" lang="en-US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 o </a:t>
            </a:r>
            <a:r>
              <a:rPr kumimoji="0" lang="es-CO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grupo de valor </a:t>
            </a:r>
            <a:r>
              <a:rPr kumimoji="0" lang="en-US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que </a:t>
            </a:r>
            <a:r>
              <a:rPr kumimoji="0" lang="es-CO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aporta</a:t>
            </a:r>
            <a:r>
              <a:rPr kumimoji="0" lang="en-US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  <a:r>
              <a:rPr kumimoji="0" lang="es-CO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el</a:t>
            </a:r>
          </a:p>
          <a:p>
            <a:pPr marL="0" marR="0" lvl="0" indent="0" algn="r" defTabSz="914400" rtl="0" eaLnBrk="1" fontAlgn="auto" latinLnBrk="0" hangingPunct="1">
              <a:lnSpc>
                <a:spcPts val="187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599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468579" y="1434089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391270" y="4997326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0119201" y="4988743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9776102" y="1414238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5904715" y="1507949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237708" y="4884444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Insumo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5332449" y="4887878"/>
            <a:ext cx="2823357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014186" y="8437376"/>
            <a:ext cx="1090690" cy="459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Requisito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4580605" y="8270916"/>
            <a:ext cx="1685400" cy="947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Documentos, 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Riesgos,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Indicadores y Normatividad legal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5386" y="9588533"/>
            <a:ext cx="911911" cy="2225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Elaboró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232510" y="9453514"/>
            <a:ext cx="839230" cy="2225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202364" y="9686524"/>
            <a:ext cx="940193" cy="2225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727" y="1414204"/>
            <a:ext cx="592518" cy="592518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902" y="4821323"/>
            <a:ext cx="675502" cy="675502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598086" y="1542803"/>
            <a:ext cx="675992" cy="675992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630806" y="4929986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9445" y="8335547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806003" y="8477655"/>
            <a:ext cx="841288" cy="841288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289616" y="1434714"/>
            <a:ext cx="849978" cy="704298"/>
            <a:chOff x="5546332" y="1526074"/>
            <a:chExt cx="839625" cy="744419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50853" y="1526074"/>
              <a:ext cx="670828" cy="644356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546332" y="1951238"/>
              <a:ext cx="83962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8949261" y="1416129"/>
            <a:ext cx="946489" cy="683635"/>
            <a:chOff x="5442153" y="1563561"/>
            <a:chExt cx="1067446" cy="701573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02292" y="1563561"/>
              <a:ext cx="726064" cy="682318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42153" y="1945879"/>
              <a:ext cx="1067446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8968306" y="4905494"/>
            <a:ext cx="1222995" cy="844895"/>
            <a:chOff x="5432363" y="1517116"/>
            <a:chExt cx="1222995" cy="844895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42756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258974" y="4934891"/>
            <a:ext cx="1222995" cy="796167"/>
            <a:chOff x="4736873" y="1459216"/>
            <a:chExt cx="1222995" cy="796167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915282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418262" y="5527648"/>
            <a:ext cx="450667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Tomar acciones de mejora con base en los resultados de la medición de indicadores, auditorías internas, auditorias de entes de control, informes de seguimiento y demás mecanismos de evaluación definidos.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Adoptar normas, políticas, lineamientos, referentes, estándares y orientaciones para la ejecución y mejora del proceso.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1100" dirty="0"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Generar alertas sobre los avances con las direcciones territoriales – secretarias técnicas de los SIRAP en la implementación de los procesos de coordinación en temas de sostenibilidad financiera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1643586" y="8366994"/>
            <a:ext cx="7176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latin typeface="Century Gothic" panose="020B0502020202020204" pitchFamily="34" charset="0"/>
              </a:rPr>
              <a:t>MIPG: Política </a:t>
            </a:r>
            <a:r>
              <a:rPr lang="es-ES" sz="1200" dirty="0">
                <a:latin typeface="Century Gothic" panose="020B0502020202020204" pitchFamily="34" charset="0"/>
              </a:rPr>
              <a:t>Direccionamiento Estratégico y Planeación ; Gestión con Valores para Resultados; Gestión del Conocimiento y  la Innovación; Estadística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latin typeface="Century Gothic" panose="020B0502020202020204" pitchFamily="34" charset="0"/>
              </a:rPr>
              <a:t>NTC ISO 9001:2015 Numerales </a:t>
            </a:r>
            <a:r>
              <a:rPr lang="es-ES" sz="1200" dirty="0">
                <a:latin typeface="Century Gothic" panose="020B0502020202020204" pitchFamily="34" charset="0"/>
              </a:rPr>
              <a:t>4.1 4.2. 6.1. 6.3. 7.4. 7.5 8.1.8.2. 8.5.8.6 8.7 9.1. 9.1.2 10.3 </a:t>
            </a:r>
            <a:r>
              <a:rPr lang="fr-FR" sz="1200" dirty="0">
                <a:latin typeface="Century Gothic" panose="020B0502020202020204" pitchFamily="34" charset="0"/>
              </a:rPr>
              <a:t>NTC PE 1000:2020 Numérales 4.1., 4.2., 4.4.,  4.5., 4.6., 4.7., 4.8., 4.10, 5.7, 12, 13</a:t>
            </a:r>
            <a:endParaRPr lang="es-CO" sz="1200" dirty="0">
              <a:latin typeface="Century Gothic" panose="020B0502020202020204" pitchFamily="34" charset="0"/>
            </a:endParaRP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6004375" y="8257114"/>
            <a:ext cx="230708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Ver Senda Módulo Documentos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Ver Senda Módulo Riesgos 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Ver Senda Módulo Indicadores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873422" y="9331352"/>
            <a:ext cx="512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latin typeface="Century Gothic" panose="020B0502020202020204" pitchFamily="34" charset="0"/>
              </a:rPr>
              <a:t>Marcela Borda Rodriguez-  Contratista OAP</a:t>
            </a:r>
          </a:p>
          <a:p>
            <a:pPr algn="just"/>
            <a:r>
              <a:rPr lang="es-CO" sz="1200" dirty="0">
                <a:latin typeface="Century Gothic" panose="020B0502020202020204" pitchFamily="34" charset="0"/>
              </a:rPr>
              <a:t>Nery Londoño – Asesora Grado 13 Profesional SSNA</a:t>
            </a:r>
          </a:p>
          <a:p>
            <a:pPr algn="just"/>
            <a:r>
              <a:rPr lang="es-CO" sz="1200" dirty="0">
                <a:latin typeface="Century Gothic" panose="020B0502020202020204" pitchFamily="34" charset="0"/>
              </a:rPr>
              <a:t>Eduardo Pinzón - Contratista Enlace Calidad SSNA</a:t>
            </a:r>
          </a:p>
          <a:p>
            <a:pPr algn="just"/>
            <a:r>
              <a:rPr lang="es-CO" sz="1200" dirty="0">
                <a:latin typeface="Century Gothic" panose="020B0502020202020204" pitchFamily="34" charset="0"/>
              </a:rPr>
              <a:t>Esteban Medina - Contratista SSNA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160061" y="9428952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Nery Londoño – Asesora Grado 13 Profesional SSNA</a:t>
            </a:r>
          </a:p>
          <a:p>
            <a:pPr algn="just"/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Eduardo Pinzón -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Contratista Enlace Calidad SSNA</a:t>
            </a:r>
          </a:p>
          <a:p>
            <a:pPr algn="just"/>
            <a:r>
              <a:rPr lang="es-CO" sz="1200" dirty="0">
                <a:latin typeface="Century Gothic" panose="020B0502020202020204" pitchFamily="34" charset="0"/>
              </a:rPr>
              <a:t>Esteban Medina - Contratista SSNA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3310940" y="9509084"/>
            <a:ext cx="486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Jorge Alonso Cano Restrepo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Subdirector de Sostenibilidad y Negocios Ambientales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CB80D8F-AFC7-96C0-E530-C0A90E52076F}"/>
              </a:ext>
            </a:extLst>
          </p:cNvPr>
          <p:cNvSpPr/>
          <p:nvPr/>
        </p:nvSpPr>
        <p:spPr>
          <a:xfrm>
            <a:off x="0" y="52120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7E269137-3EE5-CB84-5169-E7BC7C8CEB31}"/>
              </a:ext>
            </a:extLst>
          </p:cNvPr>
          <p:cNvGrpSpPr/>
          <p:nvPr/>
        </p:nvGrpSpPr>
        <p:grpSpPr>
          <a:xfrm>
            <a:off x="16114121" y="75698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9DF61DE9-2E22-12CB-00A4-3B055D3DD5DA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D2D99D91-97A2-3A5E-857C-9F3BF0E9E2BF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1B327B43-E617-6630-6D1F-62CD6268A249}"/>
              </a:ext>
            </a:extLst>
          </p:cNvPr>
          <p:cNvGrpSpPr/>
          <p:nvPr/>
        </p:nvGrpSpPr>
        <p:grpSpPr>
          <a:xfrm>
            <a:off x="16114121" y="465856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53536B13-31AA-6652-1746-392A4477DE3D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227ACB53-79C4-9CEB-89EC-A6C7DCC1D2FA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13143A18-4451-A761-E454-BB6E0625A508}"/>
              </a:ext>
            </a:extLst>
          </p:cNvPr>
          <p:cNvGrpSpPr/>
          <p:nvPr/>
        </p:nvGrpSpPr>
        <p:grpSpPr>
          <a:xfrm>
            <a:off x="16100471" y="87904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5AC18C8B-7BBA-018B-1CA8-3AA9FFEE3F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F670669C-48BA-4AC0-0CFB-FB8F52EC26D9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52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68F032FF-5BE4-C429-01A5-57CD2127DEC0}"/>
              </a:ext>
            </a:extLst>
          </p:cNvPr>
          <p:cNvSpPr txBox="1"/>
          <p:nvPr/>
        </p:nvSpPr>
        <p:spPr>
          <a:xfrm>
            <a:off x="16114121" y="131523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470581DE-9269-D57F-E65A-7FDEA4624171}"/>
              </a:ext>
            </a:extLst>
          </p:cNvPr>
          <p:cNvSpPr txBox="1"/>
          <p:nvPr/>
        </p:nvSpPr>
        <p:spPr>
          <a:xfrm>
            <a:off x="16114120" y="547083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603A830E-8C0E-F690-E10E-EFDBB76189D9}"/>
              </a:ext>
            </a:extLst>
          </p:cNvPr>
          <p:cNvSpPr txBox="1"/>
          <p:nvPr/>
        </p:nvSpPr>
        <p:spPr>
          <a:xfrm>
            <a:off x="15761191" y="944105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FC119237-A366-9AA6-D795-A4D25BEF4665}"/>
              </a:ext>
            </a:extLst>
          </p:cNvPr>
          <p:cNvSpPr txBox="1"/>
          <p:nvPr/>
        </p:nvSpPr>
        <p:spPr>
          <a:xfrm>
            <a:off x="1200717" y="-52292"/>
            <a:ext cx="6343083" cy="14170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indent="0" algn="ctr" fontAlgn="auto">
              <a:lnSpc>
                <a:spcPts val="38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Caracterización Proceso </a:t>
            </a:r>
          </a:p>
          <a:p>
            <a:pPr marR="0" lvl="0" indent="0" algn="ctr" fontAlgn="auto">
              <a:lnSpc>
                <a:spcPts val="38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M3 Territorios Sostenibles</a:t>
            </a:r>
          </a:p>
          <a:p>
            <a:pPr marR="0" lvl="0" indent="0" algn="ctr" fontAlgn="auto">
              <a:lnSpc>
                <a:spcPts val="38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E Innovadores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B74D2F3D-C5F8-D9BA-A1FF-9183118C5678}"/>
              </a:ext>
            </a:extLst>
          </p:cNvPr>
          <p:cNvSpPr txBox="1"/>
          <p:nvPr/>
        </p:nvSpPr>
        <p:spPr>
          <a:xfrm>
            <a:off x="6303003" y="61104"/>
            <a:ext cx="9696656" cy="124649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350" b="0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  <a:r>
              <a:rPr lang="es-ES" sz="1350" b="1" dirty="0">
                <a:solidFill>
                  <a:srgbClr val="009536"/>
                </a:solidFill>
                <a:latin typeface="Century Gothic" panose="020B0502020202020204" pitchFamily="34" charset="0"/>
              </a:rPr>
              <a:t>Objetivo: </a:t>
            </a:r>
            <a:r>
              <a:rPr lang="es-ES" sz="1350" dirty="0">
                <a:solidFill>
                  <a:srgbClr val="009536"/>
                </a:solidFill>
                <a:latin typeface="Century Gothic" panose="020B0502020202020204" pitchFamily="34" charset="0"/>
              </a:rPr>
              <a:t>P</a:t>
            </a:r>
            <a:r>
              <a:rPr kumimoji="0" lang="es-ES" sz="1350" b="0" i="0" u="none" strike="noStrike" kern="1200" cap="none" spc="0" normalizeH="0" baseline="0" noProof="0" dirty="0" err="1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otenciar</a:t>
            </a:r>
            <a:r>
              <a:rPr kumimoji="0" lang="es-ES" sz="1350" b="0" i="0" u="none" strike="noStrike" kern="120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 panose="020B0502020202020204" pitchFamily="34" charset="0"/>
              </a:rPr>
              <a:t> el desarrollo de territorios sostenibles e innovadores mediante la definición e implementación de mecanismos e instrumentos económicos y financieros, así como en materia los ejes de turismo de naturaleza - ecoturismo, negocios ambientales, bioeconomía e innovación territorial y otros instrumentos, que permitan </a:t>
            </a:r>
            <a:r>
              <a:rPr lang="es-ES" sz="1350" dirty="0">
                <a:solidFill>
                  <a:srgbClr val="009536"/>
                </a:solidFill>
                <a:latin typeface="Century Gothic" panose="020B0502020202020204" pitchFamily="34" charset="0"/>
              </a:rPr>
              <a:t>contribuir al cumplimiento de los objetivos y metas del país en materia de conservación y protección de la biodiversidad en el marco de las competencias propias asignadas por la ley a Parques Nacionales Naturales de Colombia. </a:t>
            </a:r>
            <a:endParaRPr lang="es-CO" sz="1350" dirty="0">
              <a:solidFill>
                <a:srgbClr val="009536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A1CF50D-C540-5D8B-AE0E-0AA39CF13E51}"/>
              </a:ext>
            </a:extLst>
          </p:cNvPr>
          <p:cNvSpPr txBox="1"/>
          <p:nvPr/>
        </p:nvSpPr>
        <p:spPr>
          <a:xfrm>
            <a:off x="16841725" y="46370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M3-CA-01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F438BFD9-2F8B-C2FE-92BF-182100C75BF9}"/>
              </a:ext>
            </a:extLst>
          </p:cNvPr>
          <p:cNvSpPr txBox="1"/>
          <p:nvPr/>
        </p:nvSpPr>
        <p:spPr>
          <a:xfrm>
            <a:off x="16928888" y="491646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02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E9829DC-E1EE-0108-B4FF-3D728ACD0EDD}"/>
              </a:ext>
            </a:extLst>
          </p:cNvPr>
          <p:cNvSpPr txBox="1"/>
          <p:nvPr/>
        </p:nvSpPr>
        <p:spPr>
          <a:xfrm>
            <a:off x="16948382" y="866909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28/06/2024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AA457AE-52E7-D242-A7F7-D906B1CA491B}"/>
              </a:ext>
            </a:extLst>
          </p:cNvPr>
          <p:cNvSpPr txBox="1"/>
          <p:nvPr/>
        </p:nvSpPr>
        <p:spPr>
          <a:xfrm>
            <a:off x="52319" y="2335561"/>
            <a:ext cx="343308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DNP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Entidades del Estado ; </a:t>
            </a:r>
            <a:r>
              <a:rPr lang="es-CO" sz="1200" dirty="0" err="1">
                <a:latin typeface="Century Gothic" panose="020B0502020202020204" pitchFamily="34" charset="0"/>
              </a:rPr>
              <a:t>ONGs</a:t>
            </a:r>
            <a:r>
              <a:rPr lang="es-CO" sz="1200" dirty="0">
                <a:latin typeface="Century Gothic" panose="020B0502020202020204" pitchFamily="34" charset="0"/>
              </a:rPr>
              <a:t>, Ministerios y entidades líderes de política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dirty="0">
                <a:latin typeface="Century Gothic" panose="020B0502020202020204" pitchFamily="34" charset="0"/>
              </a:rPr>
              <a:t>Organismos Internacionales  Multilaterales 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dirty="0">
                <a:latin typeface="Century Gothic" panose="020B0502020202020204" pitchFamily="34" charset="0"/>
              </a:rPr>
              <a:t>Operadores ecoturísticos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dirty="0">
                <a:latin typeface="Century Gothic" panose="020B0502020202020204" pitchFamily="34" charset="0"/>
              </a:rPr>
              <a:t>Administración y </a:t>
            </a:r>
            <a:r>
              <a:rPr lang="es-ES" sz="1150" dirty="0">
                <a:latin typeface="Century Gothic" panose="020B0502020202020204" pitchFamily="34" charset="0"/>
              </a:rPr>
              <a:t>Manejo</a:t>
            </a:r>
            <a:r>
              <a:rPr lang="es-ES" sz="1200" dirty="0">
                <a:latin typeface="Century Gothic" panose="020B0502020202020204" pitchFamily="34" charset="0"/>
              </a:rPr>
              <a:t> del SPNN 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Todos los procesos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Entes territoriales – Comunidad Local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Participación Social - Comunidades</a:t>
            </a:r>
            <a:endParaRPr lang="es-ES" sz="1200" dirty="0">
              <a:latin typeface="Century Gothic" panose="020B0502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Grupos de valor y de interés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200" dirty="0">
                <a:latin typeface="Century Gothic" panose="020B0502020202020204" pitchFamily="34" charset="0"/>
              </a:rPr>
              <a:t>Entes de control </a:t>
            </a:r>
            <a:r>
              <a:rPr lang="es-ES" sz="1200" dirty="0">
                <a:latin typeface="Century Gothic" panose="020B0502020202020204" pitchFamily="34" charset="0"/>
              </a:rPr>
              <a:t> u organizaciones normativas</a:t>
            </a:r>
          </a:p>
          <a:p>
            <a:pPr marL="228600" indent="-228600">
              <a:buFont typeface="+mj-lt"/>
              <a:buAutoNum type="arabicPeriod"/>
            </a:pPr>
            <a:endParaRPr lang="es-CO" sz="1200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</a:endParaRP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B55EAB3E-8606-F05D-6DF4-B792AC9A4412}"/>
              </a:ext>
            </a:extLst>
          </p:cNvPr>
          <p:cNvSpPr txBox="1"/>
          <p:nvPr/>
        </p:nvSpPr>
        <p:spPr>
          <a:xfrm>
            <a:off x="9691941" y="1714916"/>
            <a:ext cx="47883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Realizar la valoración de los bienes y servicios ecosistémicos ofertados por las áreas protegidas.</a:t>
            </a: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E0319358-8DDD-066C-ACFF-F68FE2A5CD15}"/>
              </a:ext>
            </a:extLst>
          </p:cNvPr>
          <p:cNvSpPr txBox="1"/>
          <p:nvPr/>
        </p:nvSpPr>
        <p:spPr>
          <a:xfrm>
            <a:off x="15260860" y="1814312"/>
            <a:ext cx="3055727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dirty="0">
                <a:latin typeface="Century Gothic" panose="020B0502020202020204" pitchFamily="34" charset="0"/>
              </a:rPr>
              <a:t>1-2-3 PND - PES - PEI –PAC </a:t>
            </a:r>
            <a:r>
              <a:rPr lang="es-MX" sz="1100" dirty="0" err="1">
                <a:latin typeface="Century Gothic" panose="020B0502020202020204" pitchFamily="34" charset="0"/>
              </a:rPr>
              <a:t>POA`s</a:t>
            </a:r>
            <a:r>
              <a:rPr lang="es-MX" sz="1100" dirty="0">
                <a:latin typeface="Century Gothic" panose="020B0502020202020204" pitchFamily="34" charset="0"/>
              </a:rPr>
              <a:t> con la participación de PNNC-</a:t>
            </a:r>
            <a:endParaRPr lang="es-ES" sz="1100" dirty="0">
              <a:latin typeface="Century Gothic" panose="020B0502020202020204" pitchFamily="34" charset="0"/>
            </a:endParaRPr>
          </a:p>
          <a:p>
            <a:r>
              <a:rPr lang="es-ES" sz="1100" dirty="0">
                <a:latin typeface="Century Gothic" panose="020B0502020202020204" pitchFamily="34" charset="0"/>
              </a:rPr>
              <a:t>Alianzas para la promoción y reconocimiento de bienes y servicios ecosistémicos</a:t>
            </a:r>
          </a:p>
          <a:p>
            <a:r>
              <a:rPr lang="es-ES" sz="1100" dirty="0">
                <a:latin typeface="Century Gothic" panose="020B0502020202020204" pitchFamily="34" charset="0"/>
              </a:rPr>
              <a:t>4- 5- 6 -7- 8-9 Lineamientos para implementación; </a:t>
            </a:r>
          </a:p>
          <a:p>
            <a:r>
              <a:rPr lang="es-ES" sz="1100" dirty="0">
                <a:latin typeface="Century Gothic" panose="020B0502020202020204" pitchFamily="34" charset="0"/>
              </a:rPr>
              <a:t>Portafolio de negocios ambientales</a:t>
            </a:r>
          </a:p>
          <a:p>
            <a:r>
              <a:rPr lang="es-ES" sz="1100" dirty="0">
                <a:latin typeface="Century Gothic" panose="020B0502020202020204" pitchFamily="34" charset="0"/>
              </a:rPr>
              <a:t>Documentos técnicos con  mecanismos financieros diseñados y/o ajustados y/o negocios ambientales estructurados </a:t>
            </a:r>
          </a:p>
          <a:p>
            <a:r>
              <a:rPr lang="es-ES" sz="1100" dirty="0">
                <a:latin typeface="Century Gothic" panose="020B0502020202020204" pitchFamily="34" charset="0"/>
              </a:rPr>
              <a:t>Convenios suscritos y/o acuerdos establecidos</a:t>
            </a:r>
          </a:p>
          <a:p>
            <a:r>
              <a:rPr lang="es-CO" sz="1100" dirty="0">
                <a:latin typeface="Century Gothic" panose="020B0502020202020204" pitchFamily="34" charset="0"/>
              </a:rPr>
              <a:t>10. información  y directrices en materia de control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EE7AFF7A-3A21-B9B6-23E4-8758F7C2B2BF}"/>
              </a:ext>
            </a:extLst>
          </p:cNvPr>
          <p:cNvSpPr txBox="1"/>
          <p:nvPr/>
        </p:nvSpPr>
        <p:spPr>
          <a:xfrm>
            <a:off x="695684" y="5042537"/>
            <a:ext cx="2546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latin typeface="Century Gothic" panose="020B0502020202020204" pitchFamily="34" charset="0"/>
              </a:rPr>
              <a:t>1.PND, compromisos </a:t>
            </a:r>
            <a:r>
              <a:rPr lang="es-CO" sz="1100" dirty="0" err="1">
                <a:latin typeface="Century Gothic" panose="020B0502020202020204" pitchFamily="34" charset="0"/>
              </a:rPr>
              <a:t>Conpes</a:t>
            </a:r>
            <a:endParaRPr lang="es-CO" sz="1100" dirty="0">
              <a:latin typeface="Century Gothic" panose="020B0502020202020204" pitchFamily="34" charset="0"/>
            </a:endParaRP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AA9A7FC5-148C-5D06-58A0-20578E67389F}"/>
              </a:ext>
            </a:extLst>
          </p:cNvPr>
          <p:cNvSpPr txBox="1"/>
          <p:nvPr/>
        </p:nvSpPr>
        <p:spPr>
          <a:xfrm>
            <a:off x="-1872" y="5751818"/>
            <a:ext cx="3241967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100" dirty="0">
                <a:latin typeface="Century Gothic" panose="020B0502020202020204" pitchFamily="34" charset="0"/>
              </a:rPr>
              <a:t>4-5-6-7-8-9 Necesidades de las áreas protegidas con vocación ecoturística;</a:t>
            </a:r>
          </a:p>
          <a:p>
            <a:pPr algn="just"/>
            <a:r>
              <a:rPr lang="es-ES" sz="1100" dirty="0">
                <a:latin typeface="Century Gothic" panose="020B0502020202020204" pitchFamily="34" charset="0"/>
              </a:rPr>
              <a:t>Resultados de las encuestas</a:t>
            </a:r>
          </a:p>
          <a:p>
            <a:pPr algn="just"/>
            <a:r>
              <a:rPr lang="es-ES" sz="1100" dirty="0">
                <a:latin typeface="Century Gothic" panose="020B0502020202020204" pitchFamily="34" charset="0"/>
              </a:rPr>
              <a:t>Lineamientos de la SGM para las actividades de servicios ecoturísticos</a:t>
            </a:r>
          </a:p>
          <a:p>
            <a:pPr algn="just"/>
            <a:r>
              <a:rPr lang="es-ES" sz="1100" dirty="0">
                <a:latin typeface="Century Gothic" panose="020B0502020202020204" pitchFamily="34" charset="0"/>
              </a:rPr>
              <a:t>Planes de Ordenamiento Ecoturístico POE; Documentos técnicos con  mecanismos financieros diseñados y/o ajustados y/o </a:t>
            </a:r>
          </a:p>
          <a:p>
            <a:pPr algn="just"/>
            <a:r>
              <a:rPr lang="es-ES" sz="1100" dirty="0">
                <a:latin typeface="Century Gothic" panose="020B0502020202020204" pitchFamily="34" charset="0"/>
              </a:rPr>
              <a:t>negocios ambientales estructurados y/o Convenios suscritos y/o acuerdos</a:t>
            </a:r>
            <a:endParaRPr lang="es-CO" sz="1100" dirty="0">
              <a:latin typeface="Century Gothic" panose="020B0502020202020204" pitchFamily="34" charset="0"/>
            </a:endParaRPr>
          </a:p>
          <a:p>
            <a:pPr algn="just"/>
            <a:r>
              <a:rPr lang="es-CO" sz="1100" dirty="0">
                <a:latin typeface="Century Gothic" panose="020B0502020202020204" pitchFamily="34" charset="0"/>
              </a:rPr>
              <a:t>Requerimientos, necesidades y expectativas </a:t>
            </a:r>
          </a:p>
          <a:p>
            <a:pPr algn="just"/>
            <a:r>
              <a:rPr lang="es-CO" sz="1100" dirty="0">
                <a:latin typeface="Century Gothic" panose="020B0502020202020204" pitchFamily="34" charset="0"/>
              </a:rPr>
              <a:t>Necesidades del territorio </a:t>
            </a:r>
          </a:p>
          <a:p>
            <a:pPr algn="just"/>
            <a:r>
              <a:rPr lang="es-CO" sz="1100" dirty="0">
                <a:latin typeface="Century Gothic" panose="020B0502020202020204" pitchFamily="34" charset="0"/>
              </a:rPr>
              <a:t>10- Solicitud de información  y directrices en  materia de control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FDD13A55-1BEE-0B40-34FA-379C54B47BB5}"/>
              </a:ext>
            </a:extLst>
          </p:cNvPr>
          <p:cNvSpPr txBox="1"/>
          <p:nvPr/>
        </p:nvSpPr>
        <p:spPr>
          <a:xfrm>
            <a:off x="671834" y="5229276"/>
            <a:ext cx="28135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2-3 Políticas e Instrumentos  Ambientales; </a:t>
            </a:r>
            <a:endParaRPr lang="es-CO" sz="1100" dirty="0">
              <a:latin typeface="Century Gothic" panose="020B0502020202020204" pitchFamily="34" charset="0"/>
            </a:endParaRP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4F3AD84B-24B3-0412-CC43-32540C0AED43}"/>
              </a:ext>
            </a:extLst>
          </p:cNvPr>
          <p:cNvSpPr txBox="1"/>
          <p:nvPr/>
        </p:nvSpPr>
        <p:spPr>
          <a:xfrm>
            <a:off x="15398559" y="5554876"/>
            <a:ext cx="26632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Direcciones Territoriales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Todos los Procesos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Grupo de valor y de  Interés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latin typeface="Century Gothic" panose="020B0502020202020204" pitchFamily="34" charset="0"/>
              </a:rPr>
              <a:t>Operadores</a:t>
            </a:r>
            <a:r>
              <a:rPr lang="es-ES" sz="1200" dirty="0">
                <a:latin typeface="Century Gothic" panose="020B0502020202020204" pitchFamily="34" charset="0"/>
              </a:rPr>
              <a:t> Ecoturísticos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Ciudadanía Administración y Manejo del SPNN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Coordinación SINAP;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Aliados Estratégicos;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Ministerio de Ambiente y Desarrollo Sostenible; Organizaciones Multilaterales;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latin typeface="Century Gothic" panose="020B0502020202020204" pitchFamily="34" charset="0"/>
              </a:rPr>
              <a:t>Entes de control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AFE075E9-EDD6-983D-F3DA-266554CB4ED5}"/>
              </a:ext>
            </a:extLst>
          </p:cNvPr>
          <p:cNvSpPr txBox="1"/>
          <p:nvPr/>
        </p:nvSpPr>
        <p:spPr>
          <a:xfrm>
            <a:off x="-7328" y="5524113"/>
            <a:ext cx="324507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latin typeface="Century Gothic" panose="020B0502020202020204" pitchFamily="34" charset="0"/>
              </a:rPr>
              <a:t>Acuerdos y compromisos  internacionales</a:t>
            </a:r>
            <a:endParaRPr lang="es-ES" sz="1100" dirty="0">
              <a:latin typeface="Century Gothic" panose="020B0502020202020204" pitchFamily="34" charset="0"/>
            </a:endParaRP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EFB43FE1-A540-9C0B-E950-3E88E7555D05}"/>
              </a:ext>
            </a:extLst>
          </p:cNvPr>
          <p:cNvSpPr txBox="1"/>
          <p:nvPr/>
        </p:nvSpPr>
        <p:spPr>
          <a:xfrm>
            <a:off x="9061030" y="5535300"/>
            <a:ext cx="530714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Century Gothic" panose="020B0502020202020204" pitchFamily="34" charset="0"/>
              </a:rPr>
              <a:t>Verificar el cumplimiento de las metas, planes, programas y proyectos a cargo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Autoevaluar  el proceso a través de seguimiento a los mapas de riesgos ( Corrupción/ Fiscales y Gestión )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Verificar resultados de auditorías, informes de seguimiento y demás mecanismos de evaluación.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Validación y Seguimiento a los Tramites y su estrategia de Racionalización. 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13D3900F-9042-2168-1FF6-22B2FBE2038D}"/>
              </a:ext>
            </a:extLst>
          </p:cNvPr>
          <p:cNvSpPr txBox="1"/>
          <p:nvPr/>
        </p:nvSpPr>
        <p:spPr>
          <a:xfrm>
            <a:off x="9049471" y="2478015"/>
            <a:ext cx="543080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Elaborar los documentos, instrumentos y demás acciones que permitan  conocer  y divulgar las condiciones y contexto de los territorios con vocación de Ecoturismo y otros, que se requieran para la efectiva gestión del proceso. 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580DAE45-94C3-8E17-E9B5-9D6401CAF3C2}"/>
              </a:ext>
            </a:extLst>
          </p:cNvPr>
          <p:cNvSpPr txBox="1"/>
          <p:nvPr/>
        </p:nvSpPr>
        <p:spPr>
          <a:xfrm>
            <a:off x="4323293" y="2718543"/>
            <a:ext cx="4658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Identificar y comprender la condición y el contexto para los territorios sostenibles e innovadores a partir de los planes de manejo,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41BD22E1-1B9C-AC72-0617-906E2B097060}"/>
              </a:ext>
            </a:extLst>
          </p:cNvPr>
          <p:cNvSpPr txBox="1"/>
          <p:nvPr/>
        </p:nvSpPr>
        <p:spPr>
          <a:xfrm>
            <a:off x="3306880" y="3982243"/>
            <a:ext cx="5678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Identificar y proponer estrategias de sostenibilidad financiera los potenciales mecanismos e instrumentos económicos y/o financieros y negocios ambientales a formular y desarrollar para la generación y potencialización de recursos, acordes con los Valores Objeto de Conservación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D691C35-D868-7205-9BE8-996A9B616E9E}"/>
              </a:ext>
            </a:extLst>
          </p:cNvPr>
          <p:cNvSpPr txBox="1"/>
          <p:nvPr/>
        </p:nvSpPr>
        <p:spPr>
          <a:xfrm>
            <a:off x="4264079" y="1635839"/>
            <a:ext cx="4703725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es-ES" sz="1050" dirty="0">
                <a:latin typeface="Century Gothic" panose="020B0502020202020204" pitchFamily="34" charset="0"/>
              </a:rPr>
              <a:t>Diseñar instrumentos </a:t>
            </a:r>
            <a:r>
              <a:rPr lang="es-MX" sz="1050" dirty="0">
                <a:latin typeface="Century Gothic" panose="020B0502020202020204" pitchFamily="34" charset="0"/>
              </a:rPr>
              <a:t>e incentivos económicos y financieros y estrategias de negocios acordes con la misionalidad de la Entidad</a:t>
            </a:r>
            <a:r>
              <a:rPr lang="es-ES" sz="105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883B922E-945C-8F66-456E-51BF3B4C2761}"/>
              </a:ext>
            </a:extLst>
          </p:cNvPr>
          <p:cNvSpPr txBox="1"/>
          <p:nvPr/>
        </p:nvSpPr>
        <p:spPr>
          <a:xfrm>
            <a:off x="9028094" y="3013687"/>
            <a:ext cx="539707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Implementar el Plan de Trabajo, par las diferentes líneas o estrategias definidas en cada Eje.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0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Generar las diferentes Alianzas estratégicas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0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>
                <a:latin typeface="Century Gothic" panose="020B0502020202020204" pitchFamily="34" charset="0"/>
              </a:rPr>
              <a:t>Establecer mecanismos para la implementación de los instrumentos e incentivos económicos y financieros y estrategias de negocios que se diseñan e implementen para mejorar la efectividad de su aplicación.</a:t>
            </a:r>
          </a:p>
          <a:p>
            <a:pPr algn="just"/>
            <a:endParaRPr lang="es-MX" sz="10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Implementar la identificación de actores claves </a:t>
            </a:r>
            <a:r>
              <a:rPr lang="es-MX" sz="1000" dirty="0">
                <a:latin typeface="Century Gothic" panose="020B0502020202020204" pitchFamily="34" charset="0"/>
              </a:rPr>
              <a:t>para la promoción y reconocimiento de bienes y servicios ecosistémicos generados.</a:t>
            </a:r>
            <a:endParaRPr lang="es-CO" sz="1000" dirty="0">
              <a:latin typeface="Century Gothic" panose="020B0502020202020204" pitchFamily="34" charset="0"/>
            </a:endParaRPr>
          </a:p>
        </p:txBody>
      </p:sp>
      <p:sp>
        <p:nvSpPr>
          <p:cNvPr id="77" name="TextBox 100">
            <a:extLst>
              <a:ext uri="{FF2B5EF4-FFF2-40B4-BE49-F238E27FC236}">
                <a16:creationId xmlns:a16="http://schemas.microsoft.com/office/drawing/2014/main" id="{883F2545-A90D-4A1B-AFA2-F2D4884F3B14}"/>
              </a:ext>
            </a:extLst>
          </p:cNvPr>
          <p:cNvSpPr txBox="1"/>
          <p:nvPr/>
        </p:nvSpPr>
        <p:spPr>
          <a:xfrm>
            <a:off x="9687592" y="8270916"/>
            <a:ext cx="1088063" cy="216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Alcance:</a:t>
            </a:r>
          </a:p>
        </p:txBody>
      </p:sp>
      <p:pic>
        <p:nvPicPr>
          <p:cNvPr id="80" name="Gráfico 79" descr="Cuaderno de estrategias">
            <a:extLst>
              <a:ext uri="{FF2B5EF4-FFF2-40B4-BE49-F238E27FC236}">
                <a16:creationId xmlns:a16="http://schemas.microsoft.com/office/drawing/2014/main" id="{088EAE44-C88D-A854-E59B-52627D55873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48201" y="8343900"/>
            <a:ext cx="957799" cy="957799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F451B823-BC1C-2066-174F-F9F80F207552}"/>
              </a:ext>
            </a:extLst>
          </p:cNvPr>
          <p:cNvSpPr txBox="1"/>
          <p:nvPr/>
        </p:nvSpPr>
        <p:spPr>
          <a:xfrm>
            <a:off x="9738416" y="8488805"/>
            <a:ext cx="40434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omar acciones correctivas y correcciones para la mejora del proceso.</a:t>
            </a:r>
            <a:endParaRPr lang="es-CO" sz="1200" dirty="0">
              <a:latin typeface="Century Gothic" panose="020B0502020202020204" pitchFamily="34" charset="0"/>
            </a:endParaRP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2E500B57-4336-E5FF-57AE-61299B6A3026}"/>
              </a:ext>
            </a:extLst>
          </p:cNvPr>
          <p:cNvSpPr txBox="1"/>
          <p:nvPr/>
        </p:nvSpPr>
        <p:spPr>
          <a:xfrm>
            <a:off x="4241566" y="2157730"/>
            <a:ext cx="472623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Construir el plan de trabajo conjunto con las direcciones territoriales - secretarías técnicas de los SIRAP para realizar el ejercicio de coordinación del SINAP en temas de Sostenibilidad Financiera 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8F06F114-80E7-81BA-96D3-8B1A7C61B0EC}"/>
              </a:ext>
            </a:extLst>
          </p:cNvPr>
          <p:cNvSpPr txBox="1"/>
          <p:nvPr/>
        </p:nvSpPr>
        <p:spPr>
          <a:xfrm>
            <a:off x="4303761" y="3110536"/>
            <a:ext cx="465293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>
                <a:latin typeface="Century Gothic" panose="020B0502020202020204" pitchFamily="34" charset="0"/>
              </a:rPr>
              <a:t>Definir lineamientos para mejorar la calidad en la prestación de los servicios asociados al desarrollo de actividades de ecoturismo en las áreas del Sistema de Parques Nacionales Naturales y generar alianzas para la promoción y reconocimiento de bienes y servicios ecosistémicos. 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62D1B40-FF30-1748-62B2-E331A298EE2A}"/>
              </a:ext>
            </a:extLst>
          </p:cNvPr>
          <p:cNvSpPr txBox="1"/>
          <p:nvPr/>
        </p:nvSpPr>
        <p:spPr>
          <a:xfrm>
            <a:off x="9039061" y="2126093"/>
            <a:ext cx="53804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Articular con las Direcciones Territoriales y las Secretarías técnicas de los SIRAP, </a:t>
            </a:r>
            <a:r>
              <a:rPr lang="es-ES" sz="1000" dirty="0">
                <a:latin typeface="Century Gothic" panose="020B0502020202020204" pitchFamily="34" charset="0"/>
              </a:rPr>
              <a:t>la coordinación en temas de sostenibilidad Financiera</a:t>
            </a: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5F2C07-BD9D-BFCB-289E-2D91CDB4C871}"/>
              </a:ext>
            </a:extLst>
          </p:cNvPr>
          <p:cNvSpPr txBox="1"/>
          <p:nvPr/>
        </p:nvSpPr>
        <p:spPr>
          <a:xfrm>
            <a:off x="9906361" y="5231572"/>
            <a:ext cx="449198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Medir y hacer seguimiento al cumplimiento del objetivo del proceso, metas y alineación estratégica a través de los indicadores asociados al mismo y a los planes estratégicos.</a:t>
            </a:r>
          </a:p>
        </p:txBody>
      </p:sp>
    </p:spTree>
    <p:extLst>
      <p:ext uri="{BB962C8B-B14F-4D97-AF65-F5344CB8AC3E}">
        <p14:creationId xmlns:p14="http://schemas.microsoft.com/office/powerpoint/2010/main" val="381434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2762</TotalTime>
  <Words>1037</Words>
  <Application>Microsoft Office PowerPoint</Application>
  <PresentationFormat>Personalizado</PresentationFormat>
  <Paragraphs>116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65</cp:revision>
  <dcterms:created xsi:type="dcterms:W3CDTF">2006-08-16T00:00:00Z</dcterms:created>
  <dcterms:modified xsi:type="dcterms:W3CDTF">2024-07-12T14:08:15Z</dcterms:modified>
  <dc:identifier>DAGBI6CQJEU</dc:identifier>
</cp:coreProperties>
</file>