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4595" r:id="rId2"/>
  </p:sldIdLst>
  <p:sldSz cx="18288000" cy="10287000"/>
  <p:notesSz cx="6858000" cy="9144000"/>
  <p:embeddedFontLst>
    <p:embeddedFont>
      <p:font typeface="Century Gothic" panose="020B0502020202020204" pitchFamily="34" charset="0"/>
      <p:regular r:id="rId4"/>
      <p:bold r:id="rId5"/>
      <p:italic r:id="rId6"/>
      <p:boldItalic r:id="rId7"/>
    </p:embeddedFont>
    <p:embeddedFont>
      <p:font typeface="League Spartan" panose="020B0604020202020204" charset="0"/>
      <p:regular r:id="rId8"/>
      <p:bold r:id="rId9"/>
    </p:embeddedFont>
    <p:embeddedFont>
      <p:font typeface="Roboto" panose="02000000000000000000" pitchFamily="2" charset="0"/>
      <p:regular r:id="rId10"/>
      <p:bold r:id="rId11"/>
      <p:italic r:id="rId12"/>
      <p:boldItalic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536"/>
    <a:srgbClr val="0289D0"/>
    <a:srgbClr val="D4BE1A"/>
    <a:srgbClr val="F1E58D"/>
    <a:srgbClr val="0033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72" autoAdjust="0"/>
    <p:restoredTop sz="93678" autoAdjust="0"/>
  </p:normalViewPr>
  <p:slideViewPr>
    <p:cSldViewPr>
      <p:cViewPr varScale="1">
        <p:scale>
          <a:sx n="44" d="100"/>
          <a:sy n="44" d="100"/>
        </p:scale>
        <p:origin x="126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viewProps" Target="viewProp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2633B-5280-4838-99D1-C40F7D26707D}" type="datetimeFigureOut">
              <a:rPr lang="es-CO" smtClean="0"/>
              <a:t>12/07/2024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E6815-D754-4349-8894-4715EC303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2179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1E6815-D754-4349-8894-4715EC30333F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3693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5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0986" y="8262210"/>
            <a:ext cx="8935347" cy="1198935"/>
            <a:chOff x="0" y="0"/>
            <a:chExt cx="2816121" cy="370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816121" cy="370000"/>
            </a:xfrm>
            <a:custGeom>
              <a:avLst/>
              <a:gdLst/>
              <a:ahLst/>
              <a:cxnLst/>
              <a:rect l="l" t="t" r="r" b="b"/>
              <a:pathLst>
                <a:path w="2816121" h="370000">
                  <a:moveTo>
                    <a:pt x="0" y="0"/>
                  </a:moveTo>
                  <a:lnTo>
                    <a:pt x="2816121" y="0"/>
                  </a:lnTo>
                  <a:lnTo>
                    <a:pt x="2816121" y="370000"/>
                  </a:lnTo>
                  <a:lnTo>
                    <a:pt x="0" y="3700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57150"/>
              <a:ext cx="2816121" cy="427150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17654" y="9534798"/>
            <a:ext cx="5971103" cy="668753"/>
            <a:chOff x="0" y="0"/>
            <a:chExt cx="1937646" cy="21701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937645" cy="217013"/>
            </a:xfrm>
            <a:custGeom>
              <a:avLst/>
              <a:gdLst/>
              <a:ahLst/>
              <a:cxnLst/>
              <a:rect l="l" t="t" r="r" b="b"/>
              <a:pathLst>
                <a:path w="1937645" h="217013">
                  <a:moveTo>
                    <a:pt x="0" y="0"/>
                  </a:moveTo>
                  <a:lnTo>
                    <a:pt x="1937645" y="0"/>
                  </a:lnTo>
                  <a:lnTo>
                    <a:pt x="1937645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57150"/>
              <a:ext cx="1937646" cy="2741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227798" y="9560223"/>
            <a:ext cx="5557943" cy="668753"/>
            <a:chOff x="0" y="0"/>
            <a:chExt cx="1803573" cy="21701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803573" cy="217013"/>
            </a:xfrm>
            <a:custGeom>
              <a:avLst/>
              <a:gdLst/>
              <a:ahLst/>
              <a:cxnLst/>
              <a:rect l="l" t="t" r="r" b="b"/>
              <a:pathLst>
                <a:path w="1803573" h="217013">
                  <a:moveTo>
                    <a:pt x="0" y="0"/>
                  </a:moveTo>
                  <a:lnTo>
                    <a:pt x="1803573" y="0"/>
                  </a:lnTo>
                  <a:lnTo>
                    <a:pt x="1803573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57150"/>
              <a:ext cx="1803573" cy="2741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11924781" y="9569581"/>
            <a:ext cx="6262431" cy="657105"/>
            <a:chOff x="0" y="0"/>
            <a:chExt cx="1939613" cy="217013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1939613" cy="217013"/>
            </a:xfrm>
            <a:custGeom>
              <a:avLst/>
              <a:gdLst/>
              <a:ahLst/>
              <a:cxnLst/>
              <a:rect l="l" t="t" r="r" b="b"/>
              <a:pathLst>
                <a:path w="1939613" h="217013">
                  <a:moveTo>
                    <a:pt x="0" y="0"/>
                  </a:moveTo>
                  <a:lnTo>
                    <a:pt x="1939613" y="0"/>
                  </a:lnTo>
                  <a:lnTo>
                    <a:pt x="1939613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57150"/>
              <a:ext cx="1939613" cy="2741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9083105" y="8255411"/>
            <a:ext cx="9065699" cy="1196643"/>
            <a:chOff x="0" y="0"/>
            <a:chExt cx="2889985" cy="372914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889985" cy="372914"/>
            </a:xfrm>
            <a:custGeom>
              <a:avLst/>
              <a:gdLst/>
              <a:ahLst/>
              <a:cxnLst/>
              <a:rect l="l" t="t" r="r" b="b"/>
              <a:pathLst>
                <a:path w="2889985" h="372914">
                  <a:moveTo>
                    <a:pt x="0" y="0"/>
                  </a:moveTo>
                  <a:lnTo>
                    <a:pt x="2889985" y="0"/>
                  </a:lnTo>
                  <a:lnTo>
                    <a:pt x="2889985" y="372914"/>
                  </a:lnTo>
                  <a:lnTo>
                    <a:pt x="0" y="3729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57150"/>
              <a:ext cx="2889985" cy="430064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89767" y="1374331"/>
            <a:ext cx="3392695" cy="3807608"/>
            <a:chOff x="0" y="0"/>
            <a:chExt cx="973405" cy="1285843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973405" cy="1285843"/>
            </a:xfrm>
            <a:custGeom>
              <a:avLst/>
              <a:gdLst/>
              <a:ahLst/>
              <a:cxnLst/>
              <a:rect l="l" t="t" r="r" b="b"/>
              <a:pathLst>
                <a:path w="973405" h="1285843">
                  <a:moveTo>
                    <a:pt x="0" y="0"/>
                  </a:moveTo>
                  <a:lnTo>
                    <a:pt x="973405" y="0"/>
                  </a:lnTo>
                  <a:lnTo>
                    <a:pt x="973405" y="1285843"/>
                  </a:lnTo>
                  <a:lnTo>
                    <a:pt x="0" y="12858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57150"/>
              <a:ext cx="973405" cy="134299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75203" y="5311366"/>
            <a:ext cx="3440354" cy="2910078"/>
            <a:chOff x="0" y="0"/>
            <a:chExt cx="973405" cy="882306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973405" cy="882306"/>
            </a:xfrm>
            <a:custGeom>
              <a:avLst/>
              <a:gdLst/>
              <a:ahLst/>
              <a:cxnLst/>
              <a:rect l="l" t="t" r="r" b="b"/>
              <a:pathLst>
                <a:path w="973405" h="882306">
                  <a:moveTo>
                    <a:pt x="0" y="0"/>
                  </a:moveTo>
                  <a:lnTo>
                    <a:pt x="973405" y="0"/>
                  </a:lnTo>
                  <a:lnTo>
                    <a:pt x="973405" y="882306"/>
                  </a:lnTo>
                  <a:lnTo>
                    <a:pt x="0" y="88230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 dirty="0">
                <a:latin typeface="Century Gothic" panose="020B0502020202020204" pitchFamily="34" charset="0"/>
              </a:endParaRPr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57150"/>
              <a:ext cx="973405" cy="939456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3034118" y="2409736"/>
            <a:ext cx="1467517" cy="1012971"/>
            <a:chOff x="0" y="0"/>
            <a:chExt cx="476215" cy="328713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476215" cy="328713"/>
            </a:xfrm>
            <a:custGeom>
              <a:avLst/>
              <a:gdLst/>
              <a:ahLst/>
              <a:cxnLst/>
              <a:rect l="l" t="t" r="r" b="b"/>
              <a:pathLst>
                <a:path w="476215" h="328713">
                  <a:moveTo>
                    <a:pt x="0" y="0"/>
                  </a:moveTo>
                  <a:lnTo>
                    <a:pt x="476215" y="0"/>
                  </a:lnTo>
                  <a:lnTo>
                    <a:pt x="476215" y="328713"/>
                  </a:lnTo>
                  <a:lnTo>
                    <a:pt x="0" y="3287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57150"/>
              <a:ext cx="476215" cy="3858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3004266" y="6356802"/>
            <a:ext cx="1457895" cy="908250"/>
            <a:chOff x="0" y="0"/>
            <a:chExt cx="473093" cy="322682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473093" cy="322682"/>
            </a:xfrm>
            <a:custGeom>
              <a:avLst/>
              <a:gdLst/>
              <a:ahLst/>
              <a:cxnLst/>
              <a:rect l="l" t="t" r="r" b="b"/>
              <a:pathLst>
                <a:path w="473093" h="322682">
                  <a:moveTo>
                    <a:pt x="0" y="0"/>
                  </a:moveTo>
                  <a:lnTo>
                    <a:pt x="473093" y="0"/>
                  </a:lnTo>
                  <a:lnTo>
                    <a:pt x="473093" y="322682"/>
                  </a:lnTo>
                  <a:lnTo>
                    <a:pt x="0" y="32268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57150"/>
              <a:ext cx="473093" cy="379832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4587384" y="1372342"/>
            <a:ext cx="4395715" cy="3869924"/>
            <a:chOff x="0" y="0"/>
            <a:chExt cx="1519635" cy="128819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1519635" cy="1288190"/>
            </a:xfrm>
            <a:custGeom>
              <a:avLst/>
              <a:gdLst/>
              <a:ahLst/>
              <a:cxnLst/>
              <a:rect l="l" t="t" r="r" b="b"/>
              <a:pathLst>
                <a:path w="1519635" h="1288190">
                  <a:moveTo>
                    <a:pt x="0" y="0"/>
                  </a:moveTo>
                  <a:lnTo>
                    <a:pt x="1519635" y="0"/>
                  </a:lnTo>
                  <a:lnTo>
                    <a:pt x="1519635" y="1288190"/>
                  </a:lnTo>
                  <a:lnTo>
                    <a:pt x="0" y="12881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57150"/>
              <a:ext cx="1519635" cy="1345340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3593589" y="1366992"/>
            <a:ext cx="1428167" cy="948365"/>
            <a:chOff x="0" y="0"/>
            <a:chExt cx="463446" cy="300621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463446" cy="300621"/>
            </a:xfrm>
            <a:custGeom>
              <a:avLst/>
              <a:gdLst/>
              <a:ahLst/>
              <a:cxnLst/>
              <a:rect l="l" t="t" r="r" b="b"/>
              <a:pathLst>
                <a:path w="463446" h="300621">
                  <a:moveTo>
                    <a:pt x="0" y="0"/>
                  </a:moveTo>
                  <a:lnTo>
                    <a:pt x="463446" y="0"/>
                  </a:lnTo>
                  <a:lnTo>
                    <a:pt x="463446" y="300621"/>
                  </a:lnTo>
                  <a:lnTo>
                    <a:pt x="0" y="3006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57150"/>
              <a:ext cx="463446" cy="357771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3599826" y="3492722"/>
            <a:ext cx="1498988" cy="1729621"/>
            <a:chOff x="0" y="0"/>
            <a:chExt cx="458285" cy="605717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458285" cy="605717"/>
            </a:xfrm>
            <a:custGeom>
              <a:avLst/>
              <a:gdLst/>
              <a:ahLst/>
              <a:cxnLst/>
              <a:rect l="l" t="t" r="r" b="b"/>
              <a:pathLst>
                <a:path w="458285" h="605717">
                  <a:moveTo>
                    <a:pt x="0" y="0"/>
                  </a:moveTo>
                  <a:lnTo>
                    <a:pt x="458285" y="0"/>
                  </a:lnTo>
                  <a:lnTo>
                    <a:pt x="458285" y="605717"/>
                  </a:lnTo>
                  <a:lnTo>
                    <a:pt x="0" y="60571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57150"/>
              <a:ext cx="458285" cy="662867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4524451" y="5341344"/>
            <a:ext cx="4481882" cy="2852353"/>
            <a:chOff x="0" y="0"/>
            <a:chExt cx="1521601" cy="884023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1521601" cy="884023"/>
            </a:xfrm>
            <a:custGeom>
              <a:avLst/>
              <a:gdLst/>
              <a:ahLst/>
              <a:cxnLst/>
              <a:rect l="l" t="t" r="r" b="b"/>
              <a:pathLst>
                <a:path w="1521601" h="884023">
                  <a:moveTo>
                    <a:pt x="0" y="0"/>
                  </a:moveTo>
                  <a:lnTo>
                    <a:pt x="1521601" y="0"/>
                  </a:lnTo>
                  <a:lnTo>
                    <a:pt x="1521601" y="884023"/>
                  </a:lnTo>
                  <a:lnTo>
                    <a:pt x="0" y="88402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57150"/>
              <a:ext cx="1521601" cy="94117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3627342" y="7376255"/>
            <a:ext cx="1410992" cy="816443"/>
            <a:chOff x="0" y="0"/>
            <a:chExt cx="457872" cy="242463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457872" cy="242463"/>
            </a:xfrm>
            <a:custGeom>
              <a:avLst/>
              <a:gdLst/>
              <a:ahLst/>
              <a:cxnLst/>
              <a:rect l="l" t="t" r="r" b="b"/>
              <a:pathLst>
                <a:path w="457872" h="242463">
                  <a:moveTo>
                    <a:pt x="0" y="0"/>
                  </a:moveTo>
                  <a:lnTo>
                    <a:pt x="457872" y="0"/>
                  </a:lnTo>
                  <a:lnTo>
                    <a:pt x="457872" y="242463"/>
                  </a:lnTo>
                  <a:lnTo>
                    <a:pt x="0" y="242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-57150"/>
              <a:ext cx="457872" cy="299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3610764" y="5134553"/>
            <a:ext cx="1420477" cy="1141819"/>
            <a:chOff x="0" y="-57150"/>
            <a:chExt cx="460950" cy="333079"/>
          </a:xfrm>
        </p:grpSpPr>
        <p:sp>
          <p:nvSpPr>
            <p:cNvPr id="45" name="Freeform 45"/>
            <p:cNvSpPr/>
            <p:nvPr/>
          </p:nvSpPr>
          <p:spPr>
            <a:xfrm>
              <a:off x="3078" y="-615"/>
              <a:ext cx="457872" cy="275929"/>
            </a:xfrm>
            <a:custGeom>
              <a:avLst/>
              <a:gdLst/>
              <a:ahLst/>
              <a:cxnLst/>
              <a:rect l="l" t="t" r="r" b="b"/>
              <a:pathLst>
                <a:path w="457872" h="275929">
                  <a:moveTo>
                    <a:pt x="0" y="0"/>
                  </a:moveTo>
                  <a:lnTo>
                    <a:pt x="457872" y="0"/>
                  </a:lnTo>
                  <a:lnTo>
                    <a:pt x="457872" y="275929"/>
                  </a:lnTo>
                  <a:lnTo>
                    <a:pt x="0" y="27592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57150"/>
              <a:ext cx="457872" cy="333079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9068848" y="1365349"/>
            <a:ext cx="5371640" cy="3881361"/>
            <a:chOff x="0" y="0"/>
            <a:chExt cx="1743117" cy="1290509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1743117" cy="1290509"/>
            </a:xfrm>
            <a:custGeom>
              <a:avLst/>
              <a:gdLst/>
              <a:ahLst/>
              <a:cxnLst/>
              <a:rect l="l" t="t" r="r" b="b"/>
              <a:pathLst>
                <a:path w="1743117" h="1290509">
                  <a:moveTo>
                    <a:pt x="0" y="0"/>
                  </a:moveTo>
                  <a:lnTo>
                    <a:pt x="1743117" y="0"/>
                  </a:lnTo>
                  <a:lnTo>
                    <a:pt x="1743117" y="1290509"/>
                  </a:lnTo>
                  <a:lnTo>
                    <a:pt x="0" y="129050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0" y="-57150"/>
              <a:ext cx="1743117" cy="1347659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13665023" y="2371353"/>
            <a:ext cx="1457895" cy="1012971"/>
            <a:chOff x="0" y="0"/>
            <a:chExt cx="473093" cy="328713"/>
          </a:xfrm>
        </p:grpSpPr>
        <p:sp>
          <p:nvSpPr>
            <p:cNvPr id="51" name="Freeform 51"/>
            <p:cNvSpPr/>
            <p:nvPr/>
          </p:nvSpPr>
          <p:spPr>
            <a:xfrm>
              <a:off x="0" y="0"/>
              <a:ext cx="473093" cy="328713"/>
            </a:xfrm>
            <a:custGeom>
              <a:avLst/>
              <a:gdLst/>
              <a:ahLst/>
              <a:cxnLst/>
              <a:rect l="l" t="t" r="r" b="b"/>
              <a:pathLst>
                <a:path w="473093" h="328713">
                  <a:moveTo>
                    <a:pt x="0" y="0"/>
                  </a:moveTo>
                  <a:lnTo>
                    <a:pt x="473093" y="0"/>
                  </a:lnTo>
                  <a:lnTo>
                    <a:pt x="473093" y="328713"/>
                  </a:lnTo>
                  <a:lnTo>
                    <a:pt x="0" y="3287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57150"/>
              <a:ext cx="473093" cy="3858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9085685" y="5359960"/>
            <a:ext cx="5371640" cy="2810816"/>
            <a:chOff x="0" y="0"/>
            <a:chExt cx="1743117" cy="879246"/>
          </a:xfrm>
        </p:grpSpPr>
        <p:sp>
          <p:nvSpPr>
            <p:cNvPr id="54" name="Freeform 54"/>
            <p:cNvSpPr/>
            <p:nvPr/>
          </p:nvSpPr>
          <p:spPr>
            <a:xfrm>
              <a:off x="0" y="0"/>
              <a:ext cx="1743117" cy="879246"/>
            </a:xfrm>
            <a:custGeom>
              <a:avLst/>
              <a:gdLst/>
              <a:ahLst/>
              <a:cxnLst/>
              <a:rect l="l" t="t" r="r" b="b"/>
              <a:pathLst>
                <a:path w="1743117" h="879246">
                  <a:moveTo>
                    <a:pt x="0" y="0"/>
                  </a:moveTo>
                  <a:lnTo>
                    <a:pt x="1743117" y="0"/>
                  </a:lnTo>
                  <a:lnTo>
                    <a:pt x="1743117" y="879246"/>
                  </a:lnTo>
                  <a:lnTo>
                    <a:pt x="0" y="87924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0" y="-57150"/>
              <a:ext cx="1743117" cy="936396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13706084" y="6327384"/>
            <a:ext cx="1467188" cy="1003312"/>
            <a:chOff x="0" y="0"/>
            <a:chExt cx="476108" cy="325578"/>
          </a:xfrm>
        </p:grpSpPr>
        <p:sp>
          <p:nvSpPr>
            <p:cNvPr id="57" name="Freeform 57"/>
            <p:cNvSpPr/>
            <p:nvPr/>
          </p:nvSpPr>
          <p:spPr>
            <a:xfrm>
              <a:off x="0" y="0"/>
              <a:ext cx="476108" cy="325578"/>
            </a:xfrm>
            <a:custGeom>
              <a:avLst/>
              <a:gdLst/>
              <a:ahLst/>
              <a:cxnLst/>
              <a:rect l="l" t="t" r="r" b="b"/>
              <a:pathLst>
                <a:path w="476108" h="325578">
                  <a:moveTo>
                    <a:pt x="0" y="0"/>
                  </a:moveTo>
                  <a:lnTo>
                    <a:pt x="476108" y="0"/>
                  </a:lnTo>
                  <a:lnTo>
                    <a:pt x="476108" y="325578"/>
                  </a:lnTo>
                  <a:lnTo>
                    <a:pt x="0" y="32557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58" name="TextBox 58"/>
            <p:cNvSpPr txBox="1"/>
            <p:nvPr/>
          </p:nvSpPr>
          <p:spPr>
            <a:xfrm>
              <a:off x="0" y="-57150"/>
              <a:ext cx="476108" cy="382728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15203227" y="1365350"/>
            <a:ext cx="2995006" cy="3857718"/>
            <a:chOff x="0" y="0"/>
            <a:chExt cx="899356" cy="1287595"/>
          </a:xfrm>
        </p:grpSpPr>
        <p:sp>
          <p:nvSpPr>
            <p:cNvPr id="60" name="Freeform 60"/>
            <p:cNvSpPr/>
            <p:nvPr/>
          </p:nvSpPr>
          <p:spPr>
            <a:xfrm>
              <a:off x="0" y="0"/>
              <a:ext cx="899356" cy="1287595"/>
            </a:xfrm>
            <a:custGeom>
              <a:avLst/>
              <a:gdLst/>
              <a:ahLst/>
              <a:cxnLst/>
              <a:rect l="l" t="t" r="r" b="b"/>
              <a:pathLst>
                <a:path w="899356" h="1287595">
                  <a:moveTo>
                    <a:pt x="0" y="0"/>
                  </a:moveTo>
                  <a:lnTo>
                    <a:pt x="899356" y="0"/>
                  </a:lnTo>
                  <a:lnTo>
                    <a:pt x="899356" y="1287595"/>
                  </a:lnTo>
                  <a:lnTo>
                    <a:pt x="0" y="128759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61" name="TextBox 61"/>
            <p:cNvSpPr txBox="1"/>
            <p:nvPr/>
          </p:nvSpPr>
          <p:spPr>
            <a:xfrm>
              <a:off x="0" y="-57150"/>
              <a:ext cx="899356" cy="1344745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4497524" y="1365350"/>
            <a:ext cx="1166403" cy="926402"/>
            <a:chOff x="0" y="0"/>
            <a:chExt cx="378502" cy="300621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378502" cy="300621"/>
            </a:xfrm>
            <a:custGeom>
              <a:avLst/>
              <a:gdLst/>
              <a:ahLst/>
              <a:cxnLst/>
              <a:rect l="l" t="t" r="r" b="b"/>
              <a:pathLst>
                <a:path w="378502" h="300621">
                  <a:moveTo>
                    <a:pt x="0" y="0"/>
                  </a:moveTo>
                  <a:lnTo>
                    <a:pt x="378502" y="0"/>
                  </a:lnTo>
                  <a:lnTo>
                    <a:pt x="378502" y="300621"/>
                  </a:lnTo>
                  <a:lnTo>
                    <a:pt x="0" y="3006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0" y="-57150"/>
              <a:ext cx="378502" cy="357771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4505476" y="3458663"/>
            <a:ext cx="1150499" cy="1764405"/>
            <a:chOff x="0" y="0"/>
            <a:chExt cx="373341" cy="606555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373341" cy="606555"/>
            </a:xfrm>
            <a:custGeom>
              <a:avLst/>
              <a:gdLst/>
              <a:ahLst/>
              <a:cxnLst/>
              <a:rect l="l" t="t" r="r" b="b"/>
              <a:pathLst>
                <a:path w="373341" h="606555">
                  <a:moveTo>
                    <a:pt x="0" y="0"/>
                  </a:moveTo>
                  <a:lnTo>
                    <a:pt x="373341" y="0"/>
                  </a:lnTo>
                  <a:lnTo>
                    <a:pt x="373341" y="606555"/>
                  </a:lnTo>
                  <a:lnTo>
                    <a:pt x="0" y="60655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0" y="-57150"/>
              <a:ext cx="373341" cy="663705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8" name="Group 68"/>
          <p:cNvGrpSpPr/>
          <p:nvPr/>
        </p:nvGrpSpPr>
        <p:grpSpPr>
          <a:xfrm>
            <a:off x="15215180" y="5381523"/>
            <a:ext cx="3009570" cy="2784661"/>
            <a:chOff x="0" y="0"/>
            <a:chExt cx="899356" cy="883399"/>
          </a:xfrm>
        </p:grpSpPr>
        <p:sp>
          <p:nvSpPr>
            <p:cNvPr id="69" name="Freeform 69"/>
            <p:cNvSpPr/>
            <p:nvPr/>
          </p:nvSpPr>
          <p:spPr>
            <a:xfrm>
              <a:off x="0" y="0"/>
              <a:ext cx="899356" cy="883399"/>
            </a:xfrm>
            <a:custGeom>
              <a:avLst/>
              <a:gdLst/>
              <a:ahLst/>
              <a:cxnLst/>
              <a:rect l="l" t="t" r="r" b="b"/>
              <a:pathLst>
                <a:path w="899356" h="883399">
                  <a:moveTo>
                    <a:pt x="0" y="0"/>
                  </a:moveTo>
                  <a:lnTo>
                    <a:pt x="899356" y="0"/>
                  </a:lnTo>
                  <a:lnTo>
                    <a:pt x="899356" y="883399"/>
                  </a:lnTo>
                  <a:lnTo>
                    <a:pt x="0" y="8833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70" name="TextBox 70"/>
            <p:cNvSpPr txBox="1"/>
            <p:nvPr/>
          </p:nvSpPr>
          <p:spPr>
            <a:xfrm>
              <a:off x="0" y="-57150"/>
              <a:ext cx="899356" cy="940549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71" name="Group 71"/>
          <p:cNvGrpSpPr/>
          <p:nvPr/>
        </p:nvGrpSpPr>
        <p:grpSpPr>
          <a:xfrm>
            <a:off x="14497524" y="7401548"/>
            <a:ext cx="1150499" cy="754785"/>
            <a:chOff x="0" y="0"/>
            <a:chExt cx="373341" cy="238668"/>
          </a:xfrm>
        </p:grpSpPr>
        <p:sp>
          <p:nvSpPr>
            <p:cNvPr id="72" name="Freeform 72"/>
            <p:cNvSpPr/>
            <p:nvPr/>
          </p:nvSpPr>
          <p:spPr>
            <a:xfrm>
              <a:off x="0" y="0"/>
              <a:ext cx="373341" cy="238668"/>
            </a:xfrm>
            <a:custGeom>
              <a:avLst/>
              <a:gdLst/>
              <a:ahLst/>
              <a:cxnLst/>
              <a:rect l="l" t="t" r="r" b="b"/>
              <a:pathLst>
                <a:path w="373341" h="238668">
                  <a:moveTo>
                    <a:pt x="0" y="0"/>
                  </a:moveTo>
                  <a:lnTo>
                    <a:pt x="373341" y="0"/>
                  </a:lnTo>
                  <a:lnTo>
                    <a:pt x="373341" y="238668"/>
                  </a:lnTo>
                  <a:lnTo>
                    <a:pt x="0" y="23866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73" name="TextBox 73"/>
            <p:cNvSpPr txBox="1"/>
            <p:nvPr/>
          </p:nvSpPr>
          <p:spPr>
            <a:xfrm>
              <a:off x="0" y="-57150"/>
              <a:ext cx="373341" cy="295818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74" name="Group 74"/>
          <p:cNvGrpSpPr/>
          <p:nvPr/>
        </p:nvGrpSpPr>
        <p:grpSpPr>
          <a:xfrm>
            <a:off x="14534728" y="5201989"/>
            <a:ext cx="813645" cy="1058733"/>
            <a:chOff x="-3105" y="-57150"/>
            <a:chExt cx="293672" cy="335140"/>
          </a:xfrm>
        </p:grpSpPr>
        <p:sp>
          <p:nvSpPr>
            <p:cNvPr id="75" name="Freeform 75"/>
            <p:cNvSpPr/>
            <p:nvPr/>
          </p:nvSpPr>
          <p:spPr>
            <a:xfrm>
              <a:off x="-3105" y="-3606"/>
              <a:ext cx="290567" cy="277990"/>
            </a:xfrm>
            <a:custGeom>
              <a:avLst/>
              <a:gdLst/>
              <a:ahLst/>
              <a:cxnLst/>
              <a:rect l="l" t="t" r="r" b="b"/>
              <a:pathLst>
                <a:path w="290567" h="277990">
                  <a:moveTo>
                    <a:pt x="0" y="0"/>
                  </a:moveTo>
                  <a:lnTo>
                    <a:pt x="290567" y="0"/>
                  </a:lnTo>
                  <a:lnTo>
                    <a:pt x="290567" y="277990"/>
                  </a:lnTo>
                  <a:lnTo>
                    <a:pt x="0" y="2779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76" name="TextBox 76"/>
            <p:cNvSpPr txBox="1"/>
            <p:nvPr/>
          </p:nvSpPr>
          <p:spPr>
            <a:xfrm>
              <a:off x="0" y="-57150"/>
              <a:ext cx="290567" cy="335140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sp>
        <p:nvSpPr>
          <p:cNvPr id="97" name="TextBox 97"/>
          <p:cNvSpPr txBox="1"/>
          <p:nvPr/>
        </p:nvSpPr>
        <p:spPr>
          <a:xfrm>
            <a:off x="819688" y="1371346"/>
            <a:ext cx="2738054" cy="73154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871"/>
              </a:lnSpc>
            </a:pPr>
            <a:r>
              <a:rPr lang="es-CO" sz="1599" b="1" dirty="0">
                <a:solidFill>
                  <a:srgbClr val="009536"/>
                </a:solidFill>
                <a:latin typeface="Century Gothic" panose="020B0502020202020204" pitchFamily="34" charset="0"/>
              </a:rPr>
              <a:t>Proceso</a:t>
            </a:r>
            <a:r>
              <a:rPr lang="en-US" sz="1599" b="1" dirty="0">
                <a:solidFill>
                  <a:srgbClr val="009536"/>
                </a:solidFill>
                <a:latin typeface="Century Gothic" panose="020B0502020202020204" pitchFamily="34" charset="0"/>
              </a:rPr>
              <a:t> o </a:t>
            </a:r>
            <a:r>
              <a:rPr lang="es-CO" sz="1599" b="1" dirty="0">
                <a:solidFill>
                  <a:srgbClr val="009536"/>
                </a:solidFill>
                <a:latin typeface="Century Gothic" panose="020B0502020202020204" pitchFamily="34" charset="0"/>
              </a:rPr>
              <a:t>grupo de valor </a:t>
            </a:r>
            <a:r>
              <a:rPr lang="en-US" sz="1599" b="1" dirty="0">
                <a:solidFill>
                  <a:srgbClr val="009536"/>
                </a:solidFill>
                <a:latin typeface="Century Gothic" panose="020B0502020202020204" pitchFamily="34" charset="0"/>
              </a:rPr>
              <a:t>que </a:t>
            </a:r>
            <a:r>
              <a:rPr lang="es-CO" sz="1599" b="1" dirty="0">
                <a:solidFill>
                  <a:srgbClr val="009536"/>
                </a:solidFill>
                <a:latin typeface="Century Gothic" panose="020B0502020202020204" pitchFamily="34" charset="0"/>
              </a:rPr>
              <a:t>aporta</a:t>
            </a:r>
            <a:r>
              <a:rPr lang="en-US" sz="1599" b="1" dirty="0">
                <a:solidFill>
                  <a:srgbClr val="009536"/>
                </a:solidFill>
                <a:latin typeface="Century Gothic" panose="020B0502020202020204" pitchFamily="34" charset="0"/>
              </a:rPr>
              <a:t> </a:t>
            </a:r>
            <a:r>
              <a:rPr lang="es-CO" sz="1599" b="1" dirty="0">
                <a:solidFill>
                  <a:srgbClr val="009536"/>
                </a:solidFill>
                <a:latin typeface="Century Gothic" panose="020B0502020202020204" pitchFamily="34" charset="0"/>
              </a:rPr>
              <a:t>el</a:t>
            </a:r>
          </a:p>
          <a:p>
            <a:pPr>
              <a:lnSpc>
                <a:spcPts val="1871"/>
              </a:lnSpc>
            </a:pPr>
            <a:r>
              <a:rPr lang="es-CO" sz="1599" b="1" dirty="0">
                <a:solidFill>
                  <a:srgbClr val="009536"/>
                </a:solidFill>
                <a:latin typeface="Century Gothic" panose="020B0502020202020204" pitchFamily="34" charset="0"/>
              </a:rPr>
              <a:t>insumo</a:t>
            </a:r>
          </a:p>
        </p:txBody>
      </p:sp>
      <p:sp>
        <p:nvSpPr>
          <p:cNvPr id="98" name="TextBox 98"/>
          <p:cNvSpPr txBox="1"/>
          <p:nvPr/>
        </p:nvSpPr>
        <p:spPr>
          <a:xfrm>
            <a:off x="4582189" y="1441589"/>
            <a:ext cx="902229" cy="2442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Planear:</a:t>
            </a:r>
          </a:p>
        </p:txBody>
      </p:sp>
      <p:sp>
        <p:nvSpPr>
          <p:cNvPr id="99" name="TextBox 99"/>
          <p:cNvSpPr txBox="1"/>
          <p:nvPr/>
        </p:nvSpPr>
        <p:spPr>
          <a:xfrm>
            <a:off x="4645117" y="5422890"/>
            <a:ext cx="856064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Actuar:</a:t>
            </a:r>
          </a:p>
        </p:txBody>
      </p:sp>
      <p:sp>
        <p:nvSpPr>
          <p:cNvPr id="100" name="TextBox 100"/>
          <p:cNvSpPr txBox="1"/>
          <p:nvPr/>
        </p:nvSpPr>
        <p:spPr>
          <a:xfrm>
            <a:off x="9954419" y="5403147"/>
            <a:ext cx="1088063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Verificar:</a:t>
            </a:r>
          </a:p>
        </p:txBody>
      </p:sp>
      <p:sp>
        <p:nvSpPr>
          <p:cNvPr id="101" name="TextBox 101"/>
          <p:cNvSpPr txBox="1"/>
          <p:nvPr/>
        </p:nvSpPr>
        <p:spPr>
          <a:xfrm>
            <a:off x="10152147" y="1437874"/>
            <a:ext cx="720465" cy="2517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Hacer:</a:t>
            </a:r>
          </a:p>
        </p:txBody>
      </p:sp>
      <p:sp>
        <p:nvSpPr>
          <p:cNvPr id="102" name="TextBox 102"/>
          <p:cNvSpPr txBox="1"/>
          <p:nvPr/>
        </p:nvSpPr>
        <p:spPr>
          <a:xfrm>
            <a:off x="16022967" y="1439535"/>
            <a:ext cx="2280511" cy="2442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Salida o Resultado</a:t>
            </a:r>
          </a:p>
        </p:txBody>
      </p:sp>
      <p:sp>
        <p:nvSpPr>
          <p:cNvPr id="103" name="TextBox 103"/>
          <p:cNvSpPr txBox="1"/>
          <p:nvPr/>
        </p:nvSpPr>
        <p:spPr>
          <a:xfrm>
            <a:off x="1579598" y="5343626"/>
            <a:ext cx="2007443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Insumo</a:t>
            </a:r>
            <a:r>
              <a:rPr lang="en-US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 o Entrada</a:t>
            </a:r>
          </a:p>
        </p:txBody>
      </p:sp>
      <p:sp>
        <p:nvSpPr>
          <p:cNvPr id="104" name="TextBox 104"/>
          <p:cNvSpPr txBox="1"/>
          <p:nvPr/>
        </p:nvSpPr>
        <p:spPr>
          <a:xfrm>
            <a:off x="15218515" y="5432196"/>
            <a:ext cx="2979460" cy="4879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Producto o grupo de valor que recibe el resultado</a:t>
            </a:r>
          </a:p>
        </p:txBody>
      </p:sp>
      <p:sp>
        <p:nvSpPr>
          <p:cNvPr id="105" name="TextBox 105"/>
          <p:cNvSpPr txBox="1"/>
          <p:nvPr/>
        </p:nvSpPr>
        <p:spPr>
          <a:xfrm>
            <a:off x="1049373" y="8431778"/>
            <a:ext cx="1090690" cy="4879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872"/>
              </a:lnSpc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Requisito</a:t>
            </a:r>
          </a:p>
          <a:p>
            <a:pPr>
              <a:lnSpc>
                <a:spcPts val="1872"/>
              </a:lnSpc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Asociado:</a:t>
            </a:r>
          </a:p>
        </p:txBody>
      </p:sp>
      <p:sp>
        <p:nvSpPr>
          <p:cNvPr id="107" name="TextBox 107"/>
          <p:cNvSpPr txBox="1"/>
          <p:nvPr/>
        </p:nvSpPr>
        <p:spPr>
          <a:xfrm>
            <a:off x="187225" y="9740067"/>
            <a:ext cx="911911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Elaboró</a:t>
            </a:r>
            <a:r>
              <a:rPr lang="en-US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:</a:t>
            </a:r>
          </a:p>
        </p:txBody>
      </p:sp>
      <p:sp>
        <p:nvSpPr>
          <p:cNvPr id="108" name="TextBox 108"/>
          <p:cNvSpPr txBox="1"/>
          <p:nvPr/>
        </p:nvSpPr>
        <p:spPr>
          <a:xfrm>
            <a:off x="6199021" y="9753248"/>
            <a:ext cx="839230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Revisó:</a:t>
            </a:r>
          </a:p>
        </p:txBody>
      </p:sp>
      <p:sp>
        <p:nvSpPr>
          <p:cNvPr id="109" name="TextBox 109"/>
          <p:cNvSpPr txBox="1"/>
          <p:nvPr/>
        </p:nvSpPr>
        <p:spPr>
          <a:xfrm>
            <a:off x="11924781" y="9753248"/>
            <a:ext cx="940193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Aprobó:</a:t>
            </a:r>
          </a:p>
        </p:txBody>
      </p:sp>
      <p:pic>
        <p:nvPicPr>
          <p:cNvPr id="118" name="Gráfico 117">
            <a:extLst>
              <a:ext uri="{FF2B5EF4-FFF2-40B4-BE49-F238E27FC236}">
                <a16:creationId xmlns:a16="http://schemas.microsoft.com/office/drawing/2014/main" id="{5D778744-8F60-45CE-9D46-A83E6DACB4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0426" y="1416302"/>
            <a:ext cx="583982" cy="583982"/>
          </a:xfrm>
          <a:prstGeom prst="rect">
            <a:avLst/>
          </a:prstGeom>
        </p:spPr>
      </p:pic>
      <p:pic>
        <p:nvPicPr>
          <p:cNvPr id="120" name="Gráfico 119">
            <a:extLst>
              <a:ext uri="{FF2B5EF4-FFF2-40B4-BE49-F238E27FC236}">
                <a16:creationId xmlns:a16="http://schemas.microsoft.com/office/drawing/2014/main" id="{B5C9A838-D49D-4537-9F45-542DA7F849E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3286" y="5285139"/>
            <a:ext cx="476056" cy="476056"/>
          </a:xfrm>
          <a:prstGeom prst="rect">
            <a:avLst/>
          </a:prstGeom>
        </p:spPr>
      </p:pic>
      <p:pic>
        <p:nvPicPr>
          <p:cNvPr id="122" name="Gráfico 121">
            <a:extLst>
              <a:ext uri="{FF2B5EF4-FFF2-40B4-BE49-F238E27FC236}">
                <a16:creationId xmlns:a16="http://schemas.microsoft.com/office/drawing/2014/main" id="{3A3A5791-733D-4B51-BE36-AE5297012AC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4584604" y="1441680"/>
            <a:ext cx="580510" cy="580510"/>
          </a:xfrm>
          <a:prstGeom prst="rect">
            <a:avLst/>
          </a:prstGeom>
        </p:spPr>
      </p:pic>
      <p:pic>
        <p:nvPicPr>
          <p:cNvPr id="124" name="Gráfico 123">
            <a:extLst>
              <a:ext uri="{FF2B5EF4-FFF2-40B4-BE49-F238E27FC236}">
                <a16:creationId xmlns:a16="http://schemas.microsoft.com/office/drawing/2014/main" id="{D3E01211-6624-4841-B08A-49A35419AAA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4554813" y="5484236"/>
            <a:ext cx="664252" cy="664252"/>
          </a:xfrm>
          <a:prstGeom prst="rect">
            <a:avLst/>
          </a:prstGeom>
        </p:spPr>
      </p:pic>
      <p:pic>
        <p:nvPicPr>
          <p:cNvPr id="126" name="Gráfico 125">
            <a:extLst>
              <a:ext uri="{FF2B5EF4-FFF2-40B4-BE49-F238E27FC236}">
                <a16:creationId xmlns:a16="http://schemas.microsoft.com/office/drawing/2014/main" id="{286D7625-23F7-4756-9DDC-64F8C239C79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44742" y="8372189"/>
            <a:ext cx="893374" cy="893374"/>
          </a:xfrm>
          <a:prstGeom prst="rect">
            <a:avLst/>
          </a:prstGeom>
        </p:spPr>
      </p:pic>
      <p:pic>
        <p:nvPicPr>
          <p:cNvPr id="128" name="Gráfico 127">
            <a:extLst>
              <a:ext uri="{FF2B5EF4-FFF2-40B4-BE49-F238E27FC236}">
                <a16:creationId xmlns:a16="http://schemas.microsoft.com/office/drawing/2014/main" id="{CEC92555-9FF4-4C58-BA12-8C7AD5DF87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3873371" y="8458542"/>
            <a:ext cx="910401" cy="910401"/>
          </a:xfrm>
          <a:prstGeom prst="rect">
            <a:avLst/>
          </a:prstGeom>
        </p:spPr>
      </p:pic>
      <p:grpSp>
        <p:nvGrpSpPr>
          <p:cNvPr id="133" name="Grupo 132">
            <a:extLst>
              <a:ext uri="{FF2B5EF4-FFF2-40B4-BE49-F238E27FC236}">
                <a16:creationId xmlns:a16="http://schemas.microsoft.com/office/drawing/2014/main" id="{0640C20F-3F5F-47DA-A990-B15765A340E2}"/>
              </a:ext>
            </a:extLst>
          </p:cNvPr>
          <p:cNvGrpSpPr/>
          <p:nvPr/>
        </p:nvGrpSpPr>
        <p:grpSpPr>
          <a:xfrm>
            <a:off x="3433287" y="1413826"/>
            <a:ext cx="1222995" cy="688124"/>
            <a:chOff x="5360584" y="1445273"/>
            <a:chExt cx="1222995" cy="688124"/>
          </a:xfrm>
        </p:grpSpPr>
        <p:sp>
          <p:nvSpPr>
            <p:cNvPr id="131" name="Elipse 130">
              <a:extLst>
                <a:ext uri="{FF2B5EF4-FFF2-40B4-BE49-F238E27FC236}">
                  <a16:creationId xmlns:a16="http://schemas.microsoft.com/office/drawing/2014/main" id="{E5A078F6-8AF3-4152-B56B-3F645EF7E8DE}"/>
                </a:ext>
              </a:extLst>
            </p:cNvPr>
            <p:cNvSpPr/>
            <p:nvPr/>
          </p:nvSpPr>
          <p:spPr>
            <a:xfrm>
              <a:off x="5581430" y="1445273"/>
              <a:ext cx="731991" cy="643257"/>
            </a:xfrm>
            <a:prstGeom prst="ellipse">
              <a:avLst/>
            </a:prstGeom>
            <a:solidFill>
              <a:srgbClr val="009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>
                <a:latin typeface="Century Gothic" panose="020B0502020202020204" pitchFamily="34" charset="0"/>
              </a:endParaRPr>
            </a:p>
          </p:txBody>
        </p:sp>
        <p:sp>
          <p:nvSpPr>
            <p:cNvPr id="132" name="TextBox 98">
              <a:extLst>
                <a:ext uri="{FF2B5EF4-FFF2-40B4-BE49-F238E27FC236}">
                  <a16:creationId xmlns:a16="http://schemas.microsoft.com/office/drawing/2014/main" id="{4B736870-4491-4EAD-985A-426DD1882382}"/>
                </a:ext>
              </a:extLst>
            </p:cNvPr>
            <p:cNvSpPr txBox="1"/>
            <p:nvPr/>
          </p:nvSpPr>
          <p:spPr>
            <a:xfrm>
              <a:off x="5360584" y="1814142"/>
              <a:ext cx="1222995" cy="319255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48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P</a:t>
              </a:r>
            </a:p>
          </p:txBody>
        </p:sp>
      </p:grpSp>
      <p:grpSp>
        <p:nvGrpSpPr>
          <p:cNvPr id="140" name="Grupo 139">
            <a:extLst>
              <a:ext uri="{FF2B5EF4-FFF2-40B4-BE49-F238E27FC236}">
                <a16:creationId xmlns:a16="http://schemas.microsoft.com/office/drawing/2014/main" id="{D09A06EF-4083-483F-92D3-51B5356C7E71}"/>
              </a:ext>
            </a:extLst>
          </p:cNvPr>
          <p:cNvGrpSpPr/>
          <p:nvPr/>
        </p:nvGrpSpPr>
        <p:grpSpPr>
          <a:xfrm>
            <a:off x="8941482" y="1405461"/>
            <a:ext cx="1222995" cy="796167"/>
            <a:chOff x="5385394" y="1479640"/>
            <a:chExt cx="1222995" cy="796167"/>
          </a:xfrm>
        </p:grpSpPr>
        <p:sp>
          <p:nvSpPr>
            <p:cNvPr id="141" name="Elipse 140">
              <a:extLst>
                <a:ext uri="{FF2B5EF4-FFF2-40B4-BE49-F238E27FC236}">
                  <a16:creationId xmlns:a16="http://schemas.microsoft.com/office/drawing/2014/main" id="{84EBBAD8-1A43-4C45-B895-C15FC5E4492B}"/>
                </a:ext>
              </a:extLst>
            </p:cNvPr>
            <p:cNvSpPr/>
            <p:nvPr/>
          </p:nvSpPr>
          <p:spPr>
            <a:xfrm>
              <a:off x="5628160" y="1479640"/>
              <a:ext cx="796167" cy="796167"/>
            </a:xfrm>
            <a:prstGeom prst="ellipse">
              <a:avLst/>
            </a:prstGeom>
            <a:solidFill>
              <a:srgbClr val="009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>
                <a:latin typeface="Century Gothic" panose="020B0502020202020204" pitchFamily="34" charset="0"/>
              </a:endParaRPr>
            </a:p>
          </p:txBody>
        </p:sp>
        <p:sp>
          <p:nvSpPr>
            <p:cNvPr id="142" name="TextBox 98">
              <a:extLst>
                <a:ext uri="{FF2B5EF4-FFF2-40B4-BE49-F238E27FC236}">
                  <a16:creationId xmlns:a16="http://schemas.microsoft.com/office/drawing/2014/main" id="{A30B5B8C-5BD6-4721-BA8C-E0C9238190C9}"/>
                </a:ext>
              </a:extLst>
            </p:cNvPr>
            <p:cNvSpPr txBox="1"/>
            <p:nvPr/>
          </p:nvSpPr>
          <p:spPr>
            <a:xfrm>
              <a:off x="5385394" y="1877515"/>
              <a:ext cx="1222995" cy="319255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48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H</a:t>
              </a:r>
            </a:p>
          </p:txBody>
        </p:sp>
      </p:grpSp>
      <p:grpSp>
        <p:nvGrpSpPr>
          <p:cNvPr id="143" name="Grupo 142">
            <a:extLst>
              <a:ext uri="{FF2B5EF4-FFF2-40B4-BE49-F238E27FC236}">
                <a16:creationId xmlns:a16="http://schemas.microsoft.com/office/drawing/2014/main" id="{FF4EA26C-57D9-4F12-898D-0B40647A2C0D}"/>
              </a:ext>
            </a:extLst>
          </p:cNvPr>
          <p:cNvGrpSpPr/>
          <p:nvPr/>
        </p:nvGrpSpPr>
        <p:grpSpPr>
          <a:xfrm>
            <a:off x="8925067" y="5395643"/>
            <a:ext cx="1222995" cy="796167"/>
            <a:chOff x="5414657" y="1411590"/>
            <a:chExt cx="1222995" cy="796167"/>
          </a:xfrm>
        </p:grpSpPr>
        <p:sp>
          <p:nvSpPr>
            <p:cNvPr id="144" name="Elipse 143">
              <a:extLst>
                <a:ext uri="{FF2B5EF4-FFF2-40B4-BE49-F238E27FC236}">
                  <a16:creationId xmlns:a16="http://schemas.microsoft.com/office/drawing/2014/main" id="{D128A498-1928-469F-893A-2CA58A433C0C}"/>
                </a:ext>
              </a:extLst>
            </p:cNvPr>
            <p:cNvSpPr/>
            <p:nvPr/>
          </p:nvSpPr>
          <p:spPr>
            <a:xfrm>
              <a:off x="5628072" y="1411590"/>
              <a:ext cx="796167" cy="796167"/>
            </a:xfrm>
            <a:prstGeom prst="ellipse">
              <a:avLst/>
            </a:prstGeom>
            <a:solidFill>
              <a:srgbClr val="009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>
                <a:latin typeface="Century Gothic" panose="020B0502020202020204" pitchFamily="34" charset="0"/>
              </a:endParaRPr>
            </a:p>
          </p:txBody>
        </p:sp>
        <p:sp>
          <p:nvSpPr>
            <p:cNvPr id="145" name="TextBox 98">
              <a:extLst>
                <a:ext uri="{FF2B5EF4-FFF2-40B4-BE49-F238E27FC236}">
                  <a16:creationId xmlns:a16="http://schemas.microsoft.com/office/drawing/2014/main" id="{15A62D0A-1452-44B6-A0CB-880FB2BF475B}"/>
                </a:ext>
              </a:extLst>
            </p:cNvPr>
            <p:cNvSpPr txBox="1"/>
            <p:nvPr/>
          </p:nvSpPr>
          <p:spPr>
            <a:xfrm>
              <a:off x="5414657" y="1822929"/>
              <a:ext cx="1222995" cy="319255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48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V</a:t>
              </a:r>
            </a:p>
          </p:txBody>
        </p:sp>
      </p:grpSp>
      <p:grpSp>
        <p:nvGrpSpPr>
          <p:cNvPr id="146" name="Grupo 145">
            <a:extLst>
              <a:ext uri="{FF2B5EF4-FFF2-40B4-BE49-F238E27FC236}">
                <a16:creationId xmlns:a16="http://schemas.microsoft.com/office/drawing/2014/main" id="{9F1B4100-E36A-4DB2-B4DE-04A475E60332}"/>
              </a:ext>
            </a:extLst>
          </p:cNvPr>
          <p:cNvGrpSpPr/>
          <p:nvPr/>
        </p:nvGrpSpPr>
        <p:grpSpPr>
          <a:xfrm>
            <a:off x="3524160" y="5397411"/>
            <a:ext cx="1014989" cy="664532"/>
            <a:chOff x="4664002" y="1364572"/>
            <a:chExt cx="1222995" cy="796167"/>
          </a:xfrm>
        </p:grpSpPr>
        <p:sp>
          <p:nvSpPr>
            <p:cNvPr id="147" name="Elipse 146">
              <a:extLst>
                <a:ext uri="{FF2B5EF4-FFF2-40B4-BE49-F238E27FC236}">
                  <a16:creationId xmlns:a16="http://schemas.microsoft.com/office/drawing/2014/main" id="{486A0169-520F-4131-8BC9-E7BB9C776F86}"/>
                </a:ext>
              </a:extLst>
            </p:cNvPr>
            <p:cNvSpPr/>
            <p:nvPr/>
          </p:nvSpPr>
          <p:spPr>
            <a:xfrm>
              <a:off x="4906445" y="1364572"/>
              <a:ext cx="796167" cy="796167"/>
            </a:xfrm>
            <a:prstGeom prst="ellipse">
              <a:avLst/>
            </a:prstGeom>
            <a:solidFill>
              <a:srgbClr val="009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>
                <a:latin typeface="Century Gothic" panose="020B0502020202020204" pitchFamily="34" charset="0"/>
              </a:endParaRPr>
            </a:p>
          </p:txBody>
        </p:sp>
        <p:sp>
          <p:nvSpPr>
            <p:cNvPr id="148" name="TextBox 98">
              <a:extLst>
                <a:ext uri="{FF2B5EF4-FFF2-40B4-BE49-F238E27FC236}">
                  <a16:creationId xmlns:a16="http://schemas.microsoft.com/office/drawing/2014/main" id="{96F8AEFF-9659-4AEF-8249-1CA1F13A955B}"/>
                </a:ext>
              </a:extLst>
            </p:cNvPr>
            <p:cNvSpPr txBox="1"/>
            <p:nvPr/>
          </p:nvSpPr>
          <p:spPr>
            <a:xfrm>
              <a:off x="4664002" y="1753417"/>
              <a:ext cx="1222995" cy="382495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48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A</a:t>
              </a:r>
            </a:p>
          </p:txBody>
        </p:sp>
      </p:grpSp>
      <p:sp>
        <p:nvSpPr>
          <p:cNvPr id="149" name="CuadroTexto 148">
            <a:extLst>
              <a:ext uri="{FF2B5EF4-FFF2-40B4-BE49-F238E27FC236}">
                <a16:creationId xmlns:a16="http://schemas.microsoft.com/office/drawing/2014/main" id="{B61C0742-3694-4F00-A129-AB063273A2E8}"/>
              </a:ext>
            </a:extLst>
          </p:cNvPr>
          <p:cNvSpPr txBox="1"/>
          <p:nvPr/>
        </p:nvSpPr>
        <p:spPr>
          <a:xfrm>
            <a:off x="4570547" y="2062185"/>
            <a:ext cx="4274532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latin typeface="Century Gothic" panose="020B0502020202020204" pitchFamily="34" charset="0"/>
              </a:rPr>
              <a:t>Formular  Plan de Trabajo (nuevo o actualización) y los instrumentos de planeación y las estrategias de manejo del área protegida, considerando los ejes como  Restauración, servicios ecosistémicos, y Alianzas estratégicas así como los resultados de efectividad del manejo. </a:t>
            </a:r>
            <a:endParaRPr lang="es-CO" sz="1100" dirty="0">
              <a:latin typeface="Century Gothic" panose="020B0502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latin typeface="Century Gothic" panose="020B0502020202020204" pitchFamily="34" charset="0"/>
              </a:rPr>
              <a:t>Identificar, comprender la condición y el contexto de las áreas protegidas, enfatizando en los ejes de Ecoturismo Transformador, caracterizar comunidades, administración de Guardaparques. 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latin typeface="Century Gothic" panose="020B0502020202020204" pitchFamily="34" charset="0"/>
              </a:rPr>
              <a:t>Estructurar (Planificar)  acciones específicas para la formulación y/o actualización del instrumento de planeación (Instrumentos para la conservación productiva) considerando los resultados de efectividad del manejo.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latin typeface="Century Gothic" panose="020B0502020202020204" pitchFamily="34" charset="0"/>
              </a:rPr>
              <a:t>Generar lineamientos orientados al manejo de las áreas protegidas en sus diferentes líneas temáticas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150" name="CuadroTexto 149">
            <a:extLst>
              <a:ext uri="{FF2B5EF4-FFF2-40B4-BE49-F238E27FC236}">
                <a16:creationId xmlns:a16="http://schemas.microsoft.com/office/drawing/2014/main" id="{C8F1087B-A787-4534-9152-71EB3EA2BAC3}"/>
              </a:ext>
            </a:extLst>
          </p:cNvPr>
          <p:cNvSpPr txBox="1"/>
          <p:nvPr/>
        </p:nvSpPr>
        <p:spPr>
          <a:xfrm>
            <a:off x="9718457" y="2122591"/>
            <a:ext cx="4477908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Implementar acciones definidas en los instrumentos de planeación.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latin typeface="Century Gothic" panose="020B0502020202020204" pitchFamily="34" charset="0"/>
              </a:rPr>
              <a:t>Articular las medidas de manejo identificadas en los análisis de efectividad del manejo a los instrumentos de planeación.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Implementar lineamientos de manejo para las líneas temáticas priorizadas en las </a:t>
            </a:r>
            <a:r>
              <a:rPr lang="es-E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APs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Responder a situaciones generadas en  el marco del manejo de las áreas protegidas.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Implementar acuerdos y relacionamiento con aliados estratégicos.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Implementar las estrategias para el mantenimiento y ejecución de  Estrategia de Guardaparques.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Aportar  en la construcción del Plan Nacional de Desarrollo- PND  y en el Plan Estratégico Sectorial – PES</a:t>
            </a:r>
          </a:p>
        </p:txBody>
      </p:sp>
      <p:sp>
        <p:nvSpPr>
          <p:cNvPr id="152" name="CuadroTexto 151">
            <a:extLst>
              <a:ext uri="{FF2B5EF4-FFF2-40B4-BE49-F238E27FC236}">
                <a16:creationId xmlns:a16="http://schemas.microsoft.com/office/drawing/2014/main" id="{F76F7993-1020-4BFC-8F28-431A7588DB99}"/>
              </a:ext>
            </a:extLst>
          </p:cNvPr>
          <p:cNvSpPr txBox="1"/>
          <p:nvPr/>
        </p:nvSpPr>
        <p:spPr>
          <a:xfrm>
            <a:off x="59088" y="2315357"/>
            <a:ext cx="3445436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DNP</a:t>
            </a:r>
          </a:p>
          <a:p>
            <a:pPr marL="228600" indent="-228600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Entidades del Estado ; </a:t>
            </a:r>
            <a:r>
              <a:rPr lang="es-CO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ONGs</a:t>
            </a: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Ministerios y entidades líderes de política</a:t>
            </a:r>
          </a:p>
          <a:p>
            <a:pPr marL="228600" indent="-228600">
              <a:buFont typeface="+mj-lt"/>
              <a:buAutoNum type="arabicPeriod"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Organismos Internacionales </a:t>
            </a:r>
          </a:p>
          <a:p>
            <a:pPr marL="228600" indent="-228600">
              <a:buFont typeface="+mj-lt"/>
              <a:buAutoNum type="arabicPeriod"/>
            </a:pP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Organizaciones, universidades, comunidad científica</a:t>
            </a:r>
            <a:endParaRPr lang="es-CO" sz="11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Grupos de valor y de interés</a:t>
            </a:r>
          </a:p>
          <a:p>
            <a:pPr marL="228600" indent="-228600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Todos los procesos</a:t>
            </a:r>
          </a:p>
          <a:p>
            <a:pPr marL="228600" indent="-228600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Entes territoriales – Comunidad Local</a:t>
            </a:r>
          </a:p>
          <a:p>
            <a:pPr marL="228600" indent="-228600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Participación Social - Comunidades</a:t>
            </a:r>
          </a:p>
          <a:p>
            <a:pPr marL="228600" indent="-228600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Entes de control</a:t>
            </a:r>
          </a:p>
        </p:txBody>
      </p:sp>
      <p:sp>
        <p:nvSpPr>
          <p:cNvPr id="153" name="CuadroTexto 152">
            <a:extLst>
              <a:ext uri="{FF2B5EF4-FFF2-40B4-BE49-F238E27FC236}">
                <a16:creationId xmlns:a16="http://schemas.microsoft.com/office/drawing/2014/main" id="{8C7A9F4F-6C7A-4306-BFC0-E592641750C0}"/>
              </a:ext>
            </a:extLst>
          </p:cNvPr>
          <p:cNvSpPr txBox="1"/>
          <p:nvPr/>
        </p:nvSpPr>
        <p:spPr>
          <a:xfrm>
            <a:off x="4591946" y="5784292"/>
            <a:ext cx="440741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Tomar acciones de mejora con base en los resultados de la medición de indicadores, auditorías internas, auditorias de entes de control, informes de seguimiento y demás mecanismos de evaluación definidos.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100" dirty="0">
                <a:latin typeface="Century Gothic" panose="020B0502020202020204" pitchFamily="34" charset="0"/>
              </a:rPr>
              <a:t>Utilizar los resultados de efectividad del manejo en los diferentes instrumentos de planeación de la Entidad.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Adoptar normas, políticas, lineamientos</a:t>
            </a:r>
            <a:r>
              <a:rPr lang="es-ES" sz="1100" dirty="0">
                <a:latin typeface="Century Gothic" panose="020B0502020202020204" pitchFamily="34" charset="0"/>
              </a:rPr>
              <a:t>. referentes, estándares y orientaciones </a:t>
            </a:r>
            <a:r>
              <a:rPr lang="es-E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para la ejecución y mejora del proceso</a:t>
            </a:r>
            <a:endParaRPr kumimoji="0" lang="es-ES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155" name="CuadroTexto 154">
            <a:extLst>
              <a:ext uri="{FF2B5EF4-FFF2-40B4-BE49-F238E27FC236}">
                <a16:creationId xmlns:a16="http://schemas.microsoft.com/office/drawing/2014/main" id="{60896E4A-356B-494A-BB24-16BC55F6E51C}"/>
              </a:ext>
            </a:extLst>
          </p:cNvPr>
          <p:cNvSpPr txBox="1"/>
          <p:nvPr/>
        </p:nvSpPr>
        <p:spPr>
          <a:xfrm>
            <a:off x="15250675" y="6096282"/>
            <a:ext cx="290534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1-2-3-4-5-6-7-8 DNP- Direcciones Territoriales; Entes internacionales, </a:t>
            </a:r>
            <a:r>
              <a:rPr lang="es-CO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ONGs</a:t>
            </a: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Ministerios y entidades líderes de política; </a:t>
            </a:r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Todos los Procesos; Grupo de valor y Grupo de Interés; </a:t>
            </a: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Entes territoriales – Comunidad Local</a:t>
            </a:r>
            <a:endParaRPr lang="es-ES" sz="11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9. Entes de control</a:t>
            </a:r>
          </a:p>
        </p:txBody>
      </p:sp>
      <p:sp>
        <p:nvSpPr>
          <p:cNvPr id="159" name="CuadroTexto 158">
            <a:extLst>
              <a:ext uri="{FF2B5EF4-FFF2-40B4-BE49-F238E27FC236}">
                <a16:creationId xmlns:a16="http://schemas.microsoft.com/office/drawing/2014/main" id="{9EEC1CD9-89BB-4BA3-AEF1-67F72F633DEF}"/>
              </a:ext>
            </a:extLst>
          </p:cNvPr>
          <p:cNvSpPr txBox="1"/>
          <p:nvPr/>
        </p:nvSpPr>
        <p:spPr>
          <a:xfrm>
            <a:off x="1344143" y="9607565"/>
            <a:ext cx="48280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Marcela Borda Rodriguez-Contratista OAP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Paola Lozano – </a:t>
            </a:r>
            <a:r>
              <a:rPr kumimoji="0" lang="es-C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Contratista Enlace Calidad GPM</a:t>
            </a:r>
          </a:p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61" name="CuadroTexto 160">
            <a:extLst>
              <a:ext uri="{FF2B5EF4-FFF2-40B4-BE49-F238E27FC236}">
                <a16:creationId xmlns:a16="http://schemas.microsoft.com/office/drawing/2014/main" id="{E64ED57E-8437-4222-AC46-59CAFF5A6AB9}"/>
              </a:ext>
            </a:extLst>
          </p:cNvPr>
          <p:cNvSpPr txBox="1"/>
          <p:nvPr/>
        </p:nvSpPr>
        <p:spPr>
          <a:xfrm>
            <a:off x="12786974" y="9722869"/>
            <a:ext cx="5271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Marta Díaz- Subdirectora de Gestión y Manejo de AP</a:t>
            </a:r>
            <a:endParaRPr lang="es-CO" sz="1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7" name="Freeform 77">
            <a:extLst>
              <a:ext uri="{FF2B5EF4-FFF2-40B4-BE49-F238E27FC236}">
                <a16:creationId xmlns:a16="http://schemas.microsoft.com/office/drawing/2014/main" id="{0CB80D8F-AFC7-96C0-E530-C0A90E52076F}"/>
              </a:ext>
            </a:extLst>
          </p:cNvPr>
          <p:cNvSpPr/>
          <p:nvPr/>
        </p:nvSpPr>
        <p:spPr>
          <a:xfrm>
            <a:off x="-22787" y="138671"/>
            <a:ext cx="2494023" cy="1029289"/>
          </a:xfrm>
          <a:custGeom>
            <a:avLst/>
            <a:gdLst/>
            <a:ahLst/>
            <a:cxnLst/>
            <a:rect l="l" t="t" r="r" b="b"/>
            <a:pathLst>
              <a:path w="3074492" h="1200138">
                <a:moveTo>
                  <a:pt x="0" y="0"/>
                </a:moveTo>
                <a:lnTo>
                  <a:pt x="3074493" y="0"/>
                </a:lnTo>
                <a:lnTo>
                  <a:pt x="3074493" y="1200138"/>
                </a:lnTo>
                <a:lnTo>
                  <a:pt x="0" y="1200138"/>
                </a:lnTo>
                <a:lnTo>
                  <a:pt x="0" y="0"/>
                </a:lnTo>
                <a:close/>
              </a:path>
            </a:pathLst>
          </a:custGeom>
          <a:blipFill>
            <a:blip r:embed="rId15"/>
            <a:stretch>
              <a:fillRect/>
            </a:stretch>
          </a:blipFill>
        </p:spPr>
        <p:txBody>
          <a:bodyPr/>
          <a:lstStyle/>
          <a:p>
            <a:endParaRPr lang="es-ES">
              <a:latin typeface="Century Gothic" panose="020B0502020202020204" pitchFamily="34" charset="0"/>
            </a:endParaRPr>
          </a:p>
        </p:txBody>
      </p:sp>
      <p:grpSp>
        <p:nvGrpSpPr>
          <p:cNvPr id="88" name="Group 78">
            <a:extLst>
              <a:ext uri="{FF2B5EF4-FFF2-40B4-BE49-F238E27FC236}">
                <a16:creationId xmlns:a16="http://schemas.microsoft.com/office/drawing/2014/main" id="{7E269137-3EE5-CB84-5169-E7BC7C8CEB31}"/>
              </a:ext>
            </a:extLst>
          </p:cNvPr>
          <p:cNvGrpSpPr/>
          <p:nvPr/>
        </p:nvGrpSpPr>
        <p:grpSpPr>
          <a:xfrm>
            <a:off x="16150562" y="85838"/>
            <a:ext cx="2036650" cy="334244"/>
            <a:chOff x="0" y="0"/>
            <a:chExt cx="1365290" cy="108463"/>
          </a:xfrm>
        </p:grpSpPr>
        <p:sp>
          <p:nvSpPr>
            <p:cNvPr id="89" name="Freeform 79">
              <a:extLst>
                <a:ext uri="{FF2B5EF4-FFF2-40B4-BE49-F238E27FC236}">
                  <a16:creationId xmlns:a16="http://schemas.microsoft.com/office/drawing/2014/main" id="{9DF61DE9-2E22-12CB-00A4-3B055D3DD5DA}"/>
                </a:ext>
              </a:extLst>
            </p:cNvPr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90" name="TextBox 80">
              <a:extLst>
                <a:ext uri="{FF2B5EF4-FFF2-40B4-BE49-F238E27FC236}">
                  <a16:creationId xmlns:a16="http://schemas.microsoft.com/office/drawing/2014/main" id="{D2D99D91-97A2-3A5E-857C-9F3BF0E9E2BF}"/>
                </a:ext>
              </a:extLst>
            </p:cNvPr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91" name="Group 81">
            <a:extLst>
              <a:ext uri="{FF2B5EF4-FFF2-40B4-BE49-F238E27FC236}">
                <a16:creationId xmlns:a16="http://schemas.microsoft.com/office/drawing/2014/main" id="{1B327B43-E617-6630-6D1F-62CD6268A249}"/>
              </a:ext>
            </a:extLst>
          </p:cNvPr>
          <p:cNvGrpSpPr/>
          <p:nvPr/>
        </p:nvGrpSpPr>
        <p:grpSpPr>
          <a:xfrm>
            <a:off x="16172397" y="472412"/>
            <a:ext cx="2010516" cy="334244"/>
            <a:chOff x="0" y="0"/>
            <a:chExt cx="1365290" cy="108463"/>
          </a:xfrm>
        </p:grpSpPr>
        <p:sp>
          <p:nvSpPr>
            <p:cNvPr id="92" name="Freeform 82">
              <a:extLst>
                <a:ext uri="{FF2B5EF4-FFF2-40B4-BE49-F238E27FC236}">
                  <a16:creationId xmlns:a16="http://schemas.microsoft.com/office/drawing/2014/main" id="{53536B13-31AA-6652-1746-392A4477DE3D}"/>
                </a:ext>
              </a:extLst>
            </p:cNvPr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93" name="TextBox 83">
              <a:extLst>
                <a:ext uri="{FF2B5EF4-FFF2-40B4-BE49-F238E27FC236}">
                  <a16:creationId xmlns:a16="http://schemas.microsoft.com/office/drawing/2014/main" id="{227ACB53-79C4-9CEB-89EC-A6C7DCC1D2FA}"/>
                </a:ext>
              </a:extLst>
            </p:cNvPr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94" name="Group 84">
            <a:extLst>
              <a:ext uri="{FF2B5EF4-FFF2-40B4-BE49-F238E27FC236}">
                <a16:creationId xmlns:a16="http://schemas.microsoft.com/office/drawing/2014/main" id="{13143A18-4451-A761-E454-BB6E0625A508}"/>
              </a:ext>
            </a:extLst>
          </p:cNvPr>
          <p:cNvGrpSpPr/>
          <p:nvPr/>
        </p:nvGrpSpPr>
        <p:grpSpPr>
          <a:xfrm>
            <a:off x="16157965" y="859376"/>
            <a:ext cx="2010517" cy="334244"/>
            <a:chOff x="0" y="0"/>
            <a:chExt cx="1365290" cy="108463"/>
          </a:xfrm>
        </p:grpSpPr>
        <p:sp>
          <p:nvSpPr>
            <p:cNvPr id="95" name="Freeform 85">
              <a:extLst>
                <a:ext uri="{FF2B5EF4-FFF2-40B4-BE49-F238E27FC236}">
                  <a16:creationId xmlns:a16="http://schemas.microsoft.com/office/drawing/2014/main" id="{5AC18C8B-7BBA-018B-1CA8-3AA9FFEE3FA1}"/>
                </a:ext>
              </a:extLst>
            </p:cNvPr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>
                <a:latin typeface="Century Gothic" panose="020B0502020202020204" pitchFamily="34" charset="0"/>
              </a:endParaRPr>
            </a:p>
          </p:txBody>
        </p:sp>
        <p:sp>
          <p:nvSpPr>
            <p:cNvPr id="96" name="TextBox 86">
              <a:extLst>
                <a:ext uri="{FF2B5EF4-FFF2-40B4-BE49-F238E27FC236}">
                  <a16:creationId xmlns:a16="http://schemas.microsoft.com/office/drawing/2014/main" id="{F670669C-48BA-4AC0-0CFB-FB8F52EC26D9}"/>
                </a:ext>
              </a:extLst>
            </p:cNvPr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>
                <a:latin typeface="Century Gothic" panose="020B0502020202020204" pitchFamily="34" charset="0"/>
              </a:endParaRPr>
            </a:p>
          </p:txBody>
        </p:sp>
      </p:grpSp>
      <p:sp>
        <p:nvSpPr>
          <p:cNvPr id="115" name="TextBox 110">
            <a:extLst>
              <a:ext uri="{FF2B5EF4-FFF2-40B4-BE49-F238E27FC236}">
                <a16:creationId xmlns:a16="http://schemas.microsoft.com/office/drawing/2014/main" id="{68F032FF-5BE4-C429-01A5-57CD2127DEC0}"/>
              </a:ext>
            </a:extLst>
          </p:cNvPr>
          <p:cNvSpPr txBox="1"/>
          <p:nvPr/>
        </p:nvSpPr>
        <p:spPr>
          <a:xfrm>
            <a:off x="16190321" y="216085"/>
            <a:ext cx="727604" cy="2077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38"/>
              </a:lnSpc>
            </a:pPr>
            <a:r>
              <a:rPr lang="en-US" sz="1400" dirty="0">
                <a:solidFill>
                  <a:srgbClr val="009536"/>
                </a:solidFill>
                <a:latin typeface="Century Gothic" panose="020B0502020202020204" pitchFamily="34" charset="0"/>
              </a:rPr>
              <a:t>Código:</a:t>
            </a:r>
          </a:p>
        </p:txBody>
      </p:sp>
      <p:sp>
        <p:nvSpPr>
          <p:cNvPr id="116" name="TextBox 111">
            <a:extLst>
              <a:ext uri="{FF2B5EF4-FFF2-40B4-BE49-F238E27FC236}">
                <a16:creationId xmlns:a16="http://schemas.microsoft.com/office/drawing/2014/main" id="{470581DE-9269-D57F-E65A-7FDEA4624171}"/>
              </a:ext>
            </a:extLst>
          </p:cNvPr>
          <p:cNvSpPr txBox="1"/>
          <p:nvPr/>
        </p:nvSpPr>
        <p:spPr>
          <a:xfrm>
            <a:off x="16131232" y="554049"/>
            <a:ext cx="845782" cy="2077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38"/>
              </a:lnSpc>
            </a:pPr>
            <a:r>
              <a:rPr lang="es-CO" sz="1400" dirty="0">
                <a:solidFill>
                  <a:srgbClr val="009536"/>
                </a:solidFill>
                <a:latin typeface="Century Gothic" panose="020B0502020202020204" pitchFamily="34" charset="0"/>
              </a:rPr>
              <a:t>Versión:</a:t>
            </a:r>
          </a:p>
        </p:txBody>
      </p:sp>
      <p:sp>
        <p:nvSpPr>
          <p:cNvPr id="117" name="TextBox 112">
            <a:extLst>
              <a:ext uri="{FF2B5EF4-FFF2-40B4-BE49-F238E27FC236}">
                <a16:creationId xmlns:a16="http://schemas.microsoft.com/office/drawing/2014/main" id="{603A830E-8C0E-F690-E10E-EFDBB76189D9}"/>
              </a:ext>
            </a:extLst>
          </p:cNvPr>
          <p:cNvSpPr txBox="1"/>
          <p:nvPr/>
        </p:nvSpPr>
        <p:spPr>
          <a:xfrm>
            <a:off x="15816024" y="925019"/>
            <a:ext cx="1476198" cy="2077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38"/>
              </a:lnSpc>
            </a:pPr>
            <a:r>
              <a:rPr lang="es-CO" sz="1400" dirty="0">
                <a:solidFill>
                  <a:srgbClr val="009536"/>
                </a:solidFill>
                <a:latin typeface="Century Gothic" panose="020B0502020202020204" pitchFamily="34" charset="0"/>
              </a:rPr>
              <a:t>Vigente:</a:t>
            </a:r>
          </a:p>
        </p:txBody>
      </p:sp>
      <p:sp>
        <p:nvSpPr>
          <p:cNvPr id="119" name="TextBox 113">
            <a:extLst>
              <a:ext uri="{FF2B5EF4-FFF2-40B4-BE49-F238E27FC236}">
                <a16:creationId xmlns:a16="http://schemas.microsoft.com/office/drawing/2014/main" id="{FC119237-A366-9AA6-D795-A4D25BEF4665}"/>
              </a:ext>
            </a:extLst>
          </p:cNvPr>
          <p:cNvSpPr txBox="1"/>
          <p:nvPr/>
        </p:nvSpPr>
        <p:spPr>
          <a:xfrm>
            <a:off x="2053079" y="-70985"/>
            <a:ext cx="4132344" cy="14773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defRPr/>
            </a:pPr>
            <a:r>
              <a:rPr lang="es-CO" sz="24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Caracterización  </a:t>
            </a:r>
          </a:p>
          <a:p>
            <a:pPr algn="ctr">
              <a:defRPr/>
            </a:pPr>
            <a:r>
              <a:rPr lang="es-CO" sz="24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M2 </a:t>
            </a:r>
            <a:r>
              <a:rPr lang="es-ES" sz="24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Administración </a:t>
            </a:r>
          </a:p>
          <a:p>
            <a:pPr algn="ctr">
              <a:defRPr/>
            </a:pPr>
            <a:r>
              <a:rPr lang="es-ES" sz="24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y Manejo </a:t>
            </a:r>
            <a:r>
              <a:rPr lang="es-E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 Áreas Protegidas</a:t>
            </a:r>
            <a:endParaRPr lang="es-CO" sz="2400" dirty="0">
              <a:solidFill>
                <a:schemeClr val="bg1"/>
              </a:solidFill>
              <a:latin typeface="League Spartan"/>
            </a:endParaRPr>
          </a:p>
        </p:txBody>
      </p:sp>
      <p:sp>
        <p:nvSpPr>
          <p:cNvPr id="121" name="TextBox 114">
            <a:extLst>
              <a:ext uri="{FF2B5EF4-FFF2-40B4-BE49-F238E27FC236}">
                <a16:creationId xmlns:a16="http://schemas.microsoft.com/office/drawing/2014/main" id="{B74D2F3D-C5F8-D9BA-A1FF-9183118C5678}"/>
              </a:ext>
            </a:extLst>
          </p:cNvPr>
          <p:cNvSpPr txBox="1"/>
          <p:nvPr/>
        </p:nvSpPr>
        <p:spPr>
          <a:xfrm>
            <a:off x="5703762" y="15899"/>
            <a:ext cx="10303085" cy="124649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>
            <a:spAutoFit/>
          </a:bodyPr>
          <a:lstStyle/>
          <a:p>
            <a:pPr marR="0" lvl="0" indent="0" algn="just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350" b="1" dirty="0">
                <a:solidFill>
                  <a:srgbClr val="009536"/>
                </a:solidFill>
                <a:latin typeface="Century Gothic" panose="020B0502020202020204" pitchFamily="34" charset="0"/>
              </a:rPr>
              <a:t>Objetivo: </a:t>
            </a:r>
          </a:p>
          <a:p>
            <a:pPr marR="0" lvl="0" indent="0" algn="just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350" dirty="0">
                <a:latin typeface="Century Gothic" panose="020B0502020202020204" pitchFamily="34" charset="0"/>
              </a:rPr>
              <a:t>Administrar y coordinar las acciones necesarias para el manejo efectivo y equitativo de las áreas protegidas administradas por Parques Nacionales Naturales de Colombia, mediante la formulación, implementación y seguimiento de los planes de manejo y la inclusión de las medidas identificadas en los análisis de efectividad del manejo, que permita contribuir al cumplimiento de los objetivos generales de la conservación y las metas del país para la protección del patrimonio natural y cultural.</a:t>
            </a:r>
            <a:endParaRPr lang="es-CO" sz="1350" b="1" dirty="0">
              <a:latin typeface="Century Gothic" panose="020B0502020202020204" pitchFamily="34" charset="0"/>
            </a:endParaRPr>
          </a:p>
        </p:txBody>
      </p:sp>
      <p:sp>
        <p:nvSpPr>
          <p:cNvPr id="123" name="CuadroTexto 122">
            <a:extLst>
              <a:ext uri="{FF2B5EF4-FFF2-40B4-BE49-F238E27FC236}">
                <a16:creationId xmlns:a16="http://schemas.microsoft.com/office/drawing/2014/main" id="{9A1CF50D-C540-5D8B-AE0E-0AA39CF13E51}"/>
              </a:ext>
            </a:extLst>
          </p:cNvPr>
          <p:cNvSpPr txBox="1"/>
          <p:nvPr/>
        </p:nvSpPr>
        <p:spPr>
          <a:xfrm>
            <a:off x="16917925" y="130932"/>
            <a:ext cx="13090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M2-CA-01</a:t>
            </a:r>
          </a:p>
        </p:txBody>
      </p:sp>
      <p:sp>
        <p:nvSpPr>
          <p:cNvPr id="125" name="CuadroTexto 124">
            <a:extLst>
              <a:ext uri="{FF2B5EF4-FFF2-40B4-BE49-F238E27FC236}">
                <a16:creationId xmlns:a16="http://schemas.microsoft.com/office/drawing/2014/main" id="{F438BFD9-2F8B-C2FE-92BF-182100C75BF9}"/>
              </a:ext>
            </a:extLst>
          </p:cNvPr>
          <p:cNvSpPr txBox="1"/>
          <p:nvPr/>
        </p:nvSpPr>
        <p:spPr>
          <a:xfrm>
            <a:off x="16967731" y="481228"/>
            <a:ext cx="1282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02</a:t>
            </a:r>
          </a:p>
        </p:txBody>
      </p:sp>
      <p:sp>
        <p:nvSpPr>
          <p:cNvPr id="127" name="CuadroTexto 126">
            <a:extLst>
              <a:ext uri="{FF2B5EF4-FFF2-40B4-BE49-F238E27FC236}">
                <a16:creationId xmlns:a16="http://schemas.microsoft.com/office/drawing/2014/main" id="{9E9829DC-E1EE-0108-B4FF-3D728ACD0EDD}"/>
              </a:ext>
            </a:extLst>
          </p:cNvPr>
          <p:cNvSpPr txBox="1"/>
          <p:nvPr/>
        </p:nvSpPr>
        <p:spPr>
          <a:xfrm>
            <a:off x="16839971" y="868274"/>
            <a:ext cx="1282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17-06-2024</a:t>
            </a:r>
          </a:p>
        </p:txBody>
      </p:sp>
      <p:sp>
        <p:nvSpPr>
          <p:cNvPr id="135" name="CuadroTexto 134">
            <a:extLst>
              <a:ext uri="{FF2B5EF4-FFF2-40B4-BE49-F238E27FC236}">
                <a16:creationId xmlns:a16="http://schemas.microsoft.com/office/drawing/2014/main" id="{593CD9A2-0BBC-A6F8-6C96-9E47C1171C34}"/>
              </a:ext>
            </a:extLst>
          </p:cNvPr>
          <p:cNvSpPr txBox="1"/>
          <p:nvPr/>
        </p:nvSpPr>
        <p:spPr>
          <a:xfrm>
            <a:off x="2140062" y="8310136"/>
            <a:ext cx="68299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2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MIPG: Política </a:t>
            </a:r>
            <a:r>
              <a:rPr lang="es-ES" sz="12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Direccionamiento Estratégico y Planeación ; Gestión con Valores para Resultados; Gestión del Conocimiento y  la Innovación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2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NTC ISO 9001:2015 Numerales </a:t>
            </a:r>
            <a:r>
              <a:rPr lang="es-ES" sz="12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4.1 4.2. 6.1. 6.3. 7.4. 7.5 8.1.8.2. 8.5.8.6 8.7 9.1. 9.1.2 10.3 </a:t>
            </a:r>
            <a:r>
              <a:rPr lang="fr-FR" sz="12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NTC PE 1000:2020 Numérales 4.1, 4.2, 4.4,  4.5, 4.6, 4.7, 4.8, 4.10, 5.7, 12, 13</a:t>
            </a:r>
            <a:endParaRPr lang="es-CO" sz="125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7" name="CuadroTexto 136">
            <a:extLst>
              <a:ext uri="{FF2B5EF4-FFF2-40B4-BE49-F238E27FC236}">
                <a16:creationId xmlns:a16="http://schemas.microsoft.com/office/drawing/2014/main" id="{1E836EBC-591B-15F8-E766-DB3F1B268864}"/>
              </a:ext>
            </a:extLst>
          </p:cNvPr>
          <p:cNvSpPr txBox="1"/>
          <p:nvPr/>
        </p:nvSpPr>
        <p:spPr>
          <a:xfrm>
            <a:off x="6948744" y="9730198"/>
            <a:ext cx="4864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César Delgado – Coordinador GPM </a:t>
            </a:r>
            <a:endParaRPr lang="es-CO" sz="1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C44CB649-D0A3-2DA0-4C9B-DA4953CD861B}"/>
              </a:ext>
            </a:extLst>
          </p:cNvPr>
          <p:cNvSpPr txBox="1"/>
          <p:nvPr/>
        </p:nvSpPr>
        <p:spPr>
          <a:xfrm>
            <a:off x="72402" y="5697904"/>
            <a:ext cx="3506752" cy="25401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1, 2.Políticas  e instrumentos Ambientales (</a:t>
            </a:r>
            <a:r>
              <a:rPr lang="es-E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SINAP- Participación Social en la conservación) </a:t>
            </a:r>
            <a:endParaRPr lang="es-CO" sz="105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CO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3.Acuerdos y compromisos  internacionales</a:t>
            </a:r>
          </a:p>
          <a:p>
            <a:pPr marR="0" lv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CO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4-5-6-7-8 </a:t>
            </a:r>
            <a:r>
              <a:rPr lang="es-E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 Manejo y Ordenamiento Territorial. Instrumento de planeación (plan de manejo y/o Régimen especial de manejo) </a:t>
            </a:r>
          </a:p>
          <a:p>
            <a:pPr marR="0" lv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Documento Diagnóstico. </a:t>
            </a:r>
            <a:r>
              <a:rPr lang="es-ES" sz="1050" dirty="0">
                <a:latin typeface="Century Gothic" panose="020B0502020202020204" pitchFamily="34" charset="0"/>
              </a:rPr>
              <a:t>Resultados de efectividad del manejo bajo la metodología AEMAPPS en el caso de las áreas del SPNN y EMAP, para los DNMI administrados por PNNC.</a:t>
            </a:r>
          </a:p>
          <a:p>
            <a:pPr marR="0" lv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1050" dirty="0">
                <a:latin typeface="Century Gothic" panose="020B0502020202020204" pitchFamily="34" charset="0"/>
              </a:rPr>
              <a:t>Sentencias/órdenes </a:t>
            </a:r>
            <a:r>
              <a:rPr lang="es-E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judiciales. </a:t>
            </a:r>
            <a:r>
              <a:rPr lang="es-CO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Necesidades del territorio. Requerimientos, necesidades, expectativas, PQRSD </a:t>
            </a:r>
          </a:p>
          <a:p>
            <a:r>
              <a:rPr lang="es-CO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9.Solicitud Información  y directrices en materia de control</a:t>
            </a:r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85AE82E3-DFCA-4DFC-532F-4E6888B06031}"/>
              </a:ext>
            </a:extLst>
          </p:cNvPr>
          <p:cNvSpPr txBox="1"/>
          <p:nvPr/>
        </p:nvSpPr>
        <p:spPr>
          <a:xfrm>
            <a:off x="15177041" y="1673904"/>
            <a:ext cx="2995006" cy="1954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MX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1-2-3-4 PND - PES - PEI </a:t>
            </a:r>
            <a:r>
              <a:rPr lang="es-MX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–PAC </a:t>
            </a:r>
            <a:r>
              <a:rPr lang="es-MX" sz="11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POA’s</a:t>
            </a:r>
            <a:r>
              <a:rPr kumimoji="0" lang="es-MX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 con la participación de PNNC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algn="just"/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5-6-7-8- Registro (escrito y/o audiovisual), u evidencia de formulación de instrumentos, planeación, y/o  efectividad </a:t>
            </a:r>
            <a:r>
              <a:rPr lang="es-E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acciones específicas.</a:t>
            </a:r>
          </a:p>
          <a:p>
            <a:pPr algn="just"/>
            <a:endParaRPr lang="es-ES" sz="1100" dirty="0">
              <a:solidFill>
                <a:prstClr val="black">
                  <a:lumMod val="65000"/>
                  <a:lumOff val="35000"/>
                </a:prstClr>
              </a:solidFill>
              <a:latin typeface="Century Gothic" panose="020B0502020202020204" pitchFamily="34" charset="0"/>
            </a:endParaRPr>
          </a:p>
          <a:p>
            <a:pPr algn="just"/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Instrumento de planeación formulado o actualizado (Plan de Manejo y/o Régimen Especial de Manejo)</a:t>
            </a: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78E96CBC-E39D-FBCF-CD4E-61AC3E0A39D8}"/>
              </a:ext>
            </a:extLst>
          </p:cNvPr>
          <p:cNvSpPr txBox="1"/>
          <p:nvPr/>
        </p:nvSpPr>
        <p:spPr>
          <a:xfrm>
            <a:off x="14585005" y="3617383"/>
            <a:ext cx="353787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programas, proyectos, acuerdos de consulta previa, acuerdos con comunidades locales, reglamentación, documentos técnicos.</a:t>
            </a:r>
          </a:p>
          <a:p>
            <a:pPr algn="just"/>
            <a:r>
              <a:rPr lang="es-MX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  <a:sym typeface="Arial"/>
              </a:rPr>
              <a:t>Restauración, servicios ecosistémicos, Interpretación, guardaparques, ecoturismo (SGM), caracterización comunidades. </a:t>
            </a:r>
          </a:p>
          <a:p>
            <a:pPr algn="just"/>
            <a:r>
              <a:rPr lang="es-E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  <a:sym typeface="Arial"/>
              </a:rPr>
              <a:t>9. Resultados de la aplicación del análisis de efectividad del manejo.</a:t>
            </a:r>
            <a:endParaRPr lang="es-MX" sz="1100" dirty="0">
              <a:solidFill>
                <a:prstClr val="black">
                  <a:lumMod val="65000"/>
                  <a:lumOff val="35000"/>
                </a:prstClr>
              </a:solidFill>
              <a:latin typeface="Century Gothic" panose="020B0502020202020204" pitchFamily="34" charset="0"/>
              <a:sym typeface="Arial"/>
            </a:endParaRPr>
          </a:p>
        </p:txBody>
      </p:sp>
      <p:sp>
        <p:nvSpPr>
          <p:cNvPr id="110" name="CuadroTexto 109">
            <a:extLst>
              <a:ext uri="{FF2B5EF4-FFF2-40B4-BE49-F238E27FC236}">
                <a16:creationId xmlns:a16="http://schemas.microsoft.com/office/drawing/2014/main" id="{E884878C-8349-3C1B-9E8A-D954E3219E32}"/>
              </a:ext>
            </a:extLst>
          </p:cNvPr>
          <p:cNvSpPr txBox="1"/>
          <p:nvPr/>
        </p:nvSpPr>
        <p:spPr>
          <a:xfrm>
            <a:off x="9723989" y="5675071"/>
            <a:ext cx="450954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Medir y hacer seguimiento al cumplimiento del objetivo del proceso, metas y alineación estratégica a través de los indicadores asociados al mismo y a los planes estratégicos. 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s-ES" sz="1100" dirty="0">
              <a:solidFill>
                <a:prstClr val="black">
                  <a:lumMod val="65000"/>
                  <a:lumOff val="35000"/>
                </a:prstClr>
              </a:solidFill>
              <a:latin typeface="Century Gothic" panose="020B0502020202020204" pitchFamily="34" charset="0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E4083271-B396-1A42-86DE-5D6FD8F27364}"/>
              </a:ext>
            </a:extLst>
          </p:cNvPr>
          <p:cNvSpPr txBox="1"/>
          <p:nvPr/>
        </p:nvSpPr>
        <p:spPr>
          <a:xfrm>
            <a:off x="15957707" y="8229478"/>
            <a:ext cx="2829216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CO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Ver Senda Módulo Documentos</a:t>
            </a:r>
          </a:p>
          <a:p>
            <a:pPr>
              <a:defRPr/>
            </a:pPr>
            <a:endParaRPr kumimoji="0" lang="es-CO" sz="105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>
              <a:defRPr/>
            </a:pPr>
            <a:r>
              <a:rPr kumimoji="0" lang="es-CO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Ver Senda Módulo Riesgos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CO" sz="105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CO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Ver Senda Módulo Indicadores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CO" sz="105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CO" sz="105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             </a:t>
            </a:r>
            <a:r>
              <a:rPr kumimoji="0" lang="es-CO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Ver Senda Normograma</a:t>
            </a:r>
          </a:p>
        </p:txBody>
      </p:sp>
      <p:sp>
        <p:nvSpPr>
          <p:cNvPr id="78" name="TextBox 106">
            <a:extLst>
              <a:ext uri="{FF2B5EF4-FFF2-40B4-BE49-F238E27FC236}">
                <a16:creationId xmlns:a16="http://schemas.microsoft.com/office/drawing/2014/main" id="{8BFCA00F-6DDE-B774-CEBD-4420E49E91CC}"/>
              </a:ext>
            </a:extLst>
          </p:cNvPr>
          <p:cNvSpPr txBox="1"/>
          <p:nvPr/>
        </p:nvSpPr>
        <p:spPr>
          <a:xfrm>
            <a:off x="14759499" y="8303130"/>
            <a:ext cx="1685400" cy="9473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Documentos</a:t>
            </a:r>
          </a:p>
          <a:p>
            <a:pPr marL="0" marR="0" lvl="0" indent="0" algn="l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Riesgos,</a:t>
            </a:r>
          </a:p>
          <a:p>
            <a:pPr marL="0" marR="0" lvl="0" indent="0" algn="l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Indicadores</a:t>
            </a:r>
          </a:p>
          <a:p>
            <a:pPr marL="0" marR="0" lvl="0" indent="0" algn="l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 Normatividad legal</a:t>
            </a:r>
          </a:p>
        </p:txBody>
      </p:sp>
      <p:sp>
        <p:nvSpPr>
          <p:cNvPr id="80" name="TextBox 100">
            <a:extLst>
              <a:ext uri="{FF2B5EF4-FFF2-40B4-BE49-F238E27FC236}">
                <a16:creationId xmlns:a16="http://schemas.microsoft.com/office/drawing/2014/main" id="{37FEAD70-CA65-931E-A3A4-085996ABEA01}"/>
              </a:ext>
            </a:extLst>
          </p:cNvPr>
          <p:cNvSpPr txBox="1"/>
          <p:nvPr/>
        </p:nvSpPr>
        <p:spPr>
          <a:xfrm>
            <a:off x="8955857" y="8263209"/>
            <a:ext cx="1088063" cy="2163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b="1" dirty="0">
                <a:solidFill>
                  <a:srgbClr val="009536"/>
                </a:solidFill>
                <a:latin typeface="Century Gothic" panose="020B0502020202020204" pitchFamily="34" charset="0"/>
              </a:rPr>
              <a:t>Alcance:</a:t>
            </a:r>
          </a:p>
        </p:txBody>
      </p:sp>
      <p:pic>
        <p:nvPicPr>
          <p:cNvPr id="82" name="Gráfico 81" descr="Cuaderno de estrategias">
            <a:extLst>
              <a:ext uri="{FF2B5EF4-FFF2-40B4-BE49-F238E27FC236}">
                <a16:creationId xmlns:a16="http://schemas.microsoft.com/office/drawing/2014/main" id="{EB73EFC9-69DF-86EA-C006-580BB2915BB4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984098" y="8437899"/>
            <a:ext cx="957799" cy="957799"/>
          </a:xfrm>
          <a:prstGeom prst="rect">
            <a:avLst/>
          </a:prstGeom>
        </p:spPr>
      </p:pic>
      <p:sp>
        <p:nvSpPr>
          <p:cNvPr id="83" name="CuadroTexto 82">
            <a:extLst>
              <a:ext uri="{FF2B5EF4-FFF2-40B4-BE49-F238E27FC236}">
                <a16:creationId xmlns:a16="http://schemas.microsoft.com/office/drawing/2014/main" id="{0E4343E4-B4E6-9967-6DEA-C8FB5723E282}"/>
              </a:ext>
            </a:extLst>
          </p:cNvPr>
          <p:cNvSpPr txBox="1"/>
          <p:nvPr/>
        </p:nvSpPr>
        <p:spPr>
          <a:xfrm>
            <a:off x="9826299" y="8396831"/>
            <a:ext cx="400578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CO" sz="1200" dirty="0">
                <a:latin typeface="Century Gothic" panose="020B0502020202020204" pitchFamily="34" charset="0"/>
              </a:rPr>
              <a:t>Inicia con establecer </a:t>
            </a:r>
            <a:r>
              <a:rPr lang="es-CO" sz="1200" b="0" i="0" dirty="0">
                <a:effectLst/>
                <a:highlight>
                  <a:srgbClr val="F1F3F4"/>
                </a:highlight>
                <a:latin typeface="Roboto" panose="02000000000000000000" pitchFamily="2" charset="0"/>
              </a:rPr>
              <a:t> para los tres niveles de gestión NC; DT y AP</a:t>
            </a:r>
            <a:r>
              <a:rPr lang="es-CO" sz="1200" dirty="0">
                <a:latin typeface="Century Gothic" panose="020B0502020202020204" pitchFamily="34" charset="0"/>
              </a:rPr>
              <a:t> el plan de acción y planes de trabajo del proceso y finaliza con t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omar acciones correctivas y correcciones para la mejora del proceso.</a:t>
            </a:r>
            <a:endParaRPr lang="es-CO" sz="1200" dirty="0">
              <a:latin typeface="Century Gothic" panose="020B0502020202020204" pitchFamily="34" charset="0"/>
            </a:endParaRPr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F8F3B441-A4A7-5573-2533-10A370327FDE}"/>
              </a:ext>
            </a:extLst>
          </p:cNvPr>
          <p:cNvSpPr txBox="1"/>
          <p:nvPr/>
        </p:nvSpPr>
        <p:spPr>
          <a:xfrm>
            <a:off x="9130538" y="6422998"/>
            <a:ext cx="528193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Verificar el cumplimiento de las metas, planes, programas y proyectos a cargo.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Century Gothic" panose="020B0502020202020204" pitchFamily="34" charset="0"/>
              </a:rPr>
              <a:t>Realizar seguimiento al manejo de las áreas a partir de los análisis de efectividad del manejo.</a:t>
            </a:r>
            <a:endParaRPr kumimoji="0" lang="es-ES" sz="1100" b="0" i="0" u="none" strike="sng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Autoevaluar  el proceso a través de seguimiento a los mapas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     de riesgos (Corrupción/ Fiscales y Gestión).</a:t>
            </a:r>
          </a:p>
        </p:txBody>
      </p:sp>
      <p:sp>
        <p:nvSpPr>
          <p:cNvPr id="129" name="CuadroTexto 128">
            <a:extLst>
              <a:ext uri="{FF2B5EF4-FFF2-40B4-BE49-F238E27FC236}">
                <a16:creationId xmlns:a16="http://schemas.microsoft.com/office/drawing/2014/main" id="{3D60FEBB-0890-ED05-8868-2EC4730449C0}"/>
              </a:ext>
            </a:extLst>
          </p:cNvPr>
          <p:cNvSpPr txBox="1"/>
          <p:nvPr/>
        </p:nvSpPr>
        <p:spPr>
          <a:xfrm>
            <a:off x="9068848" y="7513373"/>
            <a:ext cx="537164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Verificar resultados de auditorías, informes de seguimiento y demás mecanismos de evaluación. </a:t>
            </a:r>
          </a:p>
        </p:txBody>
      </p:sp>
    </p:spTree>
    <p:extLst>
      <p:ext uri="{BB962C8B-B14F-4D97-AF65-F5344CB8AC3E}">
        <p14:creationId xmlns:p14="http://schemas.microsoft.com/office/powerpoint/2010/main" val="106536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2984</TotalTime>
  <Words>962</Words>
  <Application>Microsoft Office PowerPoint</Application>
  <PresentationFormat>Personalizado</PresentationFormat>
  <Paragraphs>99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League Spartan</vt:lpstr>
      <vt:lpstr>Roboto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Caracterización Proceso</dc:title>
  <dc:creator>Gloria</dc:creator>
  <cp:lastModifiedBy>Marcela Borda Rodriguez</cp:lastModifiedBy>
  <cp:revision>75</cp:revision>
  <dcterms:created xsi:type="dcterms:W3CDTF">2006-08-16T00:00:00Z</dcterms:created>
  <dcterms:modified xsi:type="dcterms:W3CDTF">2024-07-12T14:07:21Z</dcterms:modified>
  <dc:identifier>DAGBI6CQJEU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2024-05-23T19:38:40Z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ae2b124a-dd72-4cf0-ba18-f2ba3df16eb7</vt:lpwstr>
  </property>
  <property fmtid="{D5CDD505-2E9C-101B-9397-08002B2CF9AE}" pid="7" name="MSIP_Label_defa4170-0d19-0005-0004-bc88714345d2_ActionId">
    <vt:lpwstr>109319db-08f8-4749-bcb0-9ac716c4fdc7</vt:lpwstr>
  </property>
  <property fmtid="{D5CDD505-2E9C-101B-9397-08002B2CF9AE}" pid="8" name="MSIP_Label_defa4170-0d19-0005-0004-bc88714345d2_ContentBits">
    <vt:lpwstr>0</vt:lpwstr>
  </property>
</Properties>
</file>