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6"/>
    <a:srgbClr val="0289D0"/>
    <a:srgbClr val="D4BE1A"/>
    <a:srgbClr val="F1E58D"/>
    <a:srgbClr val="003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061" autoAdjust="0"/>
  </p:normalViewPr>
  <p:slideViewPr>
    <p:cSldViewPr>
      <p:cViewPr varScale="1">
        <p:scale>
          <a:sx n="47" d="100"/>
          <a:sy n="47" d="100"/>
        </p:scale>
        <p:origin x="10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12/07/2024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E6815-D754-4349-8894-4715EC30333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270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5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430" y="8258551"/>
            <a:ext cx="8835627" cy="1131049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3480" y="9439978"/>
            <a:ext cx="5971103" cy="788998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156616" y="9439734"/>
            <a:ext cx="5557943" cy="788998"/>
            <a:chOff x="0" y="0"/>
            <a:chExt cx="1803573" cy="2170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786095" y="9423962"/>
            <a:ext cx="6408426" cy="804770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55462" y="8250753"/>
            <a:ext cx="9168660" cy="1149183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9767" y="1374331"/>
            <a:ext cx="3392695" cy="3868138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51279" y="5292847"/>
            <a:ext cx="3484066" cy="2873337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3034118" y="2409736"/>
            <a:ext cx="1467517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3004266" y="6356802"/>
            <a:ext cx="1457895" cy="908250"/>
            <a:chOff x="0" y="0"/>
            <a:chExt cx="473093" cy="322682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73093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587384" y="1372342"/>
            <a:ext cx="4395715" cy="3892086"/>
            <a:chOff x="0" y="0"/>
            <a:chExt cx="1519635" cy="128819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593589" y="1366992"/>
            <a:ext cx="1428167" cy="948365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599826" y="3492722"/>
            <a:ext cx="1498988" cy="1772601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524451" y="5341344"/>
            <a:ext cx="4481882" cy="2814989"/>
            <a:chOff x="0" y="0"/>
            <a:chExt cx="1521601" cy="88402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521601" cy="884023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627342" y="7376255"/>
            <a:ext cx="1410992" cy="780077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610764" y="5134553"/>
            <a:ext cx="1420477" cy="1141819"/>
            <a:chOff x="0" y="-57150"/>
            <a:chExt cx="460950" cy="333079"/>
          </a:xfrm>
        </p:grpSpPr>
        <p:sp>
          <p:nvSpPr>
            <p:cNvPr id="45" name="Freeform 45"/>
            <p:cNvSpPr/>
            <p:nvPr/>
          </p:nvSpPr>
          <p:spPr>
            <a:xfrm>
              <a:off x="3078" y="-615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9068848" y="1365350"/>
            <a:ext cx="5371640" cy="3899078"/>
            <a:chOff x="0" y="0"/>
            <a:chExt cx="1743117" cy="1290509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3665023" y="2371353"/>
            <a:ext cx="1457895" cy="1012971"/>
            <a:chOff x="0" y="0"/>
            <a:chExt cx="473093" cy="32871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9085685" y="5359960"/>
            <a:ext cx="5371640" cy="2810816"/>
            <a:chOff x="0" y="0"/>
            <a:chExt cx="1743117" cy="87924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3706084" y="6327384"/>
            <a:ext cx="1467188" cy="1003312"/>
            <a:chOff x="0" y="0"/>
            <a:chExt cx="476108" cy="325578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203227" y="1365350"/>
            <a:ext cx="2995006" cy="3899078"/>
            <a:chOff x="0" y="0"/>
            <a:chExt cx="899356" cy="128759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4497524" y="1365350"/>
            <a:ext cx="1166403" cy="926402"/>
            <a:chOff x="0" y="0"/>
            <a:chExt cx="378502" cy="30062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4505476" y="3458663"/>
            <a:ext cx="1150499" cy="1805765"/>
            <a:chOff x="0" y="0"/>
            <a:chExt cx="373341" cy="60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5215180" y="5381523"/>
            <a:ext cx="3009570" cy="2784661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4497524" y="7401548"/>
            <a:ext cx="1150499" cy="754785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4534728" y="5201989"/>
            <a:ext cx="813645" cy="1058733"/>
            <a:chOff x="-3105" y="-57150"/>
            <a:chExt cx="293672" cy="335140"/>
          </a:xfrm>
        </p:grpSpPr>
        <p:sp>
          <p:nvSpPr>
            <p:cNvPr id="75" name="Freeform 75"/>
            <p:cNvSpPr/>
            <p:nvPr/>
          </p:nvSpPr>
          <p:spPr>
            <a:xfrm>
              <a:off x="-3105" y="-3606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1034761" y="1342079"/>
            <a:ext cx="2411564" cy="7315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871"/>
              </a:lnSpc>
            </a:pP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Proceso</a:t>
            </a:r>
            <a:r>
              <a:rPr lang="en-US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 o </a:t>
            </a: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grupo de valor </a:t>
            </a:r>
            <a:r>
              <a:rPr lang="en-US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que </a:t>
            </a: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aporta</a:t>
            </a:r>
            <a:r>
              <a:rPr lang="en-US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 </a:t>
            </a: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el</a:t>
            </a:r>
          </a:p>
          <a:p>
            <a:pPr algn="r">
              <a:lnSpc>
                <a:spcPts val="1871"/>
              </a:lnSpc>
            </a:pP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750223" y="1478313"/>
            <a:ext cx="902229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4650962" y="5362087"/>
            <a:ext cx="856064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10052693" y="5444975"/>
            <a:ext cx="108806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10130975" y="1495912"/>
            <a:ext cx="720465" cy="25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5998031" y="1459413"/>
            <a:ext cx="2280511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534565" y="5377096"/>
            <a:ext cx="200744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Insumo</a:t>
            </a:r>
            <a:r>
              <a:rPr lang="en-US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5218515" y="5432196"/>
            <a:ext cx="2979460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Producto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049373" y="8431778"/>
            <a:ext cx="1090690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Requisito</a:t>
            </a:r>
          </a:p>
          <a:p>
            <a:pPr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Asociado: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14150357" y="8277487"/>
            <a:ext cx="2117897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Documentos, 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Riesgos,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Indicadores y Normatividad legal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109412" y="9706677"/>
            <a:ext cx="911911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Elaboró</a:t>
            </a:r>
            <a:r>
              <a:rPr lang="en-US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092446" y="9698772"/>
            <a:ext cx="839230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1778729" y="9645208"/>
            <a:ext cx="94019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Aprobó: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4254" y="1430786"/>
            <a:ext cx="583982" cy="583982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412" y="5311767"/>
            <a:ext cx="476056" cy="476056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584604" y="1441680"/>
            <a:ext cx="580510" cy="580510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554813" y="5484236"/>
            <a:ext cx="664252" cy="664252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44742" y="8372189"/>
            <a:ext cx="893374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394989" y="8573042"/>
            <a:ext cx="843282" cy="843282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3464200" y="1485669"/>
            <a:ext cx="1222995" cy="796167"/>
            <a:chOff x="5391497" y="1517116"/>
            <a:chExt cx="1222995" cy="796167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391497" y="1947036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8972153" y="1442937"/>
            <a:ext cx="1222995" cy="796167"/>
            <a:chOff x="5416065" y="1517116"/>
            <a:chExt cx="1222995" cy="796167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416065" y="1947564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8923772" y="5397412"/>
            <a:ext cx="1222995" cy="796167"/>
            <a:chOff x="5413362" y="1413359"/>
            <a:chExt cx="1222995" cy="796167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9781" y="1413359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13362" y="1823862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3547459" y="5397413"/>
            <a:ext cx="1014989" cy="664533"/>
            <a:chOff x="4692076" y="1364572"/>
            <a:chExt cx="1222995" cy="796167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06445" y="1364572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692076" y="1723656"/>
              <a:ext cx="1222995" cy="38249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B61C0742-3694-4F00-A129-AB063273A2E8}"/>
              </a:ext>
            </a:extLst>
          </p:cNvPr>
          <p:cNvSpPr txBox="1"/>
          <p:nvPr/>
        </p:nvSpPr>
        <p:spPr>
          <a:xfrm>
            <a:off x="4679035" y="2154159"/>
            <a:ext cx="4103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Formular plan y estrategias  de trabajo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Diagnosticar  revisar instrumentos de planeación y normativos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Generar, revisar y/o analizar información temática sobre: prioridades de conservación, representatividad y conectividad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Proponer recomendaciones para la inclusión de las Áreas Protegidas - AP en los instrumentos de ordenamiento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Orientar los espacios de coordinación y articulación del SINAP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Revisar la base de datos de los usuarios de acceso al RUNAP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Revisar Fichas de Insumo SIMSINAP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el diseño del proceso estadístico para la Operación Estadística-  OE RUNAP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8F1087B-A787-4534-9152-71EB3EA2BAC3}"/>
              </a:ext>
            </a:extLst>
          </p:cNvPr>
          <p:cNvSpPr txBox="1"/>
          <p:nvPr/>
        </p:nvSpPr>
        <p:spPr>
          <a:xfrm>
            <a:off x="9187472" y="2369563"/>
            <a:ext cx="51223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Divulgar documento SINAP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Realizar la  actualización instrumentos planeación SINAP; registro de RNSC; asistencia técnica; lineamientos para impulsar procesos de conectividad.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Resolver Trámites de RNSC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Administrar la información y datos del monitoreo del SINAP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Orientar espacios de participación regional y nacional.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Actualizar el portafolio de prioridades de conservación de escala nacional.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Desarrollar la ruta para la declaración de Áreas Protegidas.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Actualizar  y difundir información RUNAP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Administrar la OE RUNAP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08CA88B5-1876-422A-9F6D-FD11BD3BCBD6}"/>
              </a:ext>
            </a:extLst>
          </p:cNvPr>
          <p:cNvSpPr txBox="1"/>
          <p:nvPr/>
        </p:nvSpPr>
        <p:spPr>
          <a:xfrm>
            <a:off x="15187445" y="1783522"/>
            <a:ext cx="29950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Nacional de Desarrollo- PND Plan Estratégico Sectorial – PES con la participación de PNNC</a:t>
            </a: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F76F7993-1020-4BFC-8F28-431A7588DB99}"/>
              </a:ext>
            </a:extLst>
          </p:cNvPr>
          <p:cNvSpPr txBox="1"/>
          <p:nvPr/>
        </p:nvSpPr>
        <p:spPr>
          <a:xfrm>
            <a:off x="144742" y="2018754"/>
            <a:ext cx="33522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DNP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internacionales, </a:t>
            </a:r>
            <a:r>
              <a:rPr lang="es-CO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ONGs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Ministerios y entidades líderes de política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Departamento Administrativo Nacional de Estadística- DANE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Subsistemas  Y Admón. de 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AP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Organizaciones  articuladoras de las RNSC- OARNSC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y 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Reservas naturales de la sociedad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Ciivil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- 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RNSC. </a:t>
            </a:r>
            <a:endParaRPr lang="es-ES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Institutos de Investigación SINA- Autoridades y Entidades Competentes (CAR)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Grupo de Evaluación y Tramites Ambientales GTEA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Grupos de valor y de interés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Todos los procesos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territoriales – Comunidad Local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de control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539564" y="5922581"/>
            <a:ext cx="43238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Tomar acciones de mejora con base en los resultados de la medición de indicadores, auditorías internas, auditorias de entes de control, informes de seguimiento y demás mecanismos de evaluación definidos.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Adoptar normas, políticas, lineamientos, referentes, estándares y orientaciones para la ejecución y mejora del proceso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Actualizar actividades y plan de racionalización de tramites 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60896E4A-356B-494A-BB24-16BC55F6E51C}"/>
              </a:ext>
            </a:extLst>
          </p:cNvPr>
          <p:cNvSpPr txBox="1"/>
          <p:nvPr/>
        </p:nvSpPr>
        <p:spPr>
          <a:xfrm>
            <a:off x="15252173" y="5886067"/>
            <a:ext cx="29053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DNP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internacionales, </a:t>
            </a:r>
            <a:r>
              <a:rPr lang="es-CO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ONGs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Ministerios y entidades líderes de política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Departamento Administrativo Nacional de Estadística DANE</a:t>
            </a:r>
          </a:p>
          <a:p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4.Coordinación del SINAP- Administración y Manejo de Áreas Protegidas</a:t>
            </a:r>
          </a:p>
          <a:p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5-6-7-8-9-10 Todos los Procesos; Grupo de valor y Grupo de Interés</a:t>
            </a:r>
            <a:b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11. Entes de control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985519" y="9473344"/>
            <a:ext cx="50949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50" dirty="0">
                <a:latin typeface="Century Gothic" panose="020B0502020202020204" pitchFamily="34" charset="0"/>
              </a:rPr>
              <a:t>Marcela Borda Rodriguez - Contratista OAP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>
                <a:latin typeface="Century Gothic" panose="020B0502020202020204" pitchFamily="34" charset="0"/>
              </a:rPr>
              <a:t>Jairo González  - </a:t>
            </a: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Contratista Enlace Calidad GGIS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050" dirty="0">
                <a:latin typeface="Century Gothic" panose="020B0502020202020204" pitchFamily="34" charset="0"/>
              </a:rPr>
              <a:t>Rubiela Peña – Funcionaria Grado 16 GGIS ;  Marcela Alvear – Contratista GGIS ;  Carolina Mateus – Contratista GTEA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sz="1050" dirty="0">
              <a:latin typeface="Century Gothic" panose="020B0502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algn="just"/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 </a:t>
            </a:r>
          </a:p>
          <a:p>
            <a:pPr algn="just"/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762945FB-D055-463B-9ADE-0F1B8C44432A}"/>
              </a:ext>
            </a:extLst>
          </p:cNvPr>
          <p:cNvSpPr txBox="1"/>
          <p:nvPr/>
        </p:nvSpPr>
        <p:spPr>
          <a:xfrm>
            <a:off x="7315201" y="9607565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12846052" y="9623701"/>
            <a:ext cx="5221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Luis Alberto Cruz Colorado</a:t>
            </a:r>
          </a:p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Coordinador Grupo Gestión e Integración del SINAP</a:t>
            </a:r>
            <a:endParaRPr lang="es-CO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id="{0CB80D8F-AFC7-96C0-E530-C0A90E52076F}"/>
              </a:ext>
            </a:extLst>
          </p:cNvPr>
          <p:cNvSpPr/>
          <p:nvPr/>
        </p:nvSpPr>
        <p:spPr>
          <a:xfrm>
            <a:off x="44263" y="56591"/>
            <a:ext cx="2494023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s-ES">
              <a:latin typeface="Century Gothic" panose="020B0502020202020204" pitchFamily="34" charset="0"/>
            </a:endParaRPr>
          </a:p>
        </p:txBody>
      </p:sp>
      <p:grpSp>
        <p:nvGrpSpPr>
          <p:cNvPr id="88" name="Group 78">
            <a:extLst>
              <a:ext uri="{FF2B5EF4-FFF2-40B4-BE49-F238E27FC236}">
                <a16:creationId xmlns:a16="http://schemas.microsoft.com/office/drawing/2014/main" id="{7E269137-3EE5-CB84-5169-E7BC7C8CEB31}"/>
              </a:ext>
            </a:extLst>
          </p:cNvPr>
          <p:cNvGrpSpPr/>
          <p:nvPr/>
        </p:nvGrpSpPr>
        <p:grpSpPr>
          <a:xfrm>
            <a:off x="16190320" y="119269"/>
            <a:ext cx="2036650" cy="334244"/>
            <a:chOff x="0" y="0"/>
            <a:chExt cx="1365290" cy="108463"/>
          </a:xfrm>
        </p:grpSpPr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9DF61DE9-2E22-12CB-00A4-3B055D3DD5DA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90" name="TextBox 80">
              <a:extLst>
                <a:ext uri="{FF2B5EF4-FFF2-40B4-BE49-F238E27FC236}">
                  <a16:creationId xmlns:a16="http://schemas.microsoft.com/office/drawing/2014/main" id="{D2D99D91-97A2-3A5E-857C-9F3BF0E9E2BF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1" name="Group 81">
            <a:extLst>
              <a:ext uri="{FF2B5EF4-FFF2-40B4-BE49-F238E27FC236}">
                <a16:creationId xmlns:a16="http://schemas.microsoft.com/office/drawing/2014/main" id="{1B327B43-E617-6630-6D1F-62CD6268A249}"/>
              </a:ext>
            </a:extLst>
          </p:cNvPr>
          <p:cNvGrpSpPr/>
          <p:nvPr/>
        </p:nvGrpSpPr>
        <p:grpSpPr>
          <a:xfrm>
            <a:off x="16203387" y="536134"/>
            <a:ext cx="2010516" cy="334244"/>
            <a:chOff x="0" y="0"/>
            <a:chExt cx="1365290" cy="108463"/>
          </a:xfrm>
        </p:grpSpPr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53536B13-31AA-6652-1746-392A4477DE3D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93" name="TextBox 83">
              <a:extLst>
                <a:ext uri="{FF2B5EF4-FFF2-40B4-BE49-F238E27FC236}">
                  <a16:creationId xmlns:a16="http://schemas.microsoft.com/office/drawing/2014/main" id="{227ACB53-79C4-9CEB-89EC-A6C7DCC1D2FA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4" name="Group 84">
            <a:extLst>
              <a:ext uri="{FF2B5EF4-FFF2-40B4-BE49-F238E27FC236}">
                <a16:creationId xmlns:a16="http://schemas.microsoft.com/office/drawing/2014/main" id="{13143A18-4451-A761-E454-BB6E0625A508}"/>
              </a:ext>
            </a:extLst>
          </p:cNvPr>
          <p:cNvGrpSpPr/>
          <p:nvPr/>
        </p:nvGrpSpPr>
        <p:grpSpPr>
          <a:xfrm>
            <a:off x="16213605" y="940883"/>
            <a:ext cx="2010517" cy="334244"/>
            <a:chOff x="0" y="0"/>
            <a:chExt cx="1365290" cy="108463"/>
          </a:xfrm>
        </p:grpSpPr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5AC18C8B-7BBA-018B-1CA8-3AA9FFEE3FA1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96" name="TextBox 86">
              <a:extLst>
                <a:ext uri="{FF2B5EF4-FFF2-40B4-BE49-F238E27FC236}">
                  <a16:creationId xmlns:a16="http://schemas.microsoft.com/office/drawing/2014/main" id="{F670669C-48BA-4AC0-0CFB-FB8F52EC26D9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sp>
        <p:nvSpPr>
          <p:cNvPr id="115" name="TextBox 110">
            <a:extLst>
              <a:ext uri="{FF2B5EF4-FFF2-40B4-BE49-F238E27FC236}">
                <a16:creationId xmlns:a16="http://schemas.microsoft.com/office/drawing/2014/main" id="{68F032FF-5BE4-C429-01A5-57CD2127DEC0}"/>
              </a:ext>
            </a:extLst>
          </p:cNvPr>
          <p:cNvSpPr txBox="1"/>
          <p:nvPr/>
        </p:nvSpPr>
        <p:spPr>
          <a:xfrm>
            <a:off x="16190321" y="216085"/>
            <a:ext cx="727604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n-US" sz="14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Código:</a:t>
            </a:r>
          </a:p>
        </p:txBody>
      </p:sp>
      <p:sp>
        <p:nvSpPr>
          <p:cNvPr id="116" name="TextBox 111">
            <a:extLst>
              <a:ext uri="{FF2B5EF4-FFF2-40B4-BE49-F238E27FC236}">
                <a16:creationId xmlns:a16="http://schemas.microsoft.com/office/drawing/2014/main" id="{470581DE-9269-D57F-E65A-7FDEA4624171}"/>
              </a:ext>
            </a:extLst>
          </p:cNvPr>
          <p:cNvSpPr txBox="1"/>
          <p:nvPr/>
        </p:nvSpPr>
        <p:spPr>
          <a:xfrm>
            <a:off x="16190320" y="631645"/>
            <a:ext cx="845782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Versión:</a:t>
            </a:r>
          </a:p>
        </p:txBody>
      </p:sp>
      <p:sp>
        <p:nvSpPr>
          <p:cNvPr id="117" name="TextBox 112">
            <a:extLst>
              <a:ext uri="{FF2B5EF4-FFF2-40B4-BE49-F238E27FC236}">
                <a16:creationId xmlns:a16="http://schemas.microsoft.com/office/drawing/2014/main" id="{603A830E-8C0E-F690-E10E-EFDBB76189D9}"/>
              </a:ext>
            </a:extLst>
          </p:cNvPr>
          <p:cNvSpPr txBox="1"/>
          <p:nvPr/>
        </p:nvSpPr>
        <p:spPr>
          <a:xfrm>
            <a:off x="15923591" y="1020793"/>
            <a:ext cx="1476198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Vigente:</a:t>
            </a:r>
          </a:p>
        </p:txBody>
      </p:sp>
      <p:sp>
        <p:nvSpPr>
          <p:cNvPr id="119" name="TextBox 113">
            <a:extLst>
              <a:ext uri="{FF2B5EF4-FFF2-40B4-BE49-F238E27FC236}">
                <a16:creationId xmlns:a16="http://schemas.microsoft.com/office/drawing/2014/main" id="{FC119237-A366-9AA6-D795-A4D25BEF4665}"/>
              </a:ext>
            </a:extLst>
          </p:cNvPr>
          <p:cNvSpPr txBox="1"/>
          <p:nvPr/>
        </p:nvSpPr>
        <p:spPr>
          <a:xfrm>
            <a:off x="875373" y="-59933"/>
            <a:ext cx="6533970" cy="14071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39"/>
              </a:lnSpc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Caracterización Proceso</a:t>
            </a:r>
          </a:p>
          <a:p>
            <a:pPr algn="ctr">
              <a:lnSpc>
                <a:spcPts val="3839"/>
              </a:lnSpc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M1 Fortalecimiento</a:t>
            </a:r>
          </a:p>
          <a:p>
            <a:pPr algn="ctr">
              <a:lnSpc>
                <a:spcPts val="3839"/>
              </a:lnSpc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Del   SINAP</a:t>
            </a:r>
          </a:p>
        </p:txBody>
      </p:sp>
      <p:sp>
        <p:nvSpPr>
          <p:cNvPr id="121" name="TextBox 114">
            <a:extLst>
              <a:ext uri="{FF2B5EF4-FFF2-40B4-BE49-F238E27FC236}">
                <a16:creationId xmlns:a16="http://schemas.microsoft.com/office/drawing/2014/main" id="{B74D2F3D-C5F8-D9BA-A1FF-9183118C5678}"/>
              </a:ext>
            </a:extLst>
          </p:cNvPr>
          <p:cNvSpPr txBox="1"/>
          <p:nvPr/>
        </p:nvSpPr>
        <p:spPr>
          <a:xfrm>
            <a:off x="6156616" y="116933"/>
            <a:ext cx="9966462" cy="119263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s-CO" sz="1550" b="1" dirty="0">
                <a:solidFill>
                  <a:srgbClr val="009536"/>
                </a:solidFill>
                <a:latin typeface="Century Gothic" panose="020B0502020202020204" pitchFamily="34" charset="0"/>
              </a:rPr>
              <a:t>Objetivo: </a:t>
            </a:r>
            <a:r>
              <a:rPr lang="es-ES" sz="1550" dirty="0">
                <a:solidFill>
                  <a:srgbClr val="009536"/>
                </a:solidFill>
                <a:latin typeface="Century Gothic" panose="020B0502020202020204" pitchFamily="34" charset="0"/>
              </a:rPr>
              <a:t>Aportar como coordinadores del SINAP a la consolidación de un sistema representativo, bien conectado, efectivamente manejado y equitativamente gestionado, mediante la articulación y coordinación con diferentes actores en la implementación de los lineamientos del Gobierno Nacional, que permita contribuir al cumplimiento de los objetivos y metas del país en materia de conservación de la biodiversidad.</a:t>
            </a:r>
            <a:endParaRPr lang="es-CO" sz="1550" dirty="0">
              <a:solidFill>
                <a:srgbClr val="009536"/>
              </a:solidFill>
              <a:latin typeface="Century Gothic" panose="020B0502020202020204" pitchFamily="34" charset="0"/>
            </a:endParaRP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A1CF50D-C540-5D8B-AE0E-0AA39CF13E51}"/>
              </a:ext>
            </a:extLst>
          </p:cNvPr>
          <p:cNvSpPr txBox="1"/>
          <p:nvPr/>
        </p:nvSpPr>
        <p:spPr>
          <a:xfrm>
            <a:off x="16917925" y="98107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M1-CA-01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F438BFD9-2F8B-C2FE-92BF-182100C75BF9}"/>
              </a:ext>
            </a:extLst>
          </p:cNvPr>
          <p:cNvSpPr txBox="1"/>
          <p:nvPr/>
        </p:nvSpPr>
        <p:spPr>
          <a:xfrm>
            <a:off x="17005088" y="576208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02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9E9829DC-E1EE-0108-B4FF-3D728ACD0EDD}"/>
              </a:ext>
            </a:extLst>
          </p:cNvPr>
          <p:cNvSpPr txBox="1"/>
          <p:nvPr/>
        </p:nvSpPr>
        <p:spPr>
          <a:xfrm>
            <a:off x="17019458" y="965146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16/06/2024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05C1B711-4BBA-6499-C1D5-9838500EBB00}"/>
              </a:ext>
            </a:extLst>
          </p:cNvPr>
          <p:cNvSpPr txBox="1"/>
          <p:nvPr/>
        </p:nvSpPr>
        <p:spPr>
          <a:xfrm>
            <a:off x="645060" y="5587430"/>
            <a:ext cx="302963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1- PND, compromisos </a:t>
            </a:r>
            <a:r>
              <a:rPr lang="es-CO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Conpes</a:t>
            </a:r>
            <a:endParaRPr lang="es-CO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2- Acuerdos internacionales</a:t>
            </a: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3- Lineamientos de política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A7DE20A5-B9B0-C1E6-01FC-B46155C42959}"/>
              </a:ext>
            </a:extLst>
          </p:cNvPr>
          <p:cNvSpPr txBox="1"/>
          <p:nvPr/>
        </p:nvSpPr>
        <p:spPr>
          <a:xfrm>
            <a:off x="75203" y="6481416"/>
            <a:ext cx="3412169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6-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Diagnóstico y  Mapa nacional de ecosistemas de las AP del SINAP en el RUNAP</a:t>
            </a:r>
            <a:endParaRPr lang="es-CO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7-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Documento estratégico orientador para SINAP.</a:t>
            </a:r>
            <a:endParaRPr lang="es-CO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8-9 Requerimientos, necesidades y expectativas </a:t>
            </a: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10-Necesidades del territorio </a:t>
            </a: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11- Solicitud de información  y directrices en</a:t>
            </a: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materia de control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014FA674-5697-DFC1-6729-F848E18257C9}"/>
              </a:ext>
            </a:extLst>
          </p:cNvPr>
          <p:cNvSpPr txBox="1"/>
          <p:nvPr/>
        </p:nvSpPr>
        <p:spPr>
          <a:xfrm>
            <a:off x="15198644" y="2322482"/>
            <a:ext cx="302547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Documento estratégico orientador el SINAP</a:t>
            </a:r>
          </a:p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Conceptos técnicos: Reportes de inscripción y registro-reporte RUNAP y su difusión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7AA1ADA7-160E-A75B-A804-271600674D42}"/>
              </a:ext>
            </a:extLst>
          </p:cNvPr>
          <p:cNvSpPr txBox="1"/>
          <p:nvPr/>
        </p:nvSpPr>
        <p:spPr>
          <a:xfrm>
            <a:off x="14489240" y="3858489"/>
            <a:ext cx="372193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Salidas alfanuméricas y cartográficas de los indicadores del SIM-SINAP de acuerdo a los atributos del SINAP. </a:t>
            </a:r>
          </a:p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informes de Orientación y acompañamiento a los subsistemas.</a:t>
            </a:r>
          </a:p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Informes semestrales de Gestión de los SIRAPS</a:t>
            </a:r>
          </a:p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*Informes de Orientación y acompañamiento a los subsistemas*Informes semestrales de Gestión de los SIRAP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AA145531-4099-A1CD-C689-14D046FE0A4B}"/>
              </a:ext>
            </a:extLst>
          </p:cNvPr>
          <p:cNvSpPr txBox="1"/>
          <p:nvPr/>
        </p:nvSpPr>
        <p:spPr>
          <a:xfrm>
            <a:off x="15220089" y="2887746"/>
            <a:ext cx="301625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Matriz de seguimiento a los procesos de rutas de declaratoria/ampliación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D03E4A7E-DF51-74FB-CAD2-72A15913E01C}"/>
              </a:ext>
            </a:extLst>
          </p:cNvPr>
          <p:cNvSpPr txBox="1"/>
          <p:nvPr/>
        </p:nvSpPr>
        <p:spPr>
          <a:xfrm>
            <a:off x="15194101" y="3242097"/>
            <a:ext cx="309389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procesos regionales; Registro Único Nacional de  AP ; informes de Orientación y acompañamiento a los subsistemas</a:t>
            </a:r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618C2CF5-13AC-9B94-2819-A24A0D62F4F6}"/>
              </a:ext>
            </a:extLst>
          </p:cNvPr>
          <p:cNvSpPr txBox="1"/>
          <p:nvPr/>
        </p:nvSpPr>
        <p:spPr>
          <a:xfrm>
            <a:off x="89469" y="6121549"/>
            <a:ext cx="9144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4- 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Documento estratégico orientador SINAP  </a:t>
            </a: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5-Matriz de seguimiento a declaratoria de APR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593CD9A2-0BBC-A6F8-6C96-9E47C1171C34}"/>
              </a:ext>
            </a:extLst>
          </p:cNvPr>
          <p:cNvSpPr txBox="1"/>
          <p:nvPr/>
        </p:nvSpPr>
        <p:spPr>
          <a:xfrm>
            <a:off x="1743626" y="8316534"/>
            <a:ext cx="71767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MIPG: Política </a:t>
            </a:r>
            <a:r>
              <a:rPr lang="es-ES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Direccionamiento Estratégico y Planeación ; Gestión con Valores para Resultados; Gestión del Conocimiento y  la Innovación; Gestión Estadística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9001:2015 Numerales </a:t>
            </a:r>
            <a:r>
              <a:rPr lang="es-ES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4.1 4.2. 6.1. 6.3. 7.4. 7.5 8.1.8.2. 8.5.8.6 8.7 9.1. 9.1.2 10.3 </a:t>
            </a:r>
            <a:r>
              <a:rPr lang="fr-F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PE 1000:2020 Numérales 4.1, 4.2., 4.4,  4.5., 4.6, 4.7, 4.8., 4.10, 5.7, 12, 13</a:t>
            </a:r>
            <a:endParaRPr lang="es-CO" sz="125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66130D2E-7CF8-7B8B-46C6-88868908A630}"/>
              </a:ext>
            </a:extLst>
          </p:cNvPr>
          <p:cNvSpPr txBox="1"/>
          <p:nvPr/>
        </p:nvSpPr>
        <p:spPr>
          <a:xfrm>
            <a:off x="15119506" y="8200869"/>
            <a:ext cx="3037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Documentos</a:t>
            </a:r>
          </a:p>
          <a:p>
            <a:pPr algn="r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Riesgos </a:t>
            </a:r>
          </a:p>
          <a:p>
            <a:pPr algn="r"/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r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Indicadores</a:t>
            </a:r>
          </a:p>
          <a:p>
            <a:pPr algn="r"/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r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Normograma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1E836EBC-591B-15F8-E766-DB3F1B268864}"/>
              </a:ext>
            </a:extLst>
          </p:cNvPr>
          <p:cNvSpPr txBox="1"/>
          <p:nvPr/>
        </p:nvSpPr>
        <p:spPr>
          <a:xfrm>
            <a:off x="6897877" y="9596856"/>
            <a:ext cx="48643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Luis Alberto Cruz Colorado</a:t>
            </a:r>
          </a:p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Coordinador Grupo Gestión e Integración del SINAP</a:t>
            </a:r>
            <a:endParaRPr lang="es-CO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CO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A2185118-D923-C514-D8E0-949E2FD454A2}"/>
              </a:ext>
            </a:extLst>
          </p:cNvPr>
          <p:cNvSpPr txBox="1"/>
          <p:nvPr/>
        </p:nvSpPr>
        <p:spPr>
          <a:xfrm>
            <a:off x="9932869" y="5720061"/>
            <a:ext cx="436305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Medir y hacer seguimiento al cumplimiento del objetivo del proceso, metas y alineación estratégica a través de los indicadores asociados al mismo y a los planes estratégicos.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MX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el cumplimiento de las metas, planes, programas y proyectos a cargo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Autoevaluar  el proceso a través de seguimiento a los mapas de riesgos ( Corrupción/ Fiscales y Gestión )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Verificar resultados de auditorías, informes de seguimiento y demás mecanismos de evaluación.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Validación y Seguimiento a los Tramites y su estrategia de Racionalización.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8" name="TextBox 100">
            <a:extLst>
              <a:ext uri="{FF2B5EF4-FFF2-40B4-BE49-F238E27FC236}">
                <a16:creationId xmlns:a16="http://schemas.microsoft.com/office/drawing/2014/main" id="{B036C8E9-D5F1-C738-C11D-B9C647435BED}"/>
              </a:ext>
            </a:extLst>
          </p:cNvPr>
          <p:cNvSpPr txBox="1"/>
          <p:nvPr/>
        </p:nvSpPr>
        <p:spPr>
          <a:xfrm>
            <a:off x="9081857" y="8287938"/>
            <a:ext cx="1088063" cy="243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Alcance</a:t>
            </a: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:</a:t>
            </a:r>
          </a:p>
        </p:txBody>
      </p:sp>
      <p:pic>
        <p:nvPicPr>
          <p:cNvPr id="79" name="Gráfico 78" descr="Cuaderno de estrategias">
            <a:extLst>
              <a:ext uri="{FF2B5EF4-FFF2-40B4-BE49-F238E27FC236}">
                <a16:creationId xmlns:a16="http://schemas.microsoft.com/office/drawing/2014/main" id="{0B6B3693-3A20-7E73-6FF3-5B934C71A2B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962830" y="8475676"/>
            <a:ext cx="957799" cy="957799"/>
          </a:xfrm>
          <a:prstGeom prst="rect">
            <a:avLst/>
          </a:prstGeom>
        </p:spPr>
      </p:pic>
      <p:sp>
        <p:nvSpPr>
          <p:cNvPr id="80" name="CuadroTexto 79">
            <a:extLst>
              <a:ext uri="{FF2B5EF4-FFF2-40B4-BE49-F238E27FC236}">
                <a16:creationId xmlns:a16="http://schemas.microsoft.com/office/drawing/2014/main" id="{58B90792-7EAC-516F-4063-6F872E5645A9}"/>
              </a:ext>
            </a:extLst>
          </p:cNvPr>
          <p:cNvSpPr txBox="1"/>
          <p:nvPr/>
        </p:nvSpPr>
        <p:spPr>
          <a:xfrm>
            <a:off x="10130975" y="8359270"/>
            <a:ext cx="32842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Inicia con establecer el plan de acción y planes de trabajo del proceso y finaliza con t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omar acciones correctivas y correcciones para la mejora del proceso.</a:t>
            </a:r>
            <a:endParaRPr lang="es-CO" sz="12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13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914</Words>
  <Application>Microsoft Office PowerPoint</Application>
  <PresentationFormat>Personalizado</PresentationFormat>
  <Paragraphs>116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Marcela Borda Rodriguez</cp:lastModifiedBy>
  <cp:revision>58</cp:revision>
  <dcterms:created xsi:type="dcterms:W3CDTF">2006-08-16T00:00:00Z</dcterms:created>
  <dcterms:modified xsi:type="dcterms:W3CDTF">2024-07-12T14:06:28Z</dcterms:modified>
  <dc:identifier>DAGBI6CQJEU</dc:identifier>
</cp:coreProperties>
</file>