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Century Gothic" panose="020B0502020202020204" pitchFamily="34" charset="0"/>
      <p:regular r:id="rId4"/>
      <p:bold r:id="rId5"/>
      <p:italic r:id="rId6"/>
      <p:boldItalic r:id="rId7"/>
    </p:embeddedFont>
    <p:embeddedFont>
      <p:font typeface="Play" panose="020B0604020202020204" charset="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hjSNAzL5uIKTdpoc32AphaPVppv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6821" autoAdjust="0"/>
  </p:normalViewPr>
  <p:slideViewPr>
    <p:cSldViewPr snapToGrid="0">
      <p:cViewPr varScale="1">
        <p:scale>
          <a:sx n="70" d="100"/>
          <a:sy n="70" d="100"/>
        </p:scale>
        <p:origin x="11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s-CO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oogle Shape;89;p1"/>
          <p:cNvGrpSpPr/>
          <p:nvPr/>
        </p:nvGrpSpPr>
        <p:grpSpPr>
          <a:xfrm>
            <a:off x="201400" y="5370459"/>
            <a:ext cx="5785493" cy="877546"/>
            <a:chOff x="0" y="-57150"/>
            <a:chExt cx="2816121" cy="427150"/>
          </a:xfrm>
        </p:grpSpPr>
        <p:sp>
          <p:nvSpPr>
            <p:cNvPr id="90" name="Google Shape;90;p1"/>
            <p:cNvSpPr/>
            <p:nvPr/>
          </p:nvSpPr>
          <p:spPr>
            <a:xfrm>
              <a:off x="0" y="0"/>
              <a:ext cx="2816121" cy="370000"/>
            </a:xfrm>
            <a:custGeom>
              <a:avLst/>
              <a:gdLst/>
              <a:ahLst/>
              <a:cxnLst/>
              <a:rect l="l" t="t" r="r" b="b"/>
              <a:pathLst>
                <a:path w="2816121" h="370000" extrusionOk="0">
                  <a:moveTo>
                    <a:pt x="0" y="0"/>
                  </a:moveTo>
                  <a:lnTo>
                    <a:pt x="2816121" y="0"/>
                  </a:lnTo>
                  <a:lnTo>
                    <a:pt x="2816121" y="370000"/>
                  </a:lnTo>
                  <a:lnTo>
                    <a:pt x="0" y="3700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1"/>
            <p:cNvSpPr txBox="1"/>
            <p:nvPr/>
          </p:nvSpPr>
          <p:spPr>
            <a:xfrm>
              <a:off x="0" y="-57150"/>
              <a:ext cx="2816121" cy="4271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650" tIns="43650" rIns="43650" bIns="43650" anchor="ctr" anchorCtr="0">
              <a:noAutofit/>
            </a:bodyPr>
            <a:lstStyle/>
            <a:p>
              <a:pPr marL="0" marR="0" lvl="0" indent="0" algn="ctr" rtl="0">
                <a:lnSpc>
                  <a:spcPct val="210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92" name="Google Shape;92;p1"/>
          <p:cNvGrpSpPr/>
          <p:nvPr/>
        </p:nvGrpSpPr>
        <p:grpSpPr>
          <a:xfrm>
            <a:off x="213335" y="6224911"/>
            <a:ext cx="3980735" cy="563245"/>
            <a:chOff x="0" y="-57150"/>
            <a:chExt cx="1937646" cy="274163"/>
          </a:xfrm>
        </p:grpSpPr>
        <p:sp>
          <p:nvSpPr>
            <p:cNvPr id="93" name="Google Shape;93;p1"/>
            <p:cNvSpPr/>
            <p:nvPr/>
          </p:nvSpPr>
          <p:spPr>
            <a:xfrm>
              <a:off x="0" y="0"/>
              <a:ext cx="1937645" cy="217013"/>
            </a:xfrm>
            <a:custGeom>
              <a:avLst/>
              <a:gdLst/>
              <a:ahLst/>
              <a:cxnLst/>
              <a:rect l="l" t="t" r="r" b="b"/>
              <a:pathLst>
                <a:path w="1937645" h="217013" extrusionOk="0">
                  <a:moveTo>
                    <a:pt x="0" y="0"/>
                  </a:moveTo>
                  <a:lnTo>
                    <a:pt x="1937645" y="0"/>
                  </a:lnTo>
                  <a:lnTo>
                    <a:pt x="1937645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"/>
            <p:cNvSpPr txBox="1"/>
            <p:nvPr/>
          </p:nvSpPr>
          <p:spPr>
            <a:xfrm>
              <a:off x="0" y="-57150"/>
              <a:ext cx="1937646" cy="2741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650" tIns="43650" rIns="43650" bIns="43650" anchor="ctr" anchorCtr="0">
              <a:noAutofit/>
            </a:bodyPr>
            <a:lstStyle/>
            <a:p>
              <a:pPr marL="0" marR="0" lvl="0" indent="0" algn="ctr" rtl="0">
                <a:lnSpc>
                  <a:spcPct val="210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95" name="Google Shape;95;p1"/>
          <p:cNvGrpSpPr/>
          <p:nvPr/>
        </p:nvGrpSpPr>
        <p:grpSpPr>
          <a:xfrm>
            <a:off x="4234060" y="6224911"/>
            <a:ext cx="3705295" cy="563245"/>
            <a:chOff x="0" y="-57150"/>
            <a:chExt cx="1803573" cy="274163"/>
          </a:xfrm>
        </p:grpSpPr>
        <p:sp>
          <p:nvSpPr>
            <p:cNvPr id="96" name="Google Shape;96;p1"/>
            <p:cNvSpPr/>
            <p:nvPr/>
          </p:nvSpPr>
          <p:spPr>
            <a:xfrm>
              <a:off x="0" y="0"/>
              <a:ext cx="1803573" cy="217013"/>
            </a:xfrm>
            <a:custGeom>
              <a:avLst/>
              <a:gdLst/>
              <a:ahLst/>
              <a:cxnLst/>
              <a:rect l="l" t="t" r="r" b="b"/>
              <a:pathLst>
                <a:path w="1803573" h="217013" extrusionOk="0">
                  <a:moveTo>
                    <a:pt x="0" y="0"/>
                  </a:moveTo>
                  <a:lnTo>
                    <a:pt x="1803573" y="0"/>
                  </a:lnTo>
                  <a:lnTo>
                    <a:pt x="1803573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1"/>
            <p:cNvSpPr txBox="1"/>
            <p:nvPr/>
          </p:nvSpPr>
          <p:spPr>
            <a:xfrm>
              <a:off x="0" y="-57150"/>
              <a:ext cx="1803573" cy="2741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650" tIns="43650" rIns="43650" bIns="43650" anchor="ctr" anchorCtr="0">
              <a:noAutofit/>
            </a:bodyPr>
            <a:lstStyle/>
            <a:p>
              <a:pPr marL="0" marR="0" lvl="0" indent="0" algn="ctr" rtl="0">
                <a:lnSpc>
                  <a:spcPct val="210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98" name="Google Shape;98;p1"/>
          <p:cNvGrpSpPr/>
          <p:nvPr/>
        </p:nvGrpSpPr>
        <p:grpSpPr>
          <a:xfrm>
            <a:off x="7998362" y="6218925"/>
            <a:ext cx="3984777" cy="563245"/>
            <a:chOff x="0" y="-57150"/>
            <a:chExt cx="1939613" cy="274163"/>
          </a:xfrm>
        </p:grpSpPr>
        <p:sp>
          <p:nvSpPr>
            <p:cNvPr id="99" name="Google Shape;99;p1"/>
            <p:cNvSpPr/>
            <p:nvPr/>
          </p:nvSpPr>
          <p:spPr>
            <a:xfrm>
              <a:off x="0" y="0"/>
              <a:ext cx="1939613" cy="217013"/>
            </a:xfrm>
            <a:custGeom>
              <a:avLst/>
              <a:gdLst/>
              <a:ahLst/>
              <a:cxnLst/>
              <a:rect l="l" t="t" r="r" b="b"/>
              <a:pathLst>
                <a:path w="1939613" h="217013" extrusionOk="0">
                  <a:moveTo>
                    <a:pt x="0" y="0"/>
                  </a:moveTo>
                  <a:lnTo>
                    <a:pt x="1939613" y="0"/>
                  </a:lnTo>
                  <a:lnTo>
                    <a:pt x="1939613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1"/>
            <p:cNvSpPr txBox="1"/>
            <p:nvPr/>
          </p:nvSpPr>
          <p:spPr>
            <a:xfrm>
              <a:off x="0" y="-57150"/>
              <a:ext cx="1939613" cy="2741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650" tIns="43650" rIns="43650" bIns="43650" anchor="ctr" anchorCtr="0">
              <a:noAutofit/>
            </a:bodyPr>
            <a:lstStyle/>
            <a:p>
              <a:pPr marL="0" marR="0" lvl="0" indent="0" algn="ctr" rtl="0">
                <a:lnSpc>
                  <a:spcPct val="210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01" name="Google Shape;101;p1"/>
          <p:cNvGrpSpPr/>
          <p:nvPr/>
        </p:nvGrpSpPr>
        <p:grpSpPr>
          <a:xfrm>
            <a:off x="6032336" y="5364902"/>
            <a:ext cx="5937239" cy="883532"/>
            <a:chOff x="0" y="-57150"/>
            <a:chExt cx="2889985" cy="430064"/>
          </a:xfrm>
        </p:grpSpPr>
        <p:sp>
          <p:nvSpPr>
            <p:cNvPr id="102" name="Google Shape;102;p1"/>
            <p:cNvSpPr/>
            <p:nvPr/>
          </p:nvSpPr>
          <p:spPr>
            <a:xfrm>
              <a:off x="0" y="0"/>
              <a:ext cx="2889985" cy="372914"/>
            </a:xfrm>
            <a:custGeom>
              <a:avLst/>
              <a:gdLst/>
              <a:ahLst/>
              <a:cxnLst/>
              <a:rect l="l" t="t" r="r" b="b"/>
              <a:pathLst>
                <a:path w="2889985" h="372914" extrusionOk="0">
                  <a:moveTo>
                    <a:pt x="0" y="0"/>
                  </a:moveTo>
                  <a:lnTo>
                    <a:pt x="2889985" y="0"/>
                  </a:lnTo>
                  <a:lnTo>
                    <a:pt x="2889985" y="372914"/>
                  </a:lnTo>
                  <a:lnTo>
                    <a:pt x="0" y="3729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1"/>
            <p:cNvSpPr txBox="1"/>
            <p:nvPr/>
          </p:nvSpPr>
          <p:spPr>
            <a:xfrm>
              <a:off x="0" y="-57150"/>
              <a:ext cx="2889985" cy="4300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650" tIns="43650" rIns="43650" bIns="43650" anchor="ctr" anchorCtr="0">
              <a:noAutofit/>
            </a:bodyPr>
            <a:lstStyle/>
            <a:p>
              <a:pPr marL="0" marR="0" lvl="0" indent="0" algn="ctr" rtl="0">
                <a:lnSpc>
                  <a:spcPct val="210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04" name="Google Shape;104;p1"/>
          <p:cNvGrpSpPr/>
          <p:nvPr/>
        </p:nvGrpSpPr>
        <p:grpSpPr>
          <a:xfrm>
            <a:off x="191440" y="822330"/>
            <a:ext cx="1999782" cy="2759070"/>
            <a:chOff x="0" y="-57150"/>
            <a:chExt cx="973405" cy="1342993"/>
          </a:xfrm>
        </p:grpSpPr>
        <p:sp>
          <p:nvSpPr>
            <p:cNvPr id="105" name="Google Shape;105;p1"/>
            <p:cNvSpPr/>
            <p:nvPr/>
          </p:nvSpPr>
          <p:spPr>
            <a:xfrm>
              <a:off x="0" y="0"/>
              <a:ext cx="973405" cy="1285843"/>
            </a:xfrm>
            <a:custGeom>
              <a:avLst/>
              <a:gdLst/>
              <a:ahLst/>
              <a:cxnLst/>
              <a:rect l="l" t="t" r="r" b="b"/>
              <a:pathLst>
                <a:path w="973405" h="1285843" extrusionOk="0">
                  <a:moveTo>
                    <a:pt x="0" y="0"/>
                  </a:moveTo>
                  <a:lnTo>
                    <a:pt x="973405" y="0"/>
                  </a:lnTo>
                  <a:lnTo>
                    <a:pt x="973405" y="1285843"/>
                  </a:lnTo>
                  <a:lnTo>
                    <a:pt x="0" y="12858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" name="Google Shape;106;p1"/>
            <p:cNvSpPr txBox="1"/>
            <p:nvPr/>
          </p:nvSpPr>
          <p:spPr>
            <a:xfrm>
              <a:off x="0" y="-57150"/>
              <a:ext cx="973405" cy="13429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650" tIns="43650" rIns="43650" bIns="43650" anchor="ctr" anchorCtr="0">
              <a:noAutofit/>
            </a:bodyPr>
            <a:lstStyle/>
            <a:p>
              <a:pPr marL="0" marR="0" lvl="0" indent="0" algn="ctr" rtl="0">
                <a:lnSpc>
                  <a:spcPct val="210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07" name="Google Shape;107;p1"/>
          <p:cNvGrpSpPr/>
          <p:nvPr/>
        </p:nvGrpSpPr>
        <p:grpSpPr>
          <a:xfrm>
            <a:off x="182740" y="3510569"/>
            <a:ext cx="1999782" cy="1930036"/>
            <a:chOff x="0" y="-57150"/>
            <a:chExt cx="973405" cy="939456"/>
          </a:xfrm>
        </p:grpSpPr>
        <p:sp>
          <p:nvSpPr>
            <p:cNvPr id="108" name="Google Shape;108;p1"/>
            <p:cNvSpPr/>
            <p:nvPr/>
          </p:nvSpPr>
          <p:spPr>
            <a:xfrm>
              <a:off x="0" y="0"/>
              <a:ext cx="973405" cy="882306"/>
            </a:xfrm>
            <a:custGeom>
              <a:avLst/>
              <a:gdLst/>
              <a:ahLst/>
              <a:cxnLst/>
              <a:rect l="l" t="t" r="r" b="b"/>
              <a:pathLst>
                <a:path w="973405" h="882306" extrusionOk="0">
                  <a:moveTo>
                    <a:pt x="0" y="0"/>
                  </a:moveTo>
                  <a:lnTo>
                    <a:pt x="973405" y="0"/>
                  </a:lnTo>
                  <a:lnTo>
                    <a:pt x="973405" y="882306"/>
                  </a:lnTo>
                  <a:lnTo>
                    <a:pt x="0" y="88230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1"/>
            <p:cNvSpPr txBox="1"/>
            <p:nvPr/>
          </p:nvSpPr>
          <p:spPr>
            <a:xfrm>
              <a:off x="0" y="-57150"/>
              <a:ext cx="973405" cy="93945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650" tIns="43650" rIns="43650" bIns="43650" anchor="ctr" anchorCtr="0">
              <a:noAutofit/>
            </a:bodyPr>
            <a:lstStyle/>
            <a:p>
              <a:pPr marL="0" marR="0" lvl="0" indent="0" algn="ctr" rtl="0">
                <a:lnSpc>
                  <a:spcPct val="210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10" name="Google Shape;110;p1"/>
          <p:cNvGrpSpPr/>
          <p:nvPr/>
        </p:nvGrpSpPr>
        <p:grpSpPr>
          <a:xfrm>
            <a:off x="1854122" y="1468256"/>
            <a:ext cx="978345" cy="792724"/>
            <a:chOff x="0" y="-57150"/>
            <a:chExt cx="476215" cy="385863"/>
          </a:xfrm>
        </p:grpSpPr>
        <p:sp>
          <p:nvSpPr>
            <p:cNvPr id="111" name="Google Shape;111;p1"/>
            <p:cNvSpPr/>
            <p:nvPr/>
          </p:nvSpPr>
          <p:spPr>
            <a:xfrm>
              <a:off x="0" y="0"/>
              <a:ext cx="476215" cy="328713"/>
            </a:xfrm>
            <a:custGeom>
              <a:avLst/>
              <a:gdLst/>
              <a:ahLst/>
              <a:cxnLst/>
              <a:rect l="l" t="t" r="r" b="b"/>
              <a:pathLst>
                <a:path w="476215" h="328713" extrusionOk="0">
                  <a:moveTo>
                    <a:pt x="0" y="0"/>
                  </a:moveTo>
                  <a:lnTo>
                    <a:pt x="476215" y="0"/>
                  </a:lnTo>
                  <a:lnTo>
                    <a:pt x="476215" y="328713"/>
                  </a:lnTo>
                  <a:lnTo>
                    <a:pt x="0" y="3287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1"/>
            <p:cNvSpPr txBox="1"/>
            <p:nvPr/>
          </p:nvSpPr>
          <p:spPr>
            <a:xfrm>
              <a:off x="0" y="-57150"/>
              <a:ext cx="476215" cy="3858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650" tIns="43650" rIns="43650" bIns="43650" anchor="ctr" anchorCtr="0">
              <a:noAutofit/>
            </a:bodyPr>
            <a:lstStyle/>
            <a:p>
              <a:pPr marL="0" marR="0" lvl="0" indent="0" algn="ctr" rtl="0">
                <a:lnSpc>
                  <a:spcPct val="210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13" name="Google Shape;113;p1"/>
          <p:cNvGrpSpPr/>
          <p:nvPr/>
        </p:nvGrpSpPr>
        <p:grpSpPr>
          <a:xfrm>
            <a:off x="1854122" y="4184981"/>
            <a:ext cx="971930" cy="712740"/>
            <a:chOff x="0" y="-57150"/>
            <a:chExt cx="473093" cy="379832"/>
          </a:xfrm>
        </p:grpSpPr>
        <p:sp>
          <p:nvSpPr>
            <p:cNvPr id="114" name="Google Shape;114;p1"/>
            <p:cNvSpPr/>
            <p:nvPr/>
          </p:nvSpPr>
          <p:spPr>
            <a:xfrm>
              <a:off x="0" y="0"/>
              <a:ext cx="473093" cy="322682"/>
            </a:xfrm>
            <a:custGeom>
              <a:avLst/>
              <a:gdLst/>
              <a:ahLst/>
              <a:cxnLst/>
              <a:rect l="l" t="t" r="r" b="b"/>
              <a:pathLst>
                <a:path w="473093" h="322682" extrusionOk="0">
                  <a:moveTo>
                    <a:pt x="0" y="0"/>
                  </a:moveTo>
                  <a:lnTo>
                    <a:pt x="473093" y="0"/>
                  </a:lnTo>
                  <a:lnTo>
                    <a:pt x="473093" y="322682"/>
                  </a:lnTo>
                  <a:lnTo>
                    <a:pt x="0" y="3226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1"/>
            <p:cNvSpPr txBox="1"/>
            <p:nvPr/>
          </p:nvSpPr>
          <p:spPr>
            <a:xfrm>
              <a:off x="0" y="-57150"/>
              <a:ext cx="473093" cy="379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650" tIns="43650" rIns="43650" bIns="43650" anchor="ctr" anchorCtr="0">
              <a:noAutofit/>
            </a:bodyPr>
            <a:lstStyle/>
            <a:p>
              <a:pPr marL="0" marR="0" lvl="0" indent="0" algn="ctr" rtl="0">
                <a:lnSpc>
                  <a:spcPct val="210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16" name="Google Shape;116;p1"/>
          <p:cNvGrpSpPr/>
          <p:nvPr/>
        </p:nvGrpSpPr>
        <p:grpSpPr>
          <a:xfrm>
            <a:off x="2876861" y="797588"/>
            <a:ext cx="3121967" cy="2763891"/>
            <a:chOff x="0" y="-57150"/>
            <a:chExt cx="1519635" cy="1345340"/>
          </a:xfrm>
        </p:grpSpPr>
        <p:sp>
          <p:nvSpPr>
            <p:cNvPr id="117" name="Google Shape;117;p1"/>
            <p:cNvSpPr/>
            <p:nvPr/>
          </p:nvSpPr>
          <p:spPr>
            <a:xfrm>
              <a:off x="0" y="0"/>
              <a:ext cx="1519635" cy="1288190"/>
            </a:xfrm>
            <a:custGeom>
              <a:avLst/>
              <a:gdLst/>
              <a:ahLst/>
              <a:cxnLst/>
              <a:rect l="l" t="t" r="r" b="b"/>
              <a:pathLst>
                <a:path w="1519635" h="1288190" extrusionOk="0">
                  <a:moveTo>
                    <a:pt x="0" y="0"/>
                  </a:moveTo>
                  <a:lnTo>
                    <a:pt x="1519635" y="0"/>
                  </a:lnTo>
                  <a:lnTo>
                    <a:pt x="1519635" y="1288190"/>
                  </a:lnTo>
                  <a:lnTo>
                    <a:pt x="0" y="12881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1"/>
            <p:cNvSpPr txBox="1"/>
            <p:nvPr/>
          </p:nvSpPr>
          <p:spPr>
            <a:xfrm>
              <a:off x="0" y="-57150"/>
              <a:ext cx="1519635" cy="13453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650" tIns="43650" rIns="43650" bIns="43650" anchor="ctr" anchorCtr="0">
              <a:noAutofit/>
            </a:bodyPr>
            <a:lstStyle/>
            <a:p>
              <a:pPr marL="0" marR="0" lvl="0" indent="0" algn="ctr" rtl="0">
                <a:lnSpc>
                  <a:spcPct val="210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19" name="Google Shape;119;p1"/>
          <p:cNvGrpSpPr/>
          <p:nvPr/>
        </p:nvGrpSpPr>
        <p:grpSpPr>
          <a:xfrm>
            <a:off x="2234613" y="797588"/>
            <a:ext cx="952111" cy="735011"/>
            <a:chOff x="0" y="-57150"/>
            <a:chExt cx="463446" cy="357771"/>
          </a:xfrm>
        </p:grpSpPr>
        <p:sp>
          <p:nvSpPr>
            <p:cNvPr id="120" name="Google Shape;120;p1"/>
            <p:cNvSpPr/>
            <p:nvPr/>
          </p:nvSpPr>
          <p:spPr>
            <a:xfrm>
              <a:off x="0" y="0"/>
              <a:ext cx="463446" cy="300621"/>
            </a:xfrm>
            <a:custGeom>
              <a:avLst/>
              <a:gdLst/>
              <a:ahLst/>
              <a:cxnLst/>
              <a:rect l="l" t="t" r="r" b="b"/>
              <a:pathLst>
                <a:path w="463446" h="300621" extrusionOk="0">
                  <a:moveTo>
                    <a:pt x="0" y="0"/>
                  </a:moveTo>
                  <a:lnTo>
                    <a:pt x="463446" y="0"/>
                  </a:lnTo>
                  <a:lnTo>
                    <a:pt x="463446" y="300621"/>
                  </a:lnTo>
                  <a:lnTo>
                    <a:pt x="0" y="3006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1"/>
            <p:cNvSpPr txBox="1"/>
            <p:nvPr/>
          </p:nvSpPr>
          <p:spPr>
            <a:xfrm>
              <a:off x="0" y="-57150"/>
              <a:ext cx="463446" cy="3577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650" tIns="43650" rIns="43650" bIns="43650" anchor="ctr" anchorCtr="0">
              <a:noAutofit/>
            </a:bodyPr>
            <a:lstStyle/>
            <a:p>
              <a:pPr marL="0" marR="0" lvl="0" indent="0" algn="ctr" rtl="0">
                <a:lnSpc>
                  <a:spcPct val="210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22" name="Google Shape;122;p1"/>
          <p:cNvGrpSpPr/>
          <p:nvPr/>
        </p:nvGrpSpPr>
        <p:grpSpPr>
          <a:xfrm>
            <a:off x="2234612" y="2199673"/>
            <a:ext cx="941509" cy="1361806"/>
            <a:chOff x="0" y="-57150"/>
            <a:chExt cx="458285" cy="662867"/>
          </a:xfrm>
        </p:grpSpPr>
        <p:sp>
          <p:nvSpPr>
            <p:cNvPr id="123" name="Google Shape;123;p1"/>
            <p:cNvSpPr/>
            <p:nvPr/>
          </p:nvSpPr>
          <p:spPr>
            <a:xfrm>
              <a:off x="0" y="0"/>
              <a:ext cx="458285" cy="605717"/>
            </a:xfrm>
            <a:custGeom>
              <a:avLst/>
              <a:gdLst/>
              <a:ahLst/>
              <a:cxnLst/>
              <a:rect l="l" t="t" r="r" b="b"/>
              <a:pathLst>
                <a:path w="458285" h="605717" extrusionOk="0">
                  <a:moveTo>
                    <a:pt x="0" y="0"/>
                  </a:moveTo>
                  <a:lnTo>
                    <a:pt x="458285" y="0"/>
                  </a:lnTo>
                  <a:lnTo>
                    <a:pt x="458285" y="605717"/>
                  </a:lnTo>
                  <a:lnTo>
                    <a:pt x="0" y="6057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"/>
            <p:cNvSpPr txBox="1"/>
            <p:nvPr/>
          </p:nvSpPr>
          <p:spPr>
            <a:xfrm>
              <a:off x="0" y="-57150"/>
              <a:ext cx="458285" cy="6628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650" tIns="43650" rIns="43650" bIns="43650" anchor="ctr" anchorCtr="0">
              <a:noAutofit/>
            </a:bodyPr>
            <a:lstStyle/>
            <a:p>
              <a:pPr marL="0" marR="0" lvl="0" indent="0" algn="ctr" rtl="0">
                <a:lnSpc>
                  <a:spcPct val="210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25" name="Google Shape;125;p1"/>
          <p:cNvGrpSpPr/>
          <p:nvPr/>
        </p:nvGrpSpPr>
        <p:grpSpPr>
          <a:xfrm>
            <a:off x="2872822" y="3507040"/>
            <a:ext cx="3126005" cy="1933565"/>
            <a:chOff x="0" y="-57150"/>
            <a:chExt cx="1521601" cy="941173"/>
          </a:xfrm>
        </p:grpSpPr>
        <p:sp>
          <p:nvSpPr>
            <p:cNvPr id="126" name="Google Shape;126;p1"/>
            <p:cNvSpPr/>
            <p:nvPr/>
          </p:nvSpPr>
          <p:spPr>
            <a:xfrm>
              <a:off x="0" y="0"/>
              <a:ext cx="1521601" cy="884023"/>
            </a:xfrm>
            <a:custGeom>
              <a:avLst/>
              <a:gdLst/>
              <a:ahLst/>
              <a:cxnLst/>
              <a:rect l="l" t="t" r="r" b="b"/>
              <a:pathLst>
                <a:path w="1521601" h="884023" extrusionOk="0">
                  <a:moveTo>
                    <a:pt x="0" y="0"/>
                  </a:moveTo>
                  <a:lnTo>
                    <a:pt x="1521601" y="0"/>
                  </a:lnTo>
                  <a:lnTo>
                    <a:pt x="1521601" y="884023"/>
                  </a:lnTo>
                  <a:lnTo>
                    <a:pt x="0" y="8840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1"/>
            <p:cNvSpPr txBox="1"/>
            <p:nvPr/>
          </p:nvSpPr>
          <p:spPr>
            <a:xfrm>
              <a:off x="0" y="-57150"/>
              <a:ext cx="1521601" cy="94117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650" tIns="43650" rIns="43650" bIns="43650" anchor="ctr" anchorCtr="0">
              <a:noAutofit/>
            </a:bodyPr>
            <a:lstStyle/>
            <a:p>
              <a:pPr marL="0" marR="0" lvl="0" indent="0" algn="ctr" rtl="0">
                <a:lnSpc>
                  <a:spcPct val="210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28" name="Google Shape;128;p1"/>
          <p:cNvGrpSpPr/>
          <p:nvPr/>
        </p:nvGrpSpPr>
        <p:grpSpPr>
          <a:xfrm>
            <a:off x="2235460" y="4825075"/>
            <a:ext cx="940661" cy="615530"/>
            <a:chOff x="0" y="-57150"/>
            <a:chExt cx="457872" cy="299613"/>
          </a:xfrm>
        </p:grpSpPr>
        <p:sp>
          <p:nvSpPr>
            <p:cNvPr id="129" name="Google Shape;129;p1"/>
            <p:cNvSpPr/>
            <p:nvPr/>
          </p:nvSpPr>
          <p:spPr>
            <a:xfrm>
              <a:off x="0" y="0"/>
              <a:ext cx="457872" cy="242463"/>
            </a:xfrm>
            <a:custGeom>
              <a:avLst/>
              <a:gdLst/>
              <a:ahLst/>
              <a:cxnLst/>
              <a:rect l="l" t="t" r="r" b="b"/>
              <a:pathLst>
                <a:path w="457872" h="242463" extrusionOk="0">
                  <a:moveTo>
                    <a:pt x="0" y="0"/>
                  </a:moveTo>
                  <a:lnTo>
                    <a:pt x="457872" y="0"/>
                  </a:lnTo>
                  <a:lnTo>
                    <a:pt x="457872" y="242463"/>
                  </a:lnTo>
                  <a:lnTo>
                    <a:pt x="0" y="2424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1"/>
            <p:cNvSpPr txBox="1"/>
            <p:nvPr/>
          </p:nvSpPr>
          <p:spPr>
            <a:xfrm>
              <a:off x="0" y="-57150"/>
              <a:ext cx="457872" cy="2996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650" tIns="43650" rIns="43650" bIns="43650" anchor="ctr" anchorCtr="0">
              <a:noAutofit/>
            </a:bodyPr>
            <a:lstStyle/>
            <a:p>
              <a:pPr marL="0" marR="0" lvl="0" indent="0" algn="ctr" rtl="0">
                <a:lnSpc>
                  <a:spcPct val="210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31" name="Google Shape;131;p1"/>
          <p:cNvGrpSpPr/>
          <p:nvPr/>
        </p:nvGrpSpPr>
        <p:grpSpPr>
          <a:xfrm>
            <a:off x="2235460" y="3493603"/>
            <a:ext cx="940661" cy="761213"/>
            <a:chOff x="0" y="-57150"/>
            <a:chExt cx="457872" cy="333079"/>
          </a:xfrm>
        </p:grpSpPr>
        <p:sp>
          <p:nvSpPr>
            <p:cNvPr id="132" name="Google Shape;132;p1"/>
            <p:cNvSpPr/>
            <p:nvPr/>
          </p:nvSpPr>
          <p:spPr>
            <a:xfrm>
              <a:off x="0" y="0"/>
              <a:ext cx="457872" cy="275929"/>
            </a:xfrm>
            <a:custGeom>
              <a:avLst/>
              <a:gdLst/>
              <a:ahLst/>
              <a:cxnLst/>
              <a:rect l="l" t="t" r="r" b="b"/>
              <a:pathLst>
                <a:path w="457872" h="275929" extrusionOk="0">
                  <a:moveTo>
                    <a:pt x="0" y="0"/>
                  </a:moveTo>
                  <a:lnTo>
                    <a:pt x="457872" y="0"/>
                  </a:lnTo>
                  <a:lnTo>
                    <a:pt x="457872" y="275929"/>
                  </a:lnTo>
                  <a:lnTo>
                    <a:pt x="0" y="2759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1"/>
            <p:cNvSpPr txBox="1"/>
            <p:nvPr/>
          </p:nvSpPr>
          <p:spPr>
            <a:xfrm>
              <a:off x="0" y="-57150"/>
              <a:ext cx="457872" cy="3330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650" tIns="43650" rIns="43650" bIns="43650" anchor="ctr" anchorCtr="0">
              <a:noAutofit/>
            </a:bodyPr>
            <a:lstStyle/>
            <a:p>
              <a:pPr marL="0" marR="0" lvl="0" indent="0" algn="ctr" rtl="0">
                <a:lnSpc>
                  <a:spcPct val="210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34" name="Google Shape;134;p1"/>
          <p:cNvGrpSpPr/>
          <p:nvPr/>
        </p:nvGrpSpPr>
        <p:grpSpPr>
          <a:xfrm>
            <a:off x="6036843" y="822390"/>
            <a:ext cx="3581093" cy="2768655"/>
            <a:chOff x="0" y="-57150"/>
            <a:chExt cx="1743117" cy="1347659"/>
          </a:xfrm>
        </p:grpSpPr>
        <p:sp>
          <p:nvSpPr>
            <p:cNvPr id="135" name="Google Shape;135;p1"/>
            <p:cNvSpPr/>
            <p:nvPr/>
          </p:nvSpPr>
          <p:spPr>
            <a:xfrm>
              <a:off x="0" y="0"/>
              <a:ext cx="1743117" cy="1290509"/>
            </a:xfrm>
            <a:custGeom>
              <a:avLst/>
              <a:gdLst/>
              <a:ahLst/>
              <a:cxnLst/>
              <a:rect l="l" t="t" r="r" b="b"/>
              <a:pathLst>
                <a:path w="1743117" h="1290509" extrusionOk="0">
                  <a:moveTo>
                    <a:pt x="0" y="0"/>
                  </a:moveTo>
                  <a:lnTo>
                    <a:pt x="1743117" y="0"/>
                  </a:lnTo>
                  <a:lnTo>
                    <a:pt x="1743117" y="1290509"/>
                  </a:lnTo>
                  <a:lnTo>
                    <a:pt x="0" y="129050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1"/>
            <p:cNvSpPr txBox="1"/>
            <p:nvPr/>
          </p:nvSpPr>
          <p:spPr>
            <a:xfrm>
              <a:off x="0" y="-57150"/>
              <a:ext cx="1743117" cy="13476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650" tIns="43650" rIns="43650" bIns="43650" anchor="ctr" anchorCtr="0">
              <a:noAutofit/>
            </a:bodyPr>
            <a:lstStyle/>
            <a:p>
              <a:pPr marL="0" marR="0" lvl="0" indent="0" algn="ctr" rtl="0">
                <a:lnSpc>
                  <a:spcPct val="210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37" name="Google Shape;137;p1"/>
          <p:cNvGrpSpPr/>
          <p:nvPr/>
        </p:nvGrpSpPr>
        <p:grpSpPr>
          <a:xfrm>
            <a:off x="9110016" y="1463492"/>
            <a:ext cx="971930" cy="792724"/>
            <a:chOff x="0" y="-57150"/>
            <a:chExt cx="473093" cy="385863"/>
          </a:xfrm>
        </p:grpSpPr>
        <p:sp>
          <p:nvSpPr>
            <p:cNvPr id="138" name="Google Shape;138;p1"/>
            <p:cNvSpPr/>
            <p:nvPr/>
          </p:nvSpPr>
          <p:spPr>
            <a:xfrm>
              <a:off x="0" y="0"/>
              <a:ext cx="473093" cy="328713"/>
            </a:xfrm>
            <a:custGeom>
              <a:avLst/>
              <a:gdLst/>
              <a:ahLst/>
              <a:cxnLst/>
              <a:rect l="l" t="t" r="r" b="b"/>
              <a:pathLst>
                <a:path w="473093" h="328713" extrusionOk="0">
                  <a:moveTo>
                    <a:pt x="0" y="0"/>
                  </a:moveTo>
                  <a:lnTo>
                    <a:pt x="473093" y="0"/>
                  </a:lnTo>
                  <a:lnTo>
                    <a:pt x="473093" y="328713"/>
                  </a:lnTo>
                  <a:lnTo>
                    <a:pt x="0" y="3287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1"/>
            <p:cNvSpPr txBox="1"/>
            <p:nvPr/>
          </p:nvSpPr>
          <p:spPr>
            <a:xfrm>
              <a:off x="0" y="-57150"/>
              <a:ext cx="473093" cy="3858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650" tIns="43650" rIns="43650" bIns="43650" anchor="ctr" anchorCtr="0">
              <a:noAutofit/>
            </a:bodyPr>
            <a:lstStyle/>
            <a:p>
              <a:pPr marL="0" marR="0" lvl="0" indent="0" algn="ctr" rtl="0">
                <a:lnSpc>
                  <a:spcPct val="210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40" name="Google Shape;140;p1"/>
          <p:cNvGrpSpPr/>
          <p:nvPr/>
        </p:nvGrpSpPr>
        <p:grpSpPr>
          <a:xfrm>
            <a:off x="6045899" y="3510569"/>
            <a:ext cx="3581093" cy="1923751"/>
            <a:chOff x="0" y="-57150"/>
            <a:chExt cx="1743117" cy="936396"/>
          </a:xfrm>
        </p:grpSpPr>
        <p:sp>
          <p:nvSpPr>
            <p:cNvPr id="141" name="Google Shape;141;p1"/>
            <p:cNvSpPr/>
            <p:nvPr/>
          </p:nvSpPr>
          <p:spPr>
            <a:xfrm>
              <a:off x="0" y="0"/>
              <a:ext cx="1743117" cy="879246"/>
            </a:xfrm>
            <a:custGeom>
              <a:avLst/>
              <a:gdLst/>
              <a:ahLst/>
              <a:cxnLst/>
              <a:rect l="l" t="t" r="r" b="b"/>
              <a:pathLst>
                <a:path w="1743117" h="879246" extrusionOk="0">
                  <a:moveTo>
                    <a:pt x="0" y="0"/>
                  </a:moveTo>
                  <a:lnTo>
                    <a:pt x="1743117" y="0"/>
                  </a:lnTo>
                  <a:lnTo>
                    <a:pt x="1743117" y="879246"/>
                  </a:lnTo>
                  <a:lnTo>
                    <a:pt x="0" y="8792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1"/>
            <p:cNvSpPr txBox="1"/>
            <p:nvPr/>
          </p:nvSpPr>
          <p:spPr>
            <a:xfrm>
              <a:off x="0" y="-57150"/>
              <a:ext cx="1743117" cy="9363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650" tIns="43650" rIns="43650" bIns="43650" anchor="ctr" anchorCtr="0">
              <a:noAutofit/>
            </a:bodyPr>
            <a:lstStyle/>
            <a:p>
              <a:pPr marL="0" marR="0" lvl="0" indent="0" algn="ctr" rtl="0">
                <a:lnSpc>
                  <a:spcPct val="210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43" name="Google Shape;143;p1"/>
          <p:cNvGrpSpPr/>
          <p:nvPr/>
        </p:nvGrpSpPr>
        <p:grpSpPr>
          <a:xfrm>
            <a:off x="9110016" y="4117387"/>
            <a:ext cx="978125" cy="786285"/>
            <a:chOff x="0" y="-57150"/>
            <a:chExt cx="476108" cy="382728"/>
          </a:xfrm>
        </p:grpSpPr>
        <p:sp>
          <p:nvSpPr>
            <p:cNvPr id="144" name="Google Shape;144;p1"/>
            <p:cNvSpPr/>
            <p:nvPr/>
          </p:nvSpPr>
          <p:spPr>
            <a:xfrm>
              <a:off x="0" y="0"/>
              <a:ext cx="476108" cy="325578"/>
            </a:xfrm>
            <a:custGeom>
              <a:avLst/>
              <a:gdLst/>
              <a:ahLst/>
              <a:cxnLst/>
              <a:rect l="l" t="t" r="r" b="b"/>
              <a:pathLst>
                <a:path w="476108" h="325578" extrusionOk="0">
                  <a:moveTo>
                    <a:pt x="0" y="0"/>
                  </a:moveTo>
                  <a:lnTo>
                    <a:pt x="476108" y="0"/>
                  </a:lnTo>
                  <a:lnTo>
                    <a:pt x="476108" y="325578"/>
                  </a:lnTo>
                  <a:lnTo>
                    <a:pt x="0" y="3255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1"/>
            <p:cNvSpPr txBox="1"/>
            <p:nvPr/>
          </p:nvSpPr>
          <p:spPr>
            <a:xfrm>
              <a:off x="0" y="-57150"/>
              <a:ext cx="476108" cy="3827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650" tIns="43650" rIns="43650" bIns="43650" anchor="ctr" anchorCtr="0">
              <a:noAutofit/>
            </a:bodyPr>
            <a:lstStyle/>
            <a:p>
              <a:pPr marL="0" marR="0" lvl="0" indent="0" algn="ctr" rtl="0">
                <a:lnSpc>
                  <a:spcPct val="210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46" name="Google Shape;146;p1"/>
          <p:cNvGrpSpPr/>
          <p:nvPr/>
        </p:nvGrpSpPr>
        <p:grpSpPr>
          <a:xfrm>
            <a:off x="10135485" y="792824"/>
            <a:ext cx="1847654" cy="2762669"/>
            <a:chOff x="0" y="-57150"/>
            <a:chExt cx="899356" cy="1344745"/>
          </a:xfrm>
        </p:grpSpPr>
        <p:sp>
          <p:nvSpPr>
            <p:cNvPr id="147" name="Google Shape;147;p1"/>
            <p:cNvSpPr/>
            <p:nvPr/>
          </p:nvSpPr>
          <p:spPr>
            <a:xfrm>
              <a:off x="0" y="0"/>
              <a:ext cx="899356" cy="1287595"/>
            </a:xfrm>
            <a:custGeom>
              <a:avLst/>
              <a:gdLst/>
              <a:ahLst/>
              <a:cxnLst/>
              <a:rect l="l" t="t" r="r" b="b"/>
              <a:pathLst>
                <a:path w="899356" h="1287595" extrusionOk="0">
                  <a:moveTo>
                    <a:pt x="0" y="0"/>
                  </a:moveTo>
                  <a:lnTo>
                    <a:pt x="899356" y="0"/>
                  </a:lnTo>
                  <a:lnTo>
                    <a:pt x="899356" y="1287595"/>
                  </a:lnTo>
                  <a:lnTo>
                    <a:pt x="0" y="128759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1"/>
            <p:cNvSpPr txBox="1"/>
            <p:nvPr/>
          </p:nvSpPr>
          <p:spPr>
            <a:xfrm>
              <a:off x="0" y="-57150"/>
              <a:ext cx="899356" cy="134474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650" tIns="43650" rIns="43650" bIns="43650" anchor="ctr" anchorCtr="0">
              <a:noAutofit/>
            </a:bodyPr>
            <a:lstStyle/>
            <a:p>
              <a:pPr marL="0" marR="0" lvl="0" indent="0" algn="ctr" rtl="0">
                <a:lnSpc>
                  <a:spcPct val="210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49" name="Google Shape;149;p1"/>
          <p:cNvGrpSpPr/>
          <p:nvPr/>
        </p:nvGrpSpPr>
        <p:grpSpPr>
          <a:xfrm>
            <a:off x="9665016" y="792824"/>
            <a:ext cx="777602" cy="735011"/>
            <a:chOff x="0" y="-57150"/>
            <a:chExt cx="378502" cy="357771"/>
          </a:xfrm>
        </p:grpSpPr>
        <p:sp>
          <p:nvSpPr>
            <p:cNvPr id="150" name="Google Shape;150;p1"/>
            <p:cNvSpPr/>
            <p:nvPr/>
          </p:nvSpPr>
          <p:spPr>
            <a:xfrm>
              <a:off x="0" y="0"/>
              <a:ext cx="378502" cy="300621"/>
            </a:xfrm>
            <a:custGeom>
              <a:avLst/>
              <a:gdLst/>
              <a:ahLst/>
              <a:cxnLst/>
              <a:rect l="l" t="t" r="r" b="b"/>
              <a:pathLst>
                <a:path w="378502" h="300621" extrusionOk="0">
                  <a:moveTo>
                    <a:pt x="0" y="0"/>
                  </a:moveTo>
                  <a:lnTo>
                    <a:pt x="378502" y="0"/>
                  </a:lnTo>
                  <a:lnTo>
                    <a:pt x="378502" y="300621"/>
                  </a:lnTo>
                  <a:lnTo>
                    <a:pt x="0" y="3006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1"/>
            <p:cNvSpPr txBox="1"/>
            <p:nvPr/>
          </p:nvSpPr>
          <p:spPr>
            <a:xfrm>
              <a:off x="0" y="-57150"/>
              <a:ext cx="378502" cy="3577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650" tIns="43650" rIns="43650" bIns="43650" anchor="ctr" anchorCtr="0">
              <a:noAutofit/>
            </a:bodyPr>
            <a:lstStyle/>
            <a:p>
              <a:pPr marL="0" marR="0" lvl="0" indent="0" algn="ctr" rtl="0">
                <a:lnSpc>
                  <a:spcPct val="210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52" name="Google Shape;152;p1"/>
          <p:cNvGrpSpPr/>
          <p:nvPr/>
        </p:nvGrpSpPr>
        <p:grpSpPr>
          <a:xfrm>
            <a:off x="9670318" y="2188365"/>
            <a:ext cx="766999" cy="1363529"/>
            <a:chOff x="0" y="-57150"/>
            <a:chExt cx="373341" cy="663705"/>
          </a:xfrm>
        </p:grpSpPr>
        <p:sp>
          <p:nvSpPr>
            <p:cNvPr id="153" name="Google Shape;153;p1"/>
            <p:cNvSpPr/>
            <p:nvPr/>
          </p:nvSpPr>
          <p:spPr>
            <a:xfrm>
              <a:off x="0" y="0"/>
              <a:ext cx="373341" cy="606555"/>
            </a:xfrm>
            <a:custGeom>
              <a:avLst/>
              <a:gdLst/>
              <a:ahLst/>
              <a:cxnLst/>
              <a:rect l="l" t="t" r="r" b="b"/>
              <a:pathLst>
                <a:path w="373341" h="606555" extrusionOk="0">
                  <a:moveTo>
                    <a:pt x="0" y="0"/>
                  </a:moveTo>
                  <a:lnTo>
                    <a:pt x="373341" y="0"/>
                  </a:lnTo>
                  <a:lnTo>
                    <a:pt x="373341" y="606555"/>
                  </a:lnTo>
                  <a:lnTo>
                    <a:pt x="0" y="6065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1"/>
            <p:cNvSpPr txBox="1"/>
            <p:nvPr/>
          </p:nvSpPr>
          <p:spPr>
            <a:xfrm>
              <a:off x="0" y="-57150"/>
              <a:ext cx="373341" cy="66370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650" tIns="43650" rIns="43650" bIns="43650" anchor="ctr" anchorCtr="0">
              <a:noAutofit/>
            </a:bodyPr>
            <a:lstStyle/>
            <a:p>
              <a:pPr marL="0" marR="0" lvl="0" indent="0" algn="ctr" rtl="0">
                <a:lnSpc>
                  <a:spcPct val="210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55" name="Google Shape;155;p1"/>
          <p:cNvGrpSpPr/>
          <p:nvPr/>
        </p:nvGrpSpPr>
        <p:grpSpPr>
          <a:xfrm>
            <a:off x="10135485" y="3502038"/>
            <a:ext cx="1847654" cy="1932281"/>
            <a:chOff x="0" y="-57150"/>
            <a:chExt cx="899356" cy="940549"/>
          </a:xfrm>
        </p:grpSpPr>
        <p:sp>
          <p:nvSpPr>
            <p:cNvPr id="156" name="Google Shape;156;p1"/>
            <p:cNvSpPr/>
            <p:nvPr/>
          </p:nvSpPr>
          <p:spPr>
            <a:xfrm>
              <a:off x="0" y="0"/>
              <a:ext cx="899356" cy="883399"/>
            </a:xfrm>
            <a:custGeom>
              <a:avLst/>
              <a:gdLst/>
              <a:ahLst/>
              <a:cxnLst/>
              <a:rect l="l" t="t" r="r" b="b"/>
              <a:pathLst>
                <a:path w="899356" h="883399" extrusionOk="0">
                  <a:moveTo>
                    <a:pt x="0" y="0"/>
                  </a:moveTo>
                  <a:lnTo>
                    <a:pt x="899356" y="0"/>
                  </a:lnTo>
                  <a:lnTo>
                    <a:pt x="899356" y="883399"/>
                  </a:lnTo>
                  <a:lnTo>
                    <a:pt x="0" y="8833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1"/>
            <p:cNvSpPr txBox="1"/>
            <p:nvPr/>
          </p:nvSpPr>
          <p:spPr>
            <a:xfrm>
              <a:off x="0" y="-57150"/>
              <a:ext cx="899356" cy="9405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650" tIns="43650" rIns="43650" bIns="43650" anchor="ctr" anchorCtr="0">
              <a:noAutofit/>
            </a:bodyPr>
            <a:lstStyle/>
            <a:p>
              <a:pPr marL="0" marR="0" lvl="0" indent="0" algn="ctr" rtl="0">
                <a:lnSpc>
                  <a:spcPct val="210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58" name="Google Shape;158;p1"/>
          <p:cNvGrpSpPr/>
          <p:nvPr/>
        </p:nvGrpSpPr>
        <p:grpSpPr>
          <a:xfrm>
            <a:off x="9665017" y="4826585"/>
            <a:ext cx="766999" cy="607734"/>
            <a:chOff x="0" y="-57150"/>
            <a:chExt cx="373341" cy="295818"/>
          </a:xfrm>
        </p:grpSpPr>
        <p:sp>
          <p:nvSpPr>
            <p:cNvPr id="159" name="Google Shape;159;p1"/>
            <p:cNvSpPr/>
            <p:nvPr/>
          </p:nvSpPr>
          <p:spPr>
            <a:xfrm>
              <a:off x="0" y="0"/>
              <a:ext cx="373341" cy="238668"/>
            </a:xfrm>
            <a:custGeom>
              <a:avLst/>
              <a:gdLst/>
              <a:ahLst/>
              <a:cxnLst/>
              <a:rect l="l" t="t" r="r" b="b"/>
              <a:pathLst>
                <a:path w="373341" h="238668" extrusionOk="0">
                  <a:moveTo>
                    <a:pt x="0" y="0"/>
                  </a:moveTo>
                  <a:lnTo>
                    <a:pt x="373341" y="0"/>
                  </a:lnTo>
                  <a:lnTo>
                    <a:pt x="373341" y="238668"/>
                  </a:lnTo>
                  <a:lnTo>
                    <a:pt x="0" y="2386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1"/>
            <p:cNvSpPr txBox="1"/>
            <p:nvPr/>
          </p:nvSpPr>
          <p:spPr>
            <a:xfrm>
              <a:off x="0" y="-57150"/>
              <a:ext cx="373341" cy="2958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650" tIns="43650" rIns="43650" bIns="43650" anchor="ctr" anchorCtr="0">
              <a:noAutofit/>
            </a:bodyPr>
            <a:lstStyle/>
            <a:p>
              <a:pPr marL="0" marR="0" lvl="0" indent="0" algn="ctr" rtl="0">
                <a:lnSpc>
                  <a:spcPct val="210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61" name="Google Shape;161;p1"/>
          <p:cNvGrpSpPr/>
          <p:nvPr/>
        </p:nvGrpSpPr>
        <p:grpSpPr>
          <a:xfrm>
            <a:off x="9665016" y="3502567"/>
            <a:ext cx="596945" cy="688518"/>
            <a:chOff x="0" y="-57150"/>
            <a:chExt cx="290567" cy="335140"/>
          </a:xfrm>
        </p:grpSpPr>
        <p:sp>
          <p:nvSpPr>
            <p:cNvPr id="162" name="Google Shape;162;p1"/>
            <p:cNvSpPr/>
            <p:nvPr/>
          </p:nvSpPr>
          <p:spPr>
            <a:xfrm>
              <a:off x="0" y="0"/>
              <a:ext cx="290567" cy="277990"/>
            </a:xfrm>
            <a:custGeom>
              <a:avLst/>
              <a:gdLst/>
              <a:ahLst/>
              <a:cxnLst/>
              <a:rect l="l" t="t" r="r" b="b"/>
              <a:pathLst>
                <a:path w="290567" h="277990" extrusionOk="0">
                  <a:moveTo>
                    <a:pt x="0" y="0"/>
                  </a:moveTo>
                  <a:lnTo>
                    <a:pt x="290567" y="0"/>
                  </a:lnTo>
                  <a:lnTo>
                    <a:pt x="290567" y="277990"/>
                  </a:lnTo>
                  <a:lnTo>
                    <a:pt x="0" y="2779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1"/>
            <p:cNvSpPr txBox="1"/>
            <p:nvPr/>
          </p:nvSpPr>
          <p:spPr>
            <a:xfrm>
              <a:off x="0" y="-57150"/>
              <a:ext cx="290567" cy="3351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650" tIns="43650" rIns="43650" bIns="43650" anchor="ctr" anchorCtr="0">
              <a:noAutofit/>
            </a:bodyPr>
            <a:lstStyle/>
            <a:p>
              <a:pPr marL="0" marR="0" lvl="0" indent="0" algn="ctr" rtl="0">
                <a:lnSpc>
                  <a:spcPct val="210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164" name="Google Shape;164;p1"/>
          <p:cNvSpPr/>
          <p:nvPr/>
        </p:nvSpPr>
        <p:spPr>
          <a:xfrm>
            <a:off x="131067" y="123160"/>
            <a:ext cx="1662682" cy="686193"/>
          </a:xfrm>
          <a:custGeom>
            <a:avLst/>
            <a:gdLst/>
            <a:ahLst/>
            <a:cxnLst/>
            <a:rect l="l" t="t" r="r" b="b"/>
            <a:pathLst>
              <a:path w="3074492" h="1200138" extrusionOk="0">
                <a:moveTo>
                  <a:pt x="0" y="0"/>
                </a:moveTo>
                <a:lnTo>
                  <a:pt x="3074493" y="0"/>
                </a:lnTo>
                <a:lnTo>
                  <a:pt x="3074493" y="1200138"/>
                </a:lnTo>
                <a:lnTo>
                  <a:pt x="0" y="12001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5" name="Google Shape;165;p1"/>
          <p:cNvGrpSpPr/>
          <p:nvPr/>
        </p:nvGrpSpPr>
        <p:grpSpPr>
          <a:xfrm>
            <a:off x="10642794" y="-10570"/>
            <a:ext cx="1357767" cy="340239"/>
            <a:chOff x="0" y="-57150"/>
            <a:chExt cx="1365290" cy="165613"/>
          </a:xfrm>
        </p:grpSpPr>
        <p:sp>
          <p:nvSpPr>
            <p:cNvPr id="166" name="Google Shape;166;p1"/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 extrusionOk="0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1"/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650" tIns="43650" rIns="43650" bIns="43650" anchor="ctr" anchorCtr="0">
              <a:noAutofit/>
            </a:bodyPr>
            <a:lstStyle/>
            <a:p>
              <a:pPr marL="0" marR="0" lvl="0" indent="0" algn="ctr" rtl="0">
                <a:lnSpc>
                  <a:spcPct val="18049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933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68" name="Google Shape;168;p1"/>
          <p:cNvGrpSpPr/>
          <p:nvPr/>
        </p:nvGrpSpPr>
        <p:grpSpPr>
          <a:xfrm>
            <a:off x="10642794" y="249536"/>
            <a:ext cx="1340344" cy="340239"/>
            <a:chOff x="0" y="-57150"/>
            <a:chExt cx="1365290" cy="165613"/>
          </a:xfrm>
        </p:grpSpPr>
        <p:sp>
          <p:nvSpPr>
            <p:cNvPr id="169" name="Google Shape;169;p1"/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 extrusionOk="0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1"/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650" tIns="43650" rIns="43650" bIns="43650" anchor="ctr" anchorCtr="0">
              <a:noAutofit/>
            </a:bodyPr>
            <a:lstStyle/>
            <a:p>
              <a:pPr marL="0" marR="0" lvl="0" indent="0" algn="ctr" rtl="0">
                <a:lnSpc>
                  <a:spcPct val="18049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933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71" name="Google Shape;171;p1"/>
          <p:cNvGrpSpPr/>
          <p:nvPr/>
        </p:nvGrpSpPr>
        <p:grpSpPr>
          <a:xfrm>
            <a:off x="10642794" y="519194"/>
            <a:ext cx="1340345" cy="340239"/>
            <a:chOff x="0" y="-57150"/>
            <a:chExt cx="1365290" cy="165613"/>
          </a:xfrm>
        </p:grpSpPr>
        <p:sp>
          <p:nvSpPr>
            <p:cNvPr id="172" name="Google Shape;172;p1"/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 extrusionOk="0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1"/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650" tIns="43650" rIns="43650" bIns="43650" anchor="ctr" anchorCtr="0">
              <a:noAutofit/>
            </a:bodyPr>
            <a:lstStyle/>
            <a:p>
              <a:pPr marL="0" marR="0" lvl="0" indent="0" algn="ctr" rtl="0">
                <a:lnSpc>
                  <a:spcPct val="18049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933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174" name="Google Shape;174;p1"/>
          <p:cNvSpPr txBox="1"/>
          <p:nvPr/>
        </p:nvSpPr>
        <p:spPr>
          <a:xfrm>
            <a:off x="736820" y="960102"/>
            <a:ext cx="1396193" cy="430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33" b="1" dirty="0">
                <a:solidFill>
                  <a:srgbClr val="0289D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Proceso o grupo de valor que aporta el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33" b="1" dirty="0">
                <a:solidFill>
                  <a:srgbClr val="0289D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insumo</a:t>
            </a:r>
            <a:endParaRPr dirty="0"/>
          </a:p>
        </p:txBody>
      </p:sp>
      <p:sp>
        <p:nvSpPr>
          <p:cNvPr id="175" name="Google Shape;175;p1"/>
          <p:cNvSpPr txBox="1"/>
          <p:nvPr/>
        </p:nvSpPr>
        <p:spPr>
          <a:xfrm>
            <a:off x="2876860" y="914400"/>
            <a:ext cx="601500" cy="16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169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67" b="1">
                <a:solidFill>
                  <a:srgbClr val="0289D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Planear:</a:t>
            </a:r>
            <a:endParaRPr/>
          </a:p>
        </p:txBody>
      </p:sp>
      <p:sp>
        <p:nvSpPr>
          <p:cNvPr id="176" name="Google Shape;176;p1"/>
          <p:cNvSpPr txBox="1"/>
          <p:nvPr/>
        </p:nvSpPr>
        <p:spPr>
          <a:xfrm>
            <a:off x="2897067" y="3659433"/>
            <a:ext cx="570600" cy="1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3376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33" b="1" dirty="0">
                <a:solidFill>
                  <a:srgbClr val="0289D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Actuar:</a:t>
            </a:r>
            <a:endParaRPr dirty="0"/>
          </a:p>
        </p:txBody>
      </p:sp>
      <p:sp>
        <p:nvSpPr>
          <p:cNvPr id="177" name="Google Shape;177;p1"/>
          <p:cNvSpPr txBox="1"/>
          <p:nvPr/>
        </p:nvSpPr>
        <p:spPr>
          <a:xfrm>
            <a:off x="6678141" y="3767521"/>
            <a:ext cx="725375" cy="141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3376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33" b="1">
                <a:solidFill>
                  <a:srgbClr val="0289D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Verificar:</a:t>
            </a:r>
            <a:endParaRPr/>
          </a:p>
        </p:txBody>
      </p:sp>
      <p:sp>
        <p:nvSpPr>
          <p:cNvPr id="178" name="Google Shape;178;p1"/>
          <p:cNvSpPr txBox="1"/>
          <p:nvPr/>
        </p:nvSpPr>
        <p:spPr>
          <a:xfrm>
            <a:off x="6692514" y="1020453"/>
            <a:ext cx="480300" cy="1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3376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33" b="1" dirty="0">
                <a:solidFill>
                  <a:srgbClr val="0289D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Hacer:</a:t>
            </a:r>
            <a:endParaRPr dirty="0"/>
          </a:p>
        </p:txBody>
      </p:sp>
      <p:sp>
        <p:nvSpPr>
          <p:cNvPr id="179" name="Google Shape;179;p1"/>
          <p:cNvSpPr txBox="1"/>
          <p:nvPr/>
        </p:nvSpPr>
        <p:spPr>
          <a:xfrm>
            <a:off x="10308527" y="904825"/>
            <a:ext cx="1520400" cy="1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3376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33" b="1">
                <a:solidFill>
                  <a:srgbClr val="0289D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Salida o Resultado</a:t>
            </a:r>
            <a:endParaRPr/>
          </a:p>
        </p:txBody>
      </p:sp>
      <p:sp>
        <p:nvSpPr>
          <p:cNvPr id="180" name="Google Shape;180;p1"/>
          <p:cNvSpPr txBox="1"/>
          <p:nvPr/>
        </p:nvSpPr>
        <p:spPr>
          <a:xfrm>
            <a:off x="10211170" y="3764960"/>
            <a:ext cx="1718506" cy="295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33" b="1" dirty="0">
                <a:solidFill>
                  <a:srgbClr val="0289D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Proceso o grupo de valor que recibe el resultado</a:t>
            </a:r>
            <a:endParaRPr dirty="0"/>
          </a:p>
        </p:txBody>
      </p:sp>
      <p:sp>
        <p:nvSpPr>
          <p:cNvPr id="181" name="Google Shape;181;p1"/>
          <p:cNvSpPr txBox="1"/>
          <p:nvPr/>
        </p:nvSpPr>
        <p:spPr>
          <a:xfrm>
            <a:off x="876807" y="5694608"/>
            <a:ext cx="727127" cy="295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33" b="1" dirty="0">
                <a:solidFill>
                  <a:srgbClr val="0289D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Requisitos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33" b="1" dirty="0">
                <a:solidFill>
                  <a:srgbClr val="0289D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Asociados:</a:t>
            </a:r>
            <a:endParaRPr dirty="0"/>
          </a:p>
        </p:txBody>
      </p:sp>
      <p:sp>
        <p:nvSpPr>
          <p:cNvPr id="182" name="Google Shape;182;p1"/>
          <p:cNvSpPr txBox="1"/>
          <p:nvPr/>
        </p:nvSpPr>
        <p:spPr>
          <a:xfrm>
            <a:off x="770046" y="3617640"/>
            <a:ext cx="1338300" cy="1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3376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33" b="1">
                <a:solidFill>
                  <a:srgbClr val="0289D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Insumo o Entrada</a:t>
            </a:r>
            <a:endParaRPr/>
          </a:p>
        </p:txBody>
      </p:sp>
      <p:sp>
        <p:nvSpPr>
          <p:cNvPr id="183" name="Google Shape;183;p1"/>
          <p:cNvSpPr txBox="1"/>
          <p:nvPr/>
        </p:nvSpPr>
        <p:spPr>
          <a:xfrm>
            <a:off x="9195175" y="5585960"/>
            <a:ext cx="1247443" cy="574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33" b="1" dirty="0">
                <a:solidFill>
                  <a:srgbClr val="0289D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Documentos,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33" b="1" dirty="0">
                <a:solidFill>
                  <a:srgbClr val="0289D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Riesgos,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33" b="1" dirty="0">
                <a:solidFill>
                  <a:srgbClr val="0289D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Indicadores y Normatividad legal</a:t>
            </a:r>
            <a:endParaRPr dirty="0"/>
          </a:p>
        </p:txBody>
      </p:sp>
      <p:sp>
        <p:nvSpPr>
          <p:cNvPr id="184" name="Google Shape;184;p1"/>
          <p:cNvSpPr txBox="1"/>
          <p:nvPr/>
        </p:nvSpPr>
        <p:spPr>
          <a:xfrm>
            <a:off x="288155" y="6493378"/>
            <a:ext cx="607941" cy="141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3376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33" b="1">
                <a:solidFill>
                  <a:srgbClr val="0289D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Elaboró:</a:t>
            </a:r>
            <a:endParaRPr/>
          </a:p>
        </p:txBody>
      </p:sp>
      <p:sp>
        <p:nvSpPr>
          <p:cNvPr id="185" name="Google Shape;185;p1"/>
          <p:cNvSpPr txBox="1"/>
          <p:nvPr/>
        </p:nvSpPr>
        <p:spPr>
          <a:xfrm>
            <a:off x="4317313" y="6493378"/>
            <a:ext cx="559487" cy="141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3376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33" b="1">
                <a:solidFill>
                  <a:srgbClr val="0289D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Revisó:</a:t>
            </a:r>
            <a:endParaRPr/>
          </a:p>
        </p:txBody>
      </p:sp>
      <p:sp>
        <p:nvSpPr>
          <p:cNvPr id="186" name="Google Shape;186;p1"/>
          <p:cNvSpPr txBox="1"/>
          <p:nvPr/>
        </p:nvSpPr>
        <p:spPr>
          <a:xfrm>
            <a:off x="8060005" y="6493378"/>
            <a:ext cx="626795" cy="141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3376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33" b="1">
                <a:solidFill>
                  <a:srgbClr val="0289D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Aprobó:</a:t>
            </a:r>
            <a:endParaRPr/>
          </a:p>
        </p:txBody>
      </p:sp>
      <p:sp>
        <p:nvSpPr>
          <p:cNvPr id="187" name="Google Shape;187;p1"/>
          <p:cNvSpPr txBox="1"/>
          <p:nvPr/>
        </p:nvSpPr>
        <p:spPr>
          <a:xfrm>
            <a:off x="10642794" y="144057"/>
            <a:ext cx="485069" cy="141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1704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33" dirty="0">
                <a:solidFill>
                  <a:srgbClr val="0289D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Código:</a:t>
            </a:r>
            <a:endParaRPr dirty="0"/>
          </a:p>
        </p:txBody>
      </p:sp>
      <p:sp>
        <p:nvSpPr>
          <p:cNvPr id="188" name="Google Shape;188;p1"/>
          <p:cNvSpPr txBox="1"/>
          <p:nvPr/>
        </p:nvSpPr>
        <p:spPr>
          <a:xfrm>
            <a:off x="10642793" y="421097"/>
            <a:ext cx="563855" cy="141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1704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33">
                <a:solidFill>
                  <a:srgbClr val="0289D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Versión:</a:t>
            </a:r>
            <a:endParaRPr/>
          </a:p>
        </p:txBody>
      </p:sp>
      <p:sp>
        <p:nvSpPr>
          <p:cNvPr id="189" name="Google Shape;189;p1"/>
          <p:cNvSpPr txBox="1"/>
          <p:nvPr/>
        </p:nvSpPr>
        <p:spPr>
          <a:xfrm>
            <a:off x="10525637" y="680031"/>
            <a:ext cx="1492685" cy="167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1704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33" dirty="0">
                <a:solidFill>
                  <a:srgbClr val="0289D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Vigente: </a:t>
            </a:r>
            <a:r>
              <a:rPr lang="es-CO" sz="933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11</a:t>
            </a:r>
            <a:r>
              <a:rPr lang="es-CO" sz="933" dirty="0">
                <a:solidFill>
                  <a:srgbClr val="595959"/>
                </a:solidFill>
                <a:latin typeface="Century Gothic"/>
                <a:sym typeface="Century Gothic"/>
              </a:rPr>
              <a:t>/06/2024</a:t>
            </a:r>
            <a:endParaRPr sz="933" dirty="0">
              <a:solidFill>
                <a:srgbClr val="595959"/>
              </a:solidFill>
              <a:latin typeface="Century Gothic"/>
            </a:endParaRPr>
          </a:p>
        </p:txBody>
      </p:sp>
      <p:sp>
        <p:nvSpPr>
          <p:cNvPr id="190" name="Google Shape;190;p1"/>
          <p:cNvSpPr txBox="1"/>
          <p:nvPr/>
        </p:nvSpPr>
        <p:spPr>
          <a:xfrm>
            <a:off x="1695166" y="95195"/>
            <a:ext cx="3302182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600" b="1" dirty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Caracterización Proceso 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600" b="1" dirty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E3 Gestión de Tecnología y Seguridad de la Información </a:t>
            </a:r>
            <a:endParaRPr dirty="0"/>
          </a:p>
        </p:txBody>
      </p:sp>
      <p:sp>
        <p:nvSpPr>
          <p:cNvPr id="191" name="Google Shape;191;p1"/>
          <p:cNvSpPr txBox="1"/>
          <p:nvPr/>
        </p:nvSpPr>
        <p:spPr>
          <a:xfrm>
            <a:off x="5043114" y="97207"/>
            <a:ext cx="5388900" cy="67941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24000" tIns="24000" rIns="24000" bIns="240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00" b="1" dirty="0">
                <a:solidFill>
                  <a:srgbClr val="00B0F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Objetivo: </a:t>
            </a:r>
            <a:r>
              <a:rPr lang="es-CO" sz="800" dirty="0">
                <a:solidFill>
                  <a:srgbClr val="00B0F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Planear y gestionar las Tecnologías de la Información y Comunicaciones (TIC) para impulsar la eficiencia operativa de forma coherente, transparente y articulada con los procesos de direccionamiento estratégico de la Entidad, garantizando la disponibilidad, confidencialidad</a:t>
            </a:r>
            <a:r>
              <a:rPr lang="es-CO" sz="800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s-CO" sz="800" dirty="0">
                <a:solidFill>
                  <a:srgbClr val="00B0F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 integridad de la información, el desarrollo tecnológico de la entidad y la escalabilidad de los sistemas de información dando así valor a los diferentes grupos de interés en la entidad, en línea con la estrategia institucional. </a:t>
            </a:r>
            <a:endParaRPr sz="900" dirty="0">
              <a:solidFill>
                <a:srgbClr val="00B0F0"/>
              </a:solidFill>
              <a:highlight>
                <a:srgbClr val="FFFF00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92" name="Google Shape;192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67300" y="939800"/>
            <a:ext cx="477213" cy="4772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15195" y="3609476"/>
            <a:ext cx="545795" cy="545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723069" y="961120"/>
            <a:ext cx="561776" cy="5617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703208" y="3656157"/>
            <a:ext cx="507961" cy="5079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41312" y="5578576"/>
            <a:ext cx="595583" cy="5955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635766" y="5638227"/>
            <a:ext cx="580223" cy="56324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8" name="Google Shape;198;p1"/>
          <p:cNvGrpSpPr/>
          <p:nvPr/>
        </p:nvGrpSpPr>
        <p:grpSpPr>
          <a:xfrm>
            <a:off x="2155743" y="958600"/>
            <a:ext cx="815400" cy="530778"/>
            <a:chOff x="5420023" y="1517116"/>
            <a:chExt cx="1223100" cy="796167"/>
          </a:xfrm>
        </p:grpSpPr>
        <p:sp>
          <p:nvSpPr>
            <p:cNvPr id="199" name="Google Shape;199;p1"/>
            <p:cNvSpPr/>
            <p:nvPr/>
          </p:nvSpPr>
          <p:spPr>
            <a:xfrm>
              <a:off x="5629480" y="1517116"/>
              <a:ext cx="796167" cy="79616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8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00" name="Google Shape;200;p1"/>
            <p:cNvSpPr txBox="1"/>
            <p:nvPr/>
          </p:nvSpPr>
          <p:spPr>
            <a:xfrm>
              <a:off x="5420023" y="1845182"/>
              <a:ext cx="1223100" cy="288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spAutoFit/>
            </a:bodyPr>
            <a:lstStyle/>
            <a:p>
              <a:pPr marL="0" marR="0" lvl="0" indent="0" algn="ctr" rtl="0">
                <a:lnSpc>
                  <a:spcPct val="52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24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P</a:t>
              </a:r>
              <a:endParaRPr/>
            </a:p>
          </p:txBody>
        </p:sp>
      </p:grpSp>
      <p:grpSp>
        <p:nvGrpSpPr>
          <p:cNvPr id="201" name="Google Shape;201;p1"/>
          <p:cNvGrpSpPr/>
          <p:nvPr/>
        </p:nvGrpSpPr>
        <p:grpSpPr>
          <a:xfrm>
            <a:off x="5873896" y="961957"/>
            <a:ext cx="815400" cy="550493"/>
            <a:chOff x="5403361" y="1517116"/>
            <a:chExt cx="1223100" cy="825740"/>
          </a:xfrm>
        </p:grpSpPr>
        <p:sp>
          <p:nvSpPr>
            <p:cNvPr id="202" name="Google Shape;202;p1"/>
            <p:cNvSpPr/>
            <p:nvPr/>
          </p:nvSpPr>
          <p:spPr>
            <a:xfrm>
              <a:off x="5629480" y="1517116"/>
              <a:ext cx="796167" cy="79616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8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03" name="Google Shape;203;p1"/>
            <p:cNvSpPr txBox="1"/>
            <p:nvPr/>
          </p:nvSpPr>
          <p:spPr>
            <a:xfrm>
              <a:off x="5403361" y="2054856"/>
              <a:ext cx="1223100" cy="288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spAutoFit/>
            </a:bodyPr>
            <a:lstStyle/>
            <a:p>
              <a:pPr marL="0" marR="0" lvl="0" indent="0" algn="ctr" rtl="0">
                <a:lnSpc>
                  <a:spcPct val="52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2400" dirty="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H</a:t>
              </a:r>
              <a:endParaRPr dirty="0"/>
            </a:p>
          </p:txBody>
        </p:sp>
      </p:grpSp>
      <p:grpSp>
        <p:nvGrpSpPr>
          <p:cNvPr id="204" name="Google Shape;204;p1"/>
          <p:cNvGrpSpPr/>
          <p:nvPr/>
        </p:nvGrpSpPr>
        <p:grpSpPr>
          <a:xfrm>
            <a:off x="5992301" y="3667446"/>
            <a:ext cx="815330" cy="548698"/>
            <a:chOff x="5432363" y="1517116"/>
            <a:chExt cx="1222995" cy="823047"/>
          </a:xfrm>
        </p:grpSpPr>
        <p:sp>
          <p:nvSpPr>
            <p:cNvPr id="205" name="Google Shape;205;p1"/>
            <p:cNvSpPr/>
            <p:nvPr/>
          </p:nvSpPr>
          <p:spPr>
            <a:xfrm>
              <a:off x="5629480" y="1517116"/>
              <a:ext cx="796167" cy="79616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8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06" name="Google Shape;206;p1"/>
            <p:cNvSpPr txBox="1"/>
            <p:nvPr/>
          </p:nvSpPr>
          <p:spPr>
            <a:xfrm>
              <a:off x="5432363" y="2064605"/>
              <a:ext cx="1222995" cy="2755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spAutoFit/>
            </a:bodyPr>
            <a:lstStyle/>
            <a:p>
              <a:pPr marL="0" marR="0" lvl="0" indent="0" algn="ctr" rtl="0">
                <a:lnSpc>
                  <a:spcPct val="52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24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V</a:t>
              </a:r>
              <a:endParaRPr/>
            </a:p>
          </p:txBody>
        </p:sp>
      </p:grpSp>
      <p:grpSp>
        <p:nvGrpSpPr>
          <p:cNvPr id="207" name="Google Shape;207;p1"/>
          <p:cNvGrpSpPr/>
          <p:nvPr/>
        </p:nvGrpSpPr>
        <p:grpSpPr>
          <a:xfrm>
            <a:off x="2155807" y="3683000"/>
            <a:ext cx="815330" cy="530778"/>
            <a:chOff x="4736873" y="1459216"/>
            <a:chExt cx="1222995" cy="796167"/>
          </a:xfrm>
        </p:grpSpPr>
        <p:sp>
          <p:nvSpPr>
            <p:cNvPr id="208" name="Google Shape;208;p1"/>
            <p:cNvSpPr/>
            <p:nvPr/>
          </p:nvSpPr>
          <p:spPr>
            <a:xfrm>
              <a:off x="4943929" y="1459216"/>
              <a:ext cx="796167" cy="79616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8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09" name="Google Shape;209;p1"/>
            <p:cNvSpPr txBox="1"/>
            <p:nvPr/>
          </p:nvSpPr>
          <p:spPr>
            <a:xfrm>
              <a:off x="4736873" y="1937131"/>
              <a:ext cx="1222995" cy="2755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spAutoFit/>
            </a:bodyPr>
            <a:lstStyle/>
            <a:p>
              <a:pPr marL="0" marR="0" lvl="0" indent="0" algn="ctr" rtl="0">
                <a:lnSpc>
                  <a:spcPct val="52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24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A</a:t>
              </a:r>
              <a:endParaRPr/>
            </a:p>
          </p:txBody>
        </p:sp>
      </p:grpSp>
      <p:sp>
        <p:nvSpPr>
          <p:cNvPr id="210" name="Google Shape;210;p1"/>
          <p:cNvSpPr txBox="1"/>
          <p:nvPr/>
        </p:nvSpPr>
        <p:spPr>
          <a:xfrm>
            <a:off x="2845393" y="1045325"/>
            <a:ext cx="3127531" cy="255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14306" marR="0" lvl="0" indent="-114306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8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Establecer el plan de acción y planes de trabajo del proceso.</a:t>
            </a:r>
            <a:endParaRPr sz="800" dirty="0">
              <a:solidFill>
                <a:srgbClr val="595959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14306" marR="0" lvl="0" indent="-114306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8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Diagnosticar y autoevaluar el estado de cumplimiento de la política de Gobierno y Seguridad Digital.</a:t>
            </a:r>
          </a:p>
          <a:p>
            <a:pPr marL="114306" marR="0" lvl="0" indent="-114306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8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Definir las Arquitecturas que den soporte a los objetivos misionales de información (tengan componente tecnológico).</a:t>
            </a:r>
            <a:endParaRPr dirty="0"/>
          </a:p>
          <a:p>
            <a:pPr marL="114305" marR="0" lvl="0" indent="-114305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8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Establecer la política de Gobierno y Seguridad Digital.</a:t>
            </a:r>
            <a:endParaRPr dirty="0"/>
          </a:p>
          <a:p>
            <a:pPr marL="114305" marR="0" lvl="0" indent="-114305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8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Establecer el plan de trabajo para la implementación de las Políticas de Gobierno Digital y Seguridad Digital.</a:t>
            </a:r>
            <a:endParaRPr dirty="0"/>
          </a:p>
          <a:p>
            <a:pPr marL="114305" marR="0" lvl="0" indent="-114305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8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Identificar necesidades tecnológicas, de seguridad informática y de ciberseguridad y de telecomunicaciones de los procesos de la Entidad.</a:t>
            </a:r>
            <a:endParaRPr sz="800" dirty="0">
              <a:solidFill>
                <a:srgbClr val="595959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14305" marR="0" lvl="0" indent="-114305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8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Planificar las Tecnologías, telecomunicaciones y Seguridad de la Información alineadas a la planeación estratégica de la Entidad.</a:t>
            </a:r>
            <a:endParaRPr sz="800" dirty="0">
              <a:solidFill>
                <a:srgbClr val="595959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14305" marR="0" lvl="0" indent="-114305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8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Diseñar el servicio de tecnología, mediante el análisis de los requerimientos de las soluciones tecnológicas y definir la solución viable para su implementación.</a:t>
            </a:r>
            <a:endParaRPr dirty="0"/>
          </a:p>
          <a:p>
            <a:pPr marL="114305" marR="0" lvl="0" indent="-114305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8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Definir los riesgos e indicadores del proceso.</a:t>
            </a:r>
            <a:endParaRPr dirty="0"/>
          </a:p>
        </p:txBody>
      </p:sp>
      <p:sp>
        <p:nvSpPr>
          <p:cNvPr id="211" name="Google Shape;211;p1"/>
          <p:cNvSpPr txBox="1"/>
          <p:nvPr/>
        </p:nvSpPr>
        <p:spPr>
          <a:xfrm>
            <a:off x="6484339" y="1175028"/>
            <a:ext cx="3199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14305" marR="0" lvl="0" indent="-114305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sym typeface="Century Gothic"/>
              </a:rPr>
              <a:t>Diseñar y actualizar la estrategia de TI y lineamientos de TI alineados a la estrategia institucional.</a:t>
            </a:r>
            <a:endParaRPr sz="800" dirty="0">
              <a:solidFill>
                <a:srgbClr val="595959"/>
              </a:solidFill>
              <a:latin typeface="Century Gothic"/>
            </a:endParaRPr>
          </a:p>
          <a:p>
            <a:pPr marL="114305" marR="0" lvl="0" indent="-114305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sym typeface="Century Gothic"/>
              </a:rPr>
              <a:t>Ejecutar las actividades de los planes del proceso.</a:t>
            </a:r>
            <a:endParaRPr sz="800" dirty="0">
              <a:solidFill>
                <a:srgbClr val="595959"/>
              </a:solidFill>
              <a:latin typeface="Century Gothic"/>
            </a:endParaRPr>
          </a:p>
        </p:txBody>
      </p:sp>
      <p:sp>
        <p:nvSpPr>
          <p:cNvPr id="212" name="Google Shape;212;p1"/>
          <p:cNvSpPr txBox="1"/>
          <p:nvPr/>
        </p:nvSpPr>
        <p:spPr>
          <a:xfrm>
            <a:off x="10121176" y="1015153"/>
            <a:ext cx="1915877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89999" lvl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</a:pPr>
            <a:r>
              <a:rPr lang="es-CO" sz="700" dirty="0">
                <a:solidFill>
                  <a:srgbClr val="595959"/>
                </a:solidFill>
                <a:latin typeface="Century Gothic"/>
                <a:sym typeface="Century Gothic"/>
              </a:rPr>
              <a:t>1- Planes del Decreto 612 de 2018.</a:t>
            </a:r>
          </a:p>
          <a:p>
            <a:pPr marL="89999" lvl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</a:pPr>
            <a:r>
              <a:rPr lang="es-CO" sz="700" dirty="0">
                <a:solidFill>
                  <a:srgbClr val="595959"/>
                </a:solidFill>
                <a:latin typeface="Century Gothic"/>
                <a:sym typeface="Century Gothic"/>
              </a:rPr>
              <a:t>2- Documentos autodiagnóstico.</a:t>
            </a:r>
          </a:p>
          <a:p>
            <a:pPr marL="89999" lvl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</a:pPr>
            <a:r>
              <a:rPr lang="es-CO" sz="700" dirty="0">
                <a:solidFill>
                  <a:srgbClr val="595959"/>
                </a:solidFill>
                <a:latin typeface="Century Gothic"/>
                <a:sym typeface="Century Gothic"/>
              </a:rPr>
              <a:t>3- Documentos de Arquitectura con componente tecnológico.</a:t>
            </a:r>
            <a:endParaRPr sz="700" dirty="0">
              <a:solidFill>
                <a:srgbClr val="595959"/>
              </a:solidFill>
              <a:latin typeface="Century Gothic"/>
              <a:sym typeface="Century Gothic"/>
            </a:endParaRPr>
          </a:p>
        </p:txBody>
      </p:sp>
      <p:sp>
        <p:nvSpPr>
          <p:cNvPr id="213" name="Google Shape;213;p1"/>
          <p:cNvSpPr txBox="1"/>
          <p:nvPr/>
        </p:nvSpPr>
        <p:spPr>
          <a:xfrm>
            <a:off x="197216" y="1453143"/>
            <a:ext cx="1994114" cy="1938952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28611" marR="0" lvl="0" indent="-228611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entury Gothic"/>
              <a:buAutoNum type="arabicPeriod"/>
            </a:pPr>
            <a:r>
              <a:rPr lang="es-CO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Ministerio de Tecnologías de la Información y las Comunicaciones – </a:t>
            </a:r>
            <a:r>
              <a:rPr lang="es-CO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Mintic</a:t>
            </a:r>
            <a:r>
              <a:rPr lang="es-CO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sz="8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228611" marR="0" lvl="0" indent="-228611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entury Gothic"/>
              <a:buAutoNum type="arabicPeriod"/>
            </a:pPr>
            <a:r>
              <a:rPr lang="es-CO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Ministerio de Ambiente y Desarrollo Sostenible.</a:t>
            </a:r>
            <a:endParaRPr sz="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11" marR="0" lvl="0" indent="-228611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entury Gothic"/>
              <a:buAutoNum type="arabicPeriod"/>
            </a:pPr>
            <a:r>
              <a:rPr lang="es-CO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Agencia Nacional del Espectro – ANE.</a:t>
            </a:r>
            <a:endParaRPr sz="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11" marR="0" lvl="0" indent="-228611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entury Gothic"/>
              <a:buAutoNum type="arabicPeriod"/>
            </a:pPr>
            <a:r>
              <a:rPr lang="es-CO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Función Pública</a:t>
            </a:r>
            <a:endParaRPr sz="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11" marR="0" lvl="0" indent="-228611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entury Gothic"/>
              <a:buAutoNum type="arabicPeriod"/>
            </a:pPr>
            <a:r>
              <a:rPr lang="es-CO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Entes de control</a:t>
            </a:r>
            <a:endParaRPr sz="8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228611" marR="0" lvl="0" indent="-228611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entury Gothic"/>
              <a:buAutoNum type="arabicPeriod"/>
            </a:pPr>
            <a:r>
              <a:rPr lang="es-CO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Todos los procesos, DT y AP.</a:t>
            </a:r>
          </a:p>
          <a:p>
            <a:pPr marL="228611" marR="0" lvl="0" indent="-228611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entury Gothic"/>
              <a:buAutoNum type="arabicPeriod"/>
            </a:pPr>
            <a:r>
              <a:rPr lang="es-MX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Direccionamiento estratégico.</a:t>
            </a:r>
            <a:endParaRPr lang="es-MX" sz="800" dirty="0">
              <a:solidFill>
                <a:schemeClr val="tx1">
                  <a:lumMod val="75000"/>
                  <a:lumOff val="25000"/>
                </a:schemeClr>
              </a:solidFill>
              <a:ea typeface="Century Gothic"/>
            </a:endParaRPr>
          </a:p>
          <a:p>
            <a:pPr marL="228611" marR="0" lvl="0" indent="-228611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entury Gothic"/>
              <a:buAutoNum type="arabicPeriod"/>
            </a:pPr>
            <a:r>
              <a:rPr lang="es-CO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Secretaría de Transparencia y </a:t>
            </a:r>
            <a:endParaRPr sz="8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79999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demás entidades de Gobierno</a:t>
            </a:r>
            <a:endParaRPr sz="800" dirty="0">
              <a:solidFill>
                <a:schemeClr val="tx1">
                  <a:lumMod val="75000"/>
                  <a:lumOff val="25000"/>
                </a:schemeClr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79999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líderes de política.</a:t>
            </a:r>
            <a:endParaRPr lang="es-CO" sz="800" dirty="0">
              <a:solidFill>
                <a:schemeClr val="tx1">
                  <a:lumMod val="75000"/>
                  <a:lumOff val="25000"/>
                </a:schemeClr>
              </a:solidFill>
              <a:highlight>
                <a:srgbClr val="FF0000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R="0" lvl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sym typeface="Century Gothic"/>
              </a:rPr>
              <a:t>9- Procesos de apoyo. </a:t>
            </a:r>
          </a:p>
        </p:txBody>
      </p:sp>
      <p:sp>
        <p:nvSpPr>
          <p:cNvPr id="214" name="Google Shape;214;p1"/>
          <p:cNvSpPr txBox="1"/>
          <p:nvPr/>
        </p:nvSpPr>
        <p:spPr>
          <a:xfrm>
            <a:off x="2870400" y="3848319"/>
            <a:ext cx="2997300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14306" marR="0" lvl="0" indent="-114306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8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Generar alertas y recomendaciones a la Alta Dirección y al CIGD, frente a incumplimientos o brechas detectadas en la políticas de Gobierno Digital y Seguridad Digital. </a:t>
            </a:r>
            <a:endParaRPr sz="800" dirty="0">
              <a:solidFill>
                <a:srgbClr val="595959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14306" marR="0" lvl="0" indent="-114306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8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Implementar acciones para el cierre de brechas de las políticas de Gobierno Digital y Seguridad Digital.</a:t>
            </a:r>
            <a:endParaRPr dirty="0">
              <a:highlight>
                <a:srgbClr val="FF0000"/>
              </a:highlight>
            </a:endParaRPr>
          </a:p>
          <a:p>
            <a:pPr marL="114305" marR="0" lvl="0" indent="-114305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8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Establecer acciones de mejoramiento para el cierre de no conformidades y demás hallazgos del proceso.</a:t>
            </a:r>
            <a:endParaRPr dirty="0"/>
          </a:p>
          <a:p>
            <a:pPr marL="114306" marR="0" lvl="0" indent="-114306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8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Tomar acciones correctivas o correcciones en caso de materialización de riesgos e incumplimientos en indicadores del proceso o metas establecidas. </a:t>
            </a:r>
            <a:endParaRPr sz="800" dirty="0">
              <a:solidFill>
                <a:srgbClr val="595959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15" name="Google Shape;215;p1"/>
          <p:cNvSpPr txBox="1"/>
          <p:nvPr/>
        </p:nvSpPr>
        <p:spPr>
          <a:xfrm>
            <a:off x="6623154" y="3938649"/>
            <a:ext cx="2950685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14305" marR="0" lvl="0" indent="-114305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800"/>
              <a:buFont typeface="Arial"/>
              <a:buChar char="•"/>
            </a:pPr>
            <a:r>
              <a:rPr lang="es-CO" sz="80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Verificar el cumplimiento de las metas, planes, programas y proyectos a cargo del proceso.</a:t>
            </a:r>
            <a:endParaRPr/>
          </a:p>
        </p:txBody>
      </p:sp>
      <p:sp>
        <p:nvSpPr>
          <p:cNvPr id="216" name="Google Shape;216;p1"/>
          <p:cNvSpPr txBox="1"/>
          <p:nvPr/>
        </p:nvSpPr>
        <p:spPr>
          <a:xfrm>
            <a:off x="10163826" y="4226135"/>
            <a:ext cx="1712398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8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1-3  Direccionamiento Estratégico, </a:t>
            </a:r>
            <a:r>
              <a:rPr lang="es-CO" sz="800" dirty="0" err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Mintic</a:t>
            </a:r>
            <a:r>
              <a:rPr lang="es-CO" sz="8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MADS y Función Pública.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8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4- Direccionamiento Estratégico.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800" dirty="0">
                <a:solidFill>
                  <a:srgbClr val="595959"/>
                </a:solidFill>
                <a:latin typeface="Century Gothic"/>
                <a:sym typeface="Century Gothic"/>
              </a:rPr>
              <a:t>Del 5 al 13- Todos los procesos, </a:t>
            </a:r>
            <a:r>
              <a:rPr lang="es-CO" sz="8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Direcciones territoriales  y áreas protegidas.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rgbClr val="595959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17" name="Google Shape;217;p1"/>
          <p:cNvSpPr txBox="1"/>
          <p:nvPr/>
        </p:nvSpPr>
        <p:spPr>
          <a:xfrm>
            <a:off x="132514" y="4167634"/>
            <a:ext cx="2539200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7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2- PETI sectorial.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7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3- Autorización uso del espectro. </a:t>
            </a:r>
            <a:endParaRPr sz="700" dirty="0">
              <a:solidFill>
                <a:srgbClr val="595959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7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4- Lineamientos MIPG.</a:t>
            </a:r>
            <a:endParaRPr sz="7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7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5-  Solicitud de información  y directrices en materia de control.</a:t>
            </a:r>
            <a:endParaRPr sz="700"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7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6- Necesidades de soporte, servicios tecnológicos y conectividad. </a:t>
            </a:r>
            <a:endParaRPr sz="700"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7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7- Planes institucionales y lineamientos  SIG.  </a:t>
            </a:r>
            <a:endParaRPr sz="700" dirty="0"/>
          </a:p>
        </p:txBody>
      </p:sp>
      <p:sp>
        <p:nvSpPr>
          <p:cNvPr id="218" name="Google Shape;218;p1"/>
          <p:cNvSpPr txBox="1"/>
          <p:nvPr/>
        </p:nvSpPr>
        <p:spPr>
          <a:xfrm>
            <a:off x="1607642" y="5465814"/>
            <a:ext cx="2475501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90488" marR="0" lvl="0" indent="-77788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6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MIPG Política de Gobierno Digital.</a:t>
            </a:r>
            <a:endParaRPr sz="800" dirty="0"/>
          </a:p>
          <a:p>
            <a:pPr marL="90488" marR="0" lvl="0" indent="-77788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6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MIPG Política de Seguridad Digital. </a:t>
            </a:r>
            <a:endParaRPr sz="800" dirty="0">
              <a:solidFill>
                <a:srgbClr val="595959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90488" marR="0" lvl="0" indent="-77788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6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MIPG Política de Racionalización de trámites.</a:t>
            </a:r>
            <a:endParaRPr sz="800" dirty="0"/>
          </a:p>
          <a:p>
            <a:pPr marL="90488" marR="0" lvl="0" indent="-77788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6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MIPG Política de Transparencia y Acceso a la Información Pública. </a:t>
            </a:r>
            <a:endParaRPr sz="800" dirty="0"/>
          </a:p>
        </p:txBody>
      </p:sp>
      <p:sp>
        <p:nvSpPr>
          <p:cNvPr id="219" name="Google Shape;219;p1"/>
          <p:cNvSpPr txBox="1"/>
          <p:nvPr/>
        </p:nvSpPr>
        <p:spPr>
          <a:xfrm>
            <a:off x="10261961" y="5447406"/>
            <a:ext cx="1728639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88900" marR="0" lvl="0" indent="-88900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8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Ver Senda Módulo Documentos.</a:t>
            </a:r>
            <a:endParaRPr dirty="0"/>
          </a:p>
          <a:p>
            <a:pPr marL="88900" marR="0" lvl="0" indent="-88900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8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Ver Senda Módulo Indicadores.</a:t>
            </a:r>
            <a:endParaRPr dirty="0"/>
          </a:p>
          <a:p>
            <a:pPr marL="88900" marR="0" lvl="0" indent="-88900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8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Ver Senda Módulo Riesgos. </a:t>
            </a:r>
            <a:endParaRPr dirty="0"/>
          </a:p>
          <a:p>
            <a:pPr marL="88900" marR="0" lvl="0" indent="-88900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8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Ver Senda Normograma.</a:t>
            </a:r>
            <a:endParaRPr dirty="0"/>
          </a:p>
        </p:txBody>
      </p:sp>
      <p:sp>
        <p:nvSpPr>
          <p:cNvPr id="220" name="Google Shape;220;p1"/>
          <p:cNvSpPr txBox="1"/>
          <p:nvPr/>
        </p:nvSpPr>
        <p:spPr>
          <a:xfrm>
            <a:off x="896096" y="6405043"/>
            <a:ext cx="3218705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8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Gloria Rocío Pereira Oviedo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8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Contratista OAP.</a:t>
            </a:r>
            <a:endParaRPr dirty="0"/>
          </a:p>
        </p:txBody>
      </p:sp>
      <p:sp>
        <p:nvSpPr>
          <p:cNvPr id="221" name="Google Shape;221;p1"/>
          <p:cNvSpPr txBox="1"/>
          <p:nvPr/>
        </p:nvSpPr>
        <p:spPr>
          <a:xfrm>
            <a:off x="4909477" y="6339587"/>
            <a:ext cx="29972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8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Sandra Gómez</a:t>
            </a: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800" dirty="0">
                <a:solidFill>
                  <a:srgbClr val="595959"/>
                </a:solidFill>
                <a:latin typeface="Century Gothic"/>
                <a:sym typeface="Century Gothic"/>
              </a:rPr>
              <a:t>Adriana Lorena Bernal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8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Contratistas GTIC.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rgbClr val="595959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22" name="Google Shape;222;p1"/>
          <p:cNvSpPr txBox="1"/>
          <p:nvPr/>
        </p:nvSpPr>
        <p:spPr>
          <a:xfrm>
            <a:off x="8686801" y="6405043"/>
            <a:ext cx="3242875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8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Carlos Arturo Saénz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80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Coordinador GTIC.</a:t>
            </a:r>
            <a:endParaRPr sz="800" dirty="0">
              <a:solidFill>
                <a:srgbClr val="595959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23" name="Google Shape;223;p1"/>
          <p:cNvSpPr txBox="1"/>
          <p:nvPr/>
        </p:nvSpPr>
        <p:spPr>
          <a:xfrm>
            <a:off x="11127864" y="87288"/>
            <a:ext cx="872697" cy="235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33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E3-CA-01</a:t>
            </a:r>
            <a:endParaRPr dirty="0"/>
          </a:p>
        </p:txBody>
      </p:sp>
      <p:sp>
        <p:nvSpPr>
          <p:cNvPr id="224" name="Google Shape;224;p1"/>
          <p:cNvSpPr txBox="1"/>
          <p:nvPr/>
        </p:nvSpPr>
        <p:spPr>
          <a:xfrm>
            <a:off x="11185972" y="384139"/>
            <a:ext cx="855275" cy="235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33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02</a:t>
            </a:r>
            <a:endParaRPr/>
          </a:p>
        </p:txBody>
      </p:sp>
      <p:sp>
        <p:nvSpPr>
          <p:cNvPr id="226" name="Google Shape;226;p1"/>
          <p:cNvSpPr txBox="1"/>
          <p:nvPr/>
        </p:nvSpPr>
        <p:spPr>
          <a:xfrm>
            <a:off x="6032887" y="4227443"/>
            <a:ext cx="3607200" cy="14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14305" marR="0" lvl="0" indent="-114305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800"/>
              <a:buFont typeface="Arial"/>
              <a:buChar char="•"/>
            </a:pPr>
            <a:r>
              <a:rPr lang="es-CO" sz="800" b="0" u="none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Verificar el cumplimiento de los requisitos de las políticas de Gobierno y Seguridad Digital.</a:t>
            </a:r>
            <a:endParaRPr dirty="0"/>
          </a:p>
          <a:p>
            <a:pPr marL="114305" marR="0" lvl="0" indent="-114305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800"/>
              <a:buFont typeface="Arial"/>
              <a:buChar char="•"/>
            </a:pPr>
            <a:r>
              <a:rPr lang="es-CO" sz="800" b="0" u="none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Verificar el resultado de los indicadores, riesgos materializados, hallazgos de auditorías y seguimientos que se realicen al proceso</a:t>
            </a:r>
            <a:endParaRPr dirty="0"/>
          </a:p>
          <a:p>
            <a:pPr marL="114305" marR="0" lvl="0" indent="-114305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800"/>
              <a:buFont typeface="Arial"/>
              <a:buChar char="•"/>
            </a:pPr>
            <a:r>
              <a:rPr lang="es-CO" sz="800" b="0" u="none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Verificar los resultados del IDI, ITA y demás índices de gestión aplicables al proceso.</a:t>
            </a:r>
            <a:endParaRPr dirty="0"/>
          </a:p>
          <a:p>
            <a:pPr marL="114305" marR="0" lvl="0" indent="-114305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800"/>
              <a:buFont typeface="Arial"/>
              <a:buChar char="•"/>
            </a:pPr>
            <a:r>
              <a:rPr lang="es-CO" sz="800" b="0" u="none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Verificar la materialización de riesgos de seguridad digital y revisar incidentes en materia de seguridad de la información.</a:t>
            </a:r>
            <a:endParaRPr dirty="0"/>
          </a:p>
          <a:p>
            <a:pPr marL="114305" marR="0" lvl="0" indent="-114305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800"/>
              <a:buFont typeface="Arial"/>
              <a:buChar char="•"/>
            </a:pPr>
            <a:r>
              <a:rPr lang="es-CO" sz="800" b="0" u="none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Verificar la disponibilidad de l</a:t>
            </a:r>
            <a:r>
              <a:rPr lang="es-CO" sz="8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os servicios de</a:t>
            </a:r>
            <a:r>
              <a:rPr lang="es-CO" sz="800" b="0" u="none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tecnología.</a:t>
            </a:r>
            <a:endParaRPr sz="800" b="0" u="none" dirty="0">
              <a:solidFill>
                <a:srgbClr val="595959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14305" marR="0" lvl="0" indent="-63505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800"/>
              <a:buFont typeface="Arial"/>
              <a:buNone/>
            </a:pPr>
            <a:endParaRPr sz="800" b="0" u="none" dirty="0">
              <a:solidFill>
                <a:srgbClr val="595959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800" b="0" u="none" dirty="0">
              <a:solidFill>
                <a:srgbClr val="595959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27" name="Google Shape;227;p1"/>
          <p:cNvSpPr txBox="1"/>
          <p:nvPr/>
        </p:nvSpPr>
        <p:spPr>
          <a:xfrm>
            <a:off x="9629892" y="2312240"/>
            <a:ext cx="2348198" cy="1277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/>
            <a:r>
              <a:rPr lang="es-CO" sz="700" dirty="0">
                <a:solidFill>
                  <a:srgbClr val="595959"/>
                </a:solidFill>
                <a:latin typeface="Century Gothic"/>
                <a:sym typeface="Century Gothic"/>
              </a:rPr>
              <a:t>8. Dotación Tecnológica e Infraestructura actualizada.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700" dirty="0">
                <a:solidFill>
                  <a:srgbClr val="595959"/>
                </a:solidFill>
                <a:latin typeface="Century Gothic"/>
                <a:sym typeface="Century Gothic"/>
              </a:rPr>
              <a:t>9. Mantenimientos. </a:t>
            </a:r>
            <a:endParaRPr sz="700" dirty="0">
              <a:solidFill>
                <a:srgbClr val="595959"/>
              </a:solidFill>
              <a:latin typeface="Century Gothic"/>
              <a:sym typeface="Century Gothic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CO" sz="700" dirty="0">
                <a:solidFill>
                  <a:srgbClr val="595959"/>
                </a:solidFill>
                <a:latin typeface="Century Gothic"/>
                <a:sym typeface="Century Gothic"/>
              </a:rPr>
              <a:t>10. Declaración de aplicabilidad y controles de seguridad implementados. </a:t>
            </a:r>
            <a:endParaRPr sz="700" dirty="0">
              <a:solidFill>
                <a:srgbClr val="595959"/>
              </a:solidFill>
              <a:latin typeface="Century Gothic"/>
              <a:sym typeface="Century Gothic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700" dirty="0">
                <a:solidFill>
                  <a:srgbClr val="595959"/>
                </a:solidFill>
                <a:latin typeface="Century Gothic"/>
                <a:sym typeface="Century Gothic"/>
              </a:rPr>
              <a:t>11. Plan de gestión del cambio y resultados de pruebas. </a:t>
            </a:r>
            <a:endParaRPr sz="700" dirty="0">
              <a:solidFill>
                <a:srgbClr val="595959"/>
              </a:solidFill>
              <a:latin typeface="Century Gothic"/>
              <a:sym typeface="Century Gothic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700" dirty="0">
                <a:solidFill>
                  <a:srgbClr val="595959"/>
                </a:solidFill>
                <a:latin typeface="Century Gothic"/>
                <a:sym typeface="Century Gothic"/>
              </a:rPr>
              <a:t>12. Informes atención a incidentes y requerimientos.</a:t>
            </a:r>
            <a:endParaRPr sz="700" dirty="0">
              <a:solidFill>
                <a:srgbClr val="595959"/>
              </a:solidFill>
              <a:latin typeface="Century Gothic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700" dirty="0">
                <a:solidFill>
                  <a:srgbClr val="595959"/>
                </a:solidFill>
                <a:latin typeface="Century Gothic"/>
                <a:sym typeface="Century Gothic"/>
              </a:rPr>
              <a:t>13. Matriz de riesgos de Seguridad de la información. </a:t>
            </a:r>
          </a:p>
        </p:txBody>
      </p:sp>
      <p:sp>
        <p:nvSpPr>
          <p:cNvPr id="228" name="Google Shape;228;p1"/>
          <p:cNvSpPr txBox="1"/>
          <p:nvPr/>
        </p:nvSpPr>
        <p:spPr>
          <a:xfrm>
            <a:off x="6031675" y="2565775"/>
            <a:ext cx="3581100" cy="107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88900" marR="0" lvl="0" indent="-88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sym typeface="Century Gothic"/>
              </a:rPr>
              <a:t>Definir herramientas y estándares que den cubrimiento a los controles de seguridad en Parques Nacionales Naturales de Colombia.</a:t>
            </a:r>
            <a:endParaRPr sz="800" dirty="0">
              <a:solidFill>
                <a:srgbClr val="595959"/>
              </a:solidFill>
              <a:latin typeface="Century Gothic"/>
            </a:endParaRPr>
          </a:p>
          <a:p>
            <a:pPr marL="88900" marR="0" lvl="0" indent="-88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sym typeface="Century Gothic"/>
              </a:rPr>
              <a:t>Implementar todos los elementos necesarios para la prestación de los servicios tecnológicos de la Entidad. </a:t>
            </a:r>
            <a:endParaRPr sz="800" dirty="0">
              <a:solidFill>
                <a:srgbClr val="595959"/>
              </a:solidFill>
              <a:latin typeface="Century Gothic"/>
            </a:endParaRPr>
          </a:p>
          <a:p>
            <a:pPr marL="88900" marR="0" lvl="0" indent="-88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sym typeface="Century Gothic"/>
              </a:rPr>
              <a:t>Atender incidentes y requerimientos a través de la mesa de ayuda.</a:t>
            </a:r>
            <a:endParaRPr sz="800" dirty="0">
              <a:solidFill>
                <a:srgbClr val="595959"/>
              </a:solidFill>
              <a:latin typeface="Century Gothic"/>
            </a:endParaRPr>
          </a:p>
          <a:p>
            <a:pPr marL="88900" marR="0" lvl="0" indent="-88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sym typeface="Century Gothic"/>
              </a:rPr>
              <a:t>Custodiar la información y datos de la entidad.</a:t>
            </a:r>
            <a:endParaRPr sz="800" dirty="0">
              <a:solidFill>
                <a:srgbClr val="595959"/>
              </a:solidFill>
              <a:latin typeface="Century Gothic"/>
              <a:sym typeface="Century Gothic"/>
            </a:endParaRPr>
          </a:p>
        </p:txBody>
      </p:sp>
      <p:sp>
        <p:nvSpPr>
          <p:cNvPr id="229" name="Google Shape;229;p1"/>
          <p:cNvSpPr txBox="1"/>
          <p:nvPr/>
        </p:nvSpPr>
        <p:spPr>
          <a:xfrm>
            <a:off x="126558" y="5034522"/>
            <a:ext cx="2018752" cy="415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7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8- Lineamientos transparencia y demás políticas de gestión y desempeño. </a:t>
            </a:r>
            <a:endParaRPr sz="7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7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9- Talento humano y demás recursos.</a:t>
            </a:r>
            <a:endParaRPr sz="700" dirty="0"/>
          </a:p>
        </p:txBody>
      </p:sp>
      <p:sp>
        <p:nvSpPr>
          <p:cNvPr id="230" name="Google Shape;230;p1"/>
          <p:cNvSpPr txBox="1"/>
          <p:nvPr/>
        </p:nvSpPr>
        <p:spPr>
          <a:xfrm>
            <a:off x="736577" y="3762225"/>
            <a:ext cx="1512919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7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1- Políticas de Gobierno Digital y Seguridad Digital. Plan Nacional de Infraestructura de Datos. MRAE.</a:t>
            </a:r>
          </a:p>
        </p:txBody>
      </p:sp>
      <p:sp>
        <p:nvSpPr>
          <p:cNvPr id="231" name="Google Shape;231;p1"/>
          <p:cNvSpPr txBox="1"/>
          <p:nvPr/>
        </p:nvSpPr>
        <p:spPr>
          <a:xfrm>
            <a:off x="5998800" y="1558500"/>
            <a:ext cx="3653100" cy="107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14305" marR="0" lvl="0" indent="-114305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sym typeface="Century Gothic"/>
              </a:rPr>
              <a:t>Implementar las arquitecturas con componente TI definidas.</a:t>
            </a:r>
            <a:endParaRPr sz="800" dirty="0">
              <a:solidFill>
                <a:srgbClr val="595959"/>
              </a:solidFill>
              <a:latin typeface="Century Gothic"/>
              <a:sym typeface="Century Gothic"/>
            </a:endParaRPr>
          </a:p>
          <a:p>
            <a:pPr marL="114306" marR="0" lvl="0" indent="-114306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sym typeface="Century Gothic"/>
              </a:rPr>
              <a:t>Realizar la planificación de cambios y realizar pruebas previa prestación de los servicios tecnológicos de la Entidad.  (Transición del Servicio).</a:t>
            </a:r>
            <a:endParaRPr sz="800" dirty="0">
              <a:solidFill>
                <a:srgbClr val="595959"/>
              </a:solidFill>
              <a:latin typeface="Century Gothic"/>
              <a:sym typeface="Century Gothic"/>
            </a:endParaRPr>
          </a:p>
          <a:p>
            <a:pPr marL="114306" marR="0" lvl="0" indent="-114306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sym typeface="Century Gothic"/>
              </a:rPr>
              <a:t>Gestionar cambios de TI.</a:t>
            </a:r>
            <a:endParaRPr sz="800" dirty="0">
              <a:solidFill>
                <a:srgbClr val="595959"/>
              </a:solidFill>
              <a:latin typeface="Century Gothic"/>
              <a:sym typeface="Century Gothic"/>
            </a:endParaRPr>
          </a:p>
          <a:p>
            <a:pPr marL="114306" marR="0" lvl="0" indent="-114306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sym typeface="Century Gothic"/>
              </a:rPr>
              <a:t>Modernizar la infraestructura tecnológica y de telecomunicaciones</a:t>
            </a:r>
            <a:endParaRPr sz="800" dirty="0">
              <a:solidFill>
                <a:srgbClr val="595959"/>
              </a:solidFill>
              <a:latin typeface="Century Gothic"/>
            </a:endParaRPr>
          </a:p>
          <a:p>
            <a:pPr marL="114306" marR="0" lvl="0" indent="-114306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s-CO" sz="800" dirty="0">
                <a:solidFill>
                  <a:srgbClr val="595959"/>
                </a:solidFill>
                <a:latin typeface="Century Gothic"/>
                <a:sym typeface="Century Gothic"/>
              </a:rPr>
              <a:t>Realizar la implementación de los controles de seguridad de la información.</a:t>
            </a:r>
            <a:endParaRPr sz="800" dirty="0">
              <a:solidFill>
                <a:srgbClr val="595959"/>
              </a:solidFill>
              <a:latin typeface="Century Gothic"/>
            </a:endParaRPr>
          </a:p>
        </p:txBody>
      </p:sp>
      <p:sp>
        <p:nvSpPr>
          <p:cNvPr id="232" name="Google Shape;232;p1"/>
          <p:cNvSpPr txBox="1"/>
          <p:nvPr/>
        </p:nvSpPr>
        <p:spPr>
          <a:xfrm>
            <a:off x="10085341" y="1565721"/>
            <a:ext cx="1905259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700" dirty="0">
                <a:solidFill>
                  <a:srgbClr val="595959"/>
                </a:solidFill>
                <a:latin typeface="Century Gothic"/>
                <a:sym typeface="Century Gothic"/>
              </a:rPr>
              <a:t>4. Informes de gestión sobre la ejecución de los planes a cargo. </a:t>
            </a:r>
            <a:endParaRPr sz="700" dirty="0">
              <a:solidFill>
                <a:srgbClr val="595959"/>
              </a:solidFill>
              <a:latin typeface="Century Gothic"/>
              <a:sym typeface="Century Gothic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CO" sz="700" dirty="0">
                <a:solidFill>
                  <a:srgbClr val="595959"/>
                </a:solidFill>
                <a:latin typeface="Century Gothic"/>
                <a:sym typeface="Century Gothic"/>
              </a:rPr>
              <a:t>5. Lineamientos TI y en materia de seguridad. </a:t>
            </a:r>
            <a:endParaRPr sz="700" dirty="0">
              <a:solidFill>
                <a:srgbClr val="595959"/>
              </a:solidFill>
              <a:latin typeface="Century Gothic"/>
              <a:sym typeface="Century Gothic"/>
            </a:endParaRPr>
          </a:p>
          <a:p>
            <a:pPr marL="88900" lvl="0" indent="-88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AutoNum type="arabicPeriod" startAt="6"/>
            </a:pPr>
            <a:r>
              <a:rPr lang="es-CO" sz="700" dirty="0">
                <a:solidFill>
                  <a:srgbClr val="595959"/>
                </a:solidFill>
                <a:latin typeface="Century Gothic"/>
                <a:sym typeface="Century Gothic"/>
              </a:rPr>
              <a:t>Catálogo de servicios TI.</a:t>
            </a:r>
          </a:p>
          <a:p>
            <a:pPr marL="88900" lvl="0" indent="-88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AutoNum type="arabicPeriod" startAt="6"/>
            </a:pPr>
            <a:r>
              <a:rPr lang="es-CO" sz="700" dirty="0">
                <a:solidFill>
                  <a:srgbClr val="595959"/>
                </a:solidFill>
                <a:latin typeface="Century Gothic"/>
                <a:sym typeface="Century Gothic"/>
              </a:rPr>
              <a:t>Servicios Tecnológicos en operación.</a:t>
            </a:r>
            <a:endParaRPr sz="700" dirty="0">
              <a:solidFill>
                <a:srgbClr val="595959"/>
              </a:solidFill>
              <a:latin typeface="Century Gothic"/>
              <a:sym typeface="Century Gothic"/>
            </a:endParaRPr>
          </a:p>
        </p:txBody>
      </p:sp>
      <p:pic>
        <p:nvPicPr>
          <p:cNvPr id="7" name="Gráfico 6" descr="Cuaderno de estrategias">
            <a:extLst>
              <a:ext uri="{FF2B5EF4-FFF2-40B4-BE49-F238E27FC236}">
                <a16:creationId xmlns:a16="http://schemas.microsoft.com/office/drawing/2014/main" id="{34CB5DDA-294D-7362-032B-BD53737F760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963671" y="5543376"/>
            <a:ext cx="606935" cy="606935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B35A6DE8-0B77-EED1-C6CA-5DDA86A53370}"/>
              </a:ext>
            </a:extLst>
          </p:cNvPr>
          <p:cNvSpPr txBox="1"/>
          <p:nvPr/>
        </p:nvSpPr>
        <p:spPr>
          <a:xfrm>
            <a:off x="6951440" y="5478092"/>
            <a:ext cx="17429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CO" sz="8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Inicia con establecer el plan de acción y planes de trabajo del proceso y finaliza con t</a:t>
            </a:r>
            <a:r>
              <a:rPr kumimoji="0" lang="es-CO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omar acciones correctivas y correcciones para la mejora del proceso.</a:t>
            </a:r>
            <a:endParaRPr lang="es-CO" sz="800" dirty="0">
              <a:solidFill>
                <a:prstClr val="black">
                  <a:lumMod val="65000"/>
                  <a:lumOff val="3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Box 100">
            <a:extLst>
              <a:ext uri="{FF2B5EF4-FFF2-40B4-BE49-F238E27FC236}">
                <a16:creationId xmlns:a16="http://schemas.microsoft.com/office/drawing/2014/main" id="{ECD69240-23D8-873C-EDD7-70A06A31D6F7}"/>
              </a:ext>
            </a:extLst>
          </p:cNvPr>
          <p:cNvSpPr txBox="1"/>
          <p:nvPr/>
        </p:nvSpPr>
        <p:spPr>
          <a:xfrm>
            <a:off x="6226774" y="5757125"/>
            <a:ext cx="1088063" cy="1703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914400" eaLnBrk="1" fontAlgn="auto" latinLnBrk="0" hangingPunct="1">
              <a:lnSpc>
                <a:spcPct val="133762"/>
              </a:lnSpc>
              <a:buSzTx/>
              <a:tabLst/>
              <a:defRPr/>
            </a:pPr>
            <a:r>
              <a:rPr lang="es-CO" sz="933" b="1" dirty="0">
                <a:solidFill>
                  <a:srgbClr val="0289D0"/>
                </a:solidFill>
                <a:latin typeface="Century Gothic"/>
              </a:rPr>
              <a:t>Alcance: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A6A9614-C177-F6D2-AD45-34785E493FD1}"/>
              </a:ext>
            </a:extLst>
          </p:cNvPr>
          <p:cNvSpPr txBox="1"/>
          <p:nvPr/>
        </p:nvSpPr>
        <p:spPr>
          <a:xfrm>
            <a:off x="4005714" y="5451737"/>
            <a:ext cx="19916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0488" marR="0" lvl="0" indent="-77788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600"/>
              <a:buFont typeface="Arial"/>
              <a:buChar char="•"/>
            </a:pPr>
            <a:r>
              <a:rPr lang="es-MX" sz="800" dirty="0">
                <a:solidFill>
                  <a:srgbClr val="595959"/>
                </a:solidFill>
                <a:latin typeface="Century Gothic"/>
                <a:sym typeface="Century Gothic"/>
              </a:rPr>
              <a:t>NTC ISO 9001:2015 Numerales  7,1, 7,1,3.</a:t>
            </a:r>
          </a:p>
          <a:p>
            <a:pPr marL="90488" marR="0" lvl="0" indent="-77788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600"/>
              <a:buFont typeface="Century Gothic"/>
              <a:buChar char="•"/>
            </a:pPr>
            <a:r>
              <a:rPr lang="es-MX" sz="800" dirty="0">
                <a:solidFill>
                  <a:srgbClr val="595959"/>
                </a:solidFill>
                <a:latin typeface="Century Gothic"/>
                <a:sym typeface="Century Gothic"/>
              </a:rPr>
              <a:t>MRAE Modelos MGGTI y MGPTI.</a:t>
            </a:r>
          </a:p>
          <a:p>
            <a:pPr marL="90488" marR="0" lvl="0" indent="-77788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600"/>
              <a:buFont typeface="Arial"/>
              <a:buChar char="•"/>
            </a:pPr>
            <a:r>
              <a:rPr lang="es-MX" sz="800" dirty="0">
                <a:solidFill>
                  <a:srgbClr val="595959"/>
                </a:solidFill>
                <a:latin typeface="Century Gothic"/>
                <a:sym typeface="Century Gothic"/>
              </a:rPr>
              <a:t>NTC ISO 27001:2022.  </a:t>
            </a:r>
          </a:p>
          <a:p>
            <a:pPr marL="90488" marR="0" lvl="0" indent="-77788" algn="just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600"/>
              <a:buFont typeface="Arial"/>
              <a:buChar char="•"/>
            </a:pPr>
            <a:r>
              <a:rPr lang="es-MX" sz="800" dirty="0">
                <a:solidFill>
                  <a:srgbClr val="595959"/>
                </a:solidFill>
                <a:latin typeface="Century Gothic"/>
                <a:sym typeface="Century Gothic"/>
              </a:rPr>
              <a:t>NTC PE 1000:2020 Numerales 6,11 y  7,3.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1015</Words>
  <Application>Microsoft Office PowerPoint</Application>
  <PresentationFormat>Panorámica</PresentationFormat>
  <Paragraphs>117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Play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Lorena Bernal Fonseca</dc:creator>
  <cp:lastModifiedBy>Marcela Borda Rodriguez</cp:lastModifiedBy>
  <cp:revision>8</cp:revision>
  <dcterms:created xsi:type="dcterms:W3CDTF">2024-04-23T16:36:30Z</dcterms:created>
  <dcterms:modified xsi:type="dcterms:W3CDTF">2024-07-12T14:05:18Z</dcterms:modified>
</cp:coreProperties>
</file>