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263" r:id="rId2"/>
  </p:sldIdLst>
  <p:sldSz cx="18288000" cy="10287000"/>
  <p:notesSz cx="6858000" cy="9144000"/>
  <p:embeddedFontLst>
    <p:embeddedFont>
      <p:font typeface="Century Gothic" panose="020B0502020202020204" pitchFamily="34" charset="0"/>
      <p:regular r:id="rId4"/>
      <p:bold r:id="rId5"/>
      <p:italic r:id="rId6"/>
      <p:boldItalic r:id="rId7"/>
    </p:embeddedFont>
    <p:embeddedFont>
      <p:font typeface="League Spartan" panose="020B0604020202020204"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87"/>
    <a:srgbClr val="009536"/>
    <a:srgbClr val="D4BE1A"/>
    <a:srgbClr val="F1E58D"/>
    <a:srgbClr val="0289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61" autoAdjust="0"/>
    <p:restoredTop sz="92497" autoAdjust="0"/>
  </p:normalViewPr>
  <p:slideViewPr>
    <p:cSldViewPr>
      <p:cViewPr varScale="1">
        <p:scale>
          <a:sx n="43" d="100"/>
          <a:sy n="43" d="100"/>
        </p:scale>
        <p:origin x="114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2633B-5280-4838-99D1-C40F7D26707D}" type="datetimeFigureOut">
              <a:rPr lang="es-CO" smtClean="0"/>
              <a:t>12/07/2024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6815-D754-4349-8894-4715EC30333F}" type="slidenum">
              <a:rPr lang="es-CO" smtClean="0"/>
              <a:t>‹Nº›</a:t>
            </a:fld>
            <a:endParaRPr lang="es-CO"/>
          </a:p>
        </p:txBody>
      </p:sp>
    </p:spTree>
    <p:extLst>
      <p:ext uri="{BB962C8B-B14F-4D97-AF65-F5344CB8AC3E}">
        <p14:creationId xmlns:p14="http://schemas.microsoft.com/office/powerpoint/2010/main" val="348217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21E6815-D754-4349-8894-4715EC30333F}" type="slidenum">
              <a:rPr lang="es-CO" smtClean="0"/>
              <a:t>1</a:t>
            </a:fld>
            <a:endParaRPr lang="es-CO"/>
          </a:p>
        </p:txBody>
      </p:sp>
    </p:spTree>
    <p:extLst>
      <p:ext uri="{BB962C8B-B14F-4D97-AF65-F5344CB8AC3E}">
        <p14:creationId xmlns:p14="http://schemas.microsoft.com/office/powerpoint/2010/main" val="240227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87"/>
        </a:solidFill>
        <a:effectLst/>
      </p:bgPr>
    </p:bg>
    <p:spTree>
      <p:nvGrpSpPr>
        <p:cNvPr id="1" name=""/>
        <p:cNvGrpSpPr/>
        <p:nvPr/>
      </p:nvGrpSpPr>
      <p:grpSpPr>
        <a:xfrm>
          <a:off x="0" y="0"/>
          <a:ext cx="0" cy="0"/>
          <a:chOff x="0" y="0"/>
          <a:chExt cx="0" cy="0"/>
        </a:xfrm>
      </p:grpSpPr>
      <p:grpSp>
        <p:nvGrpSpPr>
          <p:cNvPr id="2" name="Group 2"/>
          <p:cNvGrpSpPr/>
          <p:nvPr/>
        </p:nvGrpSpPr>
        <p:grpSpPr>
          <a:xfrm>
            <a:off x="320002" y="8255612"/>
            <a:ext cx="8678239" cy="1140204"/>
            <a:chOff x="0" y="0"/>
            <a:chExt cx="2816121" cy="370000"/>
          </a:xfrm>
        </p:grpSpPr>
        <p:sp>
          <p:nvSpPr>
            <p:cNvPr id="3" name="Freeform 3"/>
            <p:cNvSpPr/>
            <p:nvPr/>
          </p:nvSpPr>
          <p:spPr>
            <a:xfrm>
              <a:off x="0" y="0"/>
              <a:ext cx="2816121" cy="370000"/>
            </a:xfrm>
            <a:custGeom>
              <a:avLst/>
              <a:gdLst/>
              <a:ahLst/>
              <a:cxnLst/>
              <a:rect l="l" t="t" r="r" b="b"/>
              <a:pathLst>
                <a:path w="2816121" h="370000">
                  <a:moveTo>
                    <a:pt x="0" y="0"/>
                  </a:moveTo>
                  <a:lnTo>
                    <a:pt x="2816121" y="0"/>
                  </a:lnTo>
                  <a:lnTo>
                    <a:pt x="2816121" y="370000"/>
                  </a:lnTo>
                  <a:lnTo>
                    <a:pt x="0" y="370000"/>
                  </a:lnTo>
                  <a:close/>
                </a:path>
              </a:pathLst>
            </a:custGeom>
            <a:solidFill>
              <a:srgbClr val="FFFFFF"/>
            </a:solidFill>
          </p:spPr>
          <p:txBody>
            <a:bodyPr/>
            <a:lstStyle/>
            <a:p>
              <a:endParaRPr lang="es-ES"/>
            </a:p>
          </p:txBody>
        </p:sp>
        <p:sp>
          <p:nvSpPr>
            <p:cNvPr id="4" name="TextBox 4"/>
            <p:cNvSpPr txBox="1"/>
            <p:nvPr/>
          </p:nvSpPr>
          <p:spPr>
            <a:xfrm>
              <a:off x="0" y="-57150"/>
              <a:ext cx="2816121" cy="427150"/>
            </a:xfrm>
            <a:prstGeom prst="rect">
              <a:avLst/>
            </a:prstGeom>
          </p:spPr>
          <p:txBody>
            <a:bodyPr lIns="65478" tIns="65478" rIns="65478" bIns="65478" rtlCol="0" anchor="ctr"/>
            <a:lstStyle/>
            <a:p>
              <a:pPr algn="ctr">
                <a:lnSpc>
                  <a:spcPts val="2526"/>
                </a:lnSpc>
              </a:pPr>
              <a:endParaRPr/>
            </a:p>
          </p:txBody>
        </p:sp>
      </p:grpSp>
      <p:grpSp>
        <p:nvGrpSpPr>
          <p:cNvPr id="5" name="Group 5"/>
          <p:cNvGrpSpPr/>
          <p:nvPr/>
        </p:nvGrpSpPr>
        <p:grpSpPr>
          <a:xfrm>
            <a:off x="283088" y="9471395"/>
            <a:ext cx="5971103" cy="668753"/>
            <a:chOff x="0" y="0"/>
            <a:chExt cx="1937646" cy="217013"/>
          </a:xfrm>
        </p:grpSpPr>
        <p:sp>
          <p:nvSpPr>
            <p:cNvPr id="6" name="Freeform 6"/>
            <p:cNvSpPr/>
            <p:nvPr/>
          </p:nvSpPr>
          <p:spPr>
            <a:xfrm>
              <a:off x="0" y="0"/>
              <a:ext cx="1937645" cy="217013"/>
            </a:xfrm>
            <a:custGeom>
              <a:avLst/>
              <a:gdLst/>
              <a:ahLst/>
              <a:cxnLst/>
              <a:rect l="l" t="t" r="r" b="b"/>
              <a:pathLst>
                <a:path w="1937645" h="217013">
                  <a:moveTo>
                    <a:pt x="0" y="0"/>
                  </a:moveTo>
                  <a:lnTo>
                    <a:pt x="1937645" y="0"/>
                  </a:lnTo>
                  <a:lnTo>
                    <a:pt x="1937645" y="217013"/>
                  </a:lnTo>
                  <a:lnTo>
                    <a:pt x="0" y="217013"/>
                  </a:lnTo>
                  <a:close/>
                </a:path>
              </a:pathLst>
            </a:custGeom>
            <a:solidFill>
              <a:srgbClr val="FFFFFF"/>
            </a:solidFill>
          </p:spPr>
          <p:txBody>
            <a:bodyPr/>
            <a:lstStyle/>
            <a:p>
              <a:endParaRPr lang="es-ES"/>
            </a:p>
          </p:txBody>
        </p:sp>
        <p:sp>
          <p:nvSpPr>
            <p:cNvPr id="7" name="TextBox 7"/>
            <p:cNvSpPr txBox="1"/>
            <p:nvPr/>
          </p:nvSpPr>
          <p:spPr>
            <a:xfrm>
              <a:off x="0" y="-57150"/>
              <a:ext cx="1937646" cy="274163"/>
            </a:xfrm>
            <a:prstGeom prst="rect">
              <a:avLst/>
            </a:prstGeom>
          </p:spPr>
          <p:txBody>
            <a:bodyPr lIns="65478" tIns="65478" rIns="65478" bIns="65478" rtlCol="0" anchor="ctr"/>
            <a:lstStyle/>
            <a:p>
              <a:pPr algn="ctr">
                <a:lnSpc>
                  <a:spcPts val="2526"/>
                </a:lnSpc>
              </a:pPr>
              <a:endParaRPr/>
            </a:p>
          </p:txBody>
        </p:sp>
      </p:grpSp>
      <p:grpSp>
        <p:nvGrpSpPr>
          <p:cNvPr id="8" name="Group 8"/>
          <p:cNvGrpSpPr/>
          <p:nvPr/>
        </p:nvGrpSpPr>
        <p:grpSpPr>
          <a:xfrm>
            <a:off x="6351089" y="9513481"/>
            <a:ext cx="5557943" cy="668753"/>
            <a:chOff x="0" y="0"/>
            <a:chExt cx="1803573" cy="217013"/>
          </a:xfrm>
        </p:grpSpPr>
        <p:sp>
          <p:nvSpPr>
            <p:cNvPr id="9" name="Freeform 9"/>
            <p:cNvSpPr/>
            <p:nvPr/>
          </p:nvSpPr>
          <p:spPr>
            <a:xfrm>
              <a:off x="0" y="0"/>
              <a:ext cx="1803573" cy="217013"/>
            </a:xfrm>
            <a:custGeom>
              <a:avLst/>
              <a:gdLst/>
              <a:ahLst/>
              <a:cxnLst/>
              <a:rect l="l" t="t" r="r" b="b"/>
              <a:pathLst>
                <a:path w="1803573" h="217013">
                  <a:moveTo>
                    <a:pt x="0" y="0"/>
                  </a:moveTo>
                  <a:lnTo>
                    <a:pt x="1803573" y="0"/>
                  </a:lnTo>
                  <a:lnTo>
                    <a:pt x="1803573" y="217013"/>
                  </a:lnTo>
                  <a:lnTo>
                    <a:pt x="0" y="217013"/>
                  </a:lnTo>
                  <a:close/>
                </a:path>
              </a:pathLst>
            </a:custGeom>
            <a:solidFill>
              <a:srgbClr val="FFFFFF"/>
            </a:solidFill>
          </p:spPr>
          <p:txBody>
            <a:bodyPr/>
            <a:lstStyle/>
            <a:p>
              <a:endParaRPr lang="es-ES"/>
            </a:p>
          </p:txBody>
        </p:sp>
        <p:sp>
          <p:nvSpPr>
            <p:cNvPr id="10" name="TextBox 10"/>
            <p:cNvSpPr txBox="1"/>
            <p:nvPr/>
          </p:nvSpPr>
          <p:spPr>
            <a:xfrm>
              <a:off x="0" y="-57150"/>
              <a:ext cx="1803573" cy="274163"/>
            </a:xfrm>
            <a:prstGeom prst="rect">
              <a:avLst/>
            </a:prstGeom>
          </p:spPr>
          <p:txBody>
            <a:bodyPr lIns="65478" tIns="65478" rIns="65478" bIns="65478" rtlCol="0" anchor="ctr"/>
            <a:lstStyle/>
            <a:p>
              <a:pPr algn="ctr">
                <a:lnSpc>
                  <a:spcPts val="2526"/>
                </a:lnSpc>
              </a:pPr>
              <a:endParaRPr/>
            </a:p>
          </p:txBody>
        </p:sp>
      </p:grpSp>
      <p:grpSp>
        <p:nvGrpSpPr>
          <p:cNvPr id="11" name="Group 11"/>
          <p:cNvGrpSpPr/>
          <p:nvPr/>
        </p:nvGrpSpPr>
        <p:grpSpPr>
          <a:xfrm>
            <a:off x="11997542" y="9504501"/>
            <a:ext cx="5977166" cy="668753"/>
            <a:chOff x="0" y="0"/>
            <a:chExt cx="1939613" cy="217013"/>
          </a:xfrm>
        </p:grpSpPr>
        <p:sp>
          <p:nvSpPr>
            <p:cNvPr id="12" name="Freeform 12"/>
            <p:cNvSpPr/>
            <p:nvPr/>
          </p:nvSpPr>
          <p:spPr>
            <a:xfrm>
              <a:off x="0" y="0"/>
              <a:ext cx="1939613" cy="217013"/>
            </a:xfrm>
            <a:custGeom>
              <a:avLst/>
              <a:gdLst/>
              <a:ahLst/>
              <a:cxnLst/>
              <a:rect l="l" t="t" r="r" b="b"/>
              <a:pathLst>
                <a:path w="1939613" h="217013">
                  <a:moveTo>
                    <a:pt x="0" y="0"/>
                  </a:moveTo>
                  <a:lnTo>
                    <a:pt x="1939613" y="0"/>
                  </a:lnTo>
                  <a:lnTo>
                    <a:pt x="1939613" y="217013"/>
                  </a:lnTo>
                  <a:lnTo>
                    <a:pt x="0" y="217013"/>
                  </a:lnTo>
                  <a:close/>
                </a:path>
              </a:pathLst>
            </a:custGeom>
            <a:solidFill>
              <a:srgbClr val="FFFFFF"/>
            </a:solidFill>
          </p:spPr>
          <p:txBody>
            <a:bodyPr/>
            <a:lstStyle/>
            <a:p>
              <a:endParaRPr lang="es-ES"/>
            </a:p>
          </p:txBody>
        </p:sp>
        <p:sp>
          <p:nvSpPr>
            <p:cNvPr id="13" name="TextBox 13"/>
            <p:cNvSpPr txBox="1"/>
            <p:nvPr/>
          </p:nvSpPr>
          <p:spPr>
            <a:xfrm>
              <a:off x="0" y="-57150"/>
              <a:ext cx="1939613" cy="274163"/>
            </a:xfrm>
            <a:prstGeom prst="rect">
              <a:avLst/>
            </a:prstGeom>
          </p:spPr>
          <p:txBody>
            <a:bodyPr lIns="65478" tIns="65478" rIns="65478" bIns="65478" rtlCol="0" anchor="ctr"/>
            <a:lstStyle/>
            <a:p>
              <a:pPr algn="ctr">
                <a:lnSpc>
                  <a:spcPts val="2526"/>
                </a:lnSpc>
              </a:pPr>
              <a:endParaRPr/>
            </a:p>
          </p:txBody>
        </p:sp>
      </p:grpSp>
      <p:grpSp>
        <p:nvGrpSpPr>
          <p:cNvPr id="14" name="Group 14"/>
          <p:cNvGrpSpPr/>
          <p:nvPr/>
        </p:nvGrpSpPr>
        <p:grpSpPr>
          <a:xfrm>
            <a:off x="9068848" y="8246632"/>
            <a:ext cx="8905859" cy="1149183"/>
            <a:chOff x="0" y="0"/>
            <a:chExt cx="2889985" cy="372914"/>
          </a:xfrm>
        </p:grpSpPr>
        <p:sp>
          <p:nvSpPr>
            <p:cNvPr id="15" name="Freeform 15"/>
            <p:cNvSpPr/>
            <p:nvPr/>
          </p:nvSpPr>
          <p:spPr>
            <a:xfrm>
              <a:off x="0" y="0"/>
              <a:ext cx="2889985" cy="372914"/>
            </a:xfrm>
            <a:custGeom>
              <a:avLst/>
              <a:gdLst/>
              <a:ahLst/>
              <a:cxnLst/>
              <a:rect l="l" t="t" r="r" b="b"/>
              <a:pathLst>
                <a:path w="2889985" h="372914">
                  <a:moveTo>
                    <a:pt x="0" y="0"/>
                  </a:moveTo>
                  <a:lnTo>
                    <a:pt x="2889985" y="0"/>
                  </a:lnTo>
                  <a:lnTo>
                    <a:pt x="2889985" y="372914"/>
                  </a:lnTo>
                  <a:lnTo>
                    <a:pt x="0" y="372914"/>
                  </a:lnTo>
                  <a:close/>
                </a:path>
              </a:pathLst>
            </a:custGeom>
            <a:solidFill>
              <a:srgbClr val="FFFFFF"/>
            </a:solidFill>
          </p:spPr>
          <p:txBody>
            <a:bodyPr/>
            <a:lstStyle/>
            <a:p>
              <a:endParaRPr lang="es-ES"/>
            </a:p>
          </p:txBody>
        </p:sp>
        <p:sp>
          <p:nvSpPr>
            <p:cNvPr id="16" name="TextBox 16"/>
            <p:cNvSpPr txBox="1"/>
            <p:nvPr/>
          </p:nvSpPr>
          <p:spPr>
            <a:xfrm>
              <a:off x="0" y="-57150"/>
              <a:ext cx="2889985" cy="430064"/>
            </a:xfrm>
            <a:prstGeom prst="rect">
              <a:avLst/>
            </a:prstGeom>
          </p:spPr>
          <p:txBody>
            <a:bodyPr lIns="65478" tIns="65478" rIns="65478" bIns="65478" rtlCol="0" anchor="ctr"/>
            <a:lstStyle/>
            <a:p>
              <a:pPr algn="ctr">
                <a:lnSpc>
                  <a:spcPts val="2526"/>
                </a:lnSpc>
              </a:pPr>
              <a:endParaRPr/>
            </a:p>
          </p:txBody>
        </p:sp>
      </p:grpSp>
      <p:grpSp>
        <p:nvGrpSpPr>
          <p:cNvPr id="17" name="Group 17"/>
          <p:cNvGrpSpPr/>
          <p:nvPr/>
        </p:nvGrpSpPr>
        <p:grpSpPr>
          <a:xfrm>
            <a:off x="287160" y="1374330"/>
            <a:ext cx="3547557" cy="3751619"/>
            <a:chOff x="0" y="0"/>
            <a:chExt cx="973405" cy="1285843"/>
          </a:xfrm>
        </p:grpSpPr>
        <p:sp>
          <p:nvSpPr>
            <p:cNvPr id="18" name="Freeform 18"/>
            <p:cNvSpPr/>
            <p:nvPr/>
          </p:nvSpPr>
          <p:spPr>
            <a:xfrm>
              <a:off x="0" y="0"/>
              <a:ext cx="973405" cy="1285843"/>
            </a:xfrm>
            <a:custGeom>
              <a:avLst/>
              <a:gdLst/>
              <a:ahLst/>
              <a:cxnLst/>
              <a:rect l="l" t="t" r="r" b="b"/>
              <a:pathLst>
                <a:path w="973405" h="1285843">
                  <a:moveTo>
                    <a:pt x="0" y="0"/>
                  </a:moveTo>
                  <a:lnTo>
                    <a:pt x="973405" y="0"/>
                  </a:lnTo>
                  <a:lnTo>
                    <a:pt x="973405" y="1285843"/>
                  </a:lnTo>
                  <a:lnTo>
                    <a:pt x="0" y="1285843"/>
                  </a:lnTo>
                  <a:close/>
                </a:path>
              </a:pathLst>
            </a:custGeom>
            <a:solidFill>
              <a:srgbClr val="FFFFFF"/>
            </a:solidFill>
          </p:spPr>
          <p:txBody>
            <a:bodyPr/>
            <a:lstStyle/>
            <a:p>
              <a:endParaRPr lang="es-ES"/>
            </a:p>
          </p:txBody>
        </p:sp>
        <p:sp>
          <p:nvSpPr>
            <p:cNvPr id="19" name="TextBox 19"/>
            <p:cNvSpPr txBox="1"/>
            <p:nvPr/>
          </p:nvSpPr>
          <p:spPr>
            <a:xfrm>
              <a:off x="0" y="-57150"/>
              <a:ext cx="973405" cy="1342993"/>
            </a:xfrm>
            <a:prstGeom prst="rect">
              <a:avLst/>
            </a:prstGeom>
          </p:spPr>
          <p:txBody>
            <a:bodyPr lIns="65478" tIns="65478" rIns="65478" bIns="65478" rtlCol="0" anchor="ctr"/>
            <a:lstStyle/>
            <a:p>
              <a:pPr algn="ctr">
                <a:lnSpc>
                  <a:spcPts val="2526"/>
                </a:lnSpc>
              </a:pPr>
              <a:endParaRPr/>
            </a:p>
          </p:txBody>
        </p:sp>
      </p:grpSp>
      <p:grpSp>
        <p:nvGrpSpPr>
          <p:cNvPr id="20" name="Group 20"/>
          <p:cNvGrpSpPr/>
          <p:nvPr/>
        </p:nvGrpSpPr>
        <p:grpSpPr>
          <a:xfrm>
            <a:off x="293776" y="5230453"/>
            <a:ext cx="3529642" cy="2920333"/>
            <a:chOff x="0" y="0"/>
            <a:chExt cx="973405" cy="882306"/>
          </a:xfrm>
        </p:grpSpPr>
        <p:sp>
          <p:nvSpPr>
            <p:cNvPr id="21" name="Freeform 21"/>
            <p:cNvSpPr/>
            <p:nvPr/>
          </p:nvSpPr>
          <p:spPr>
            <a:xfrm>
              <a:off x="0" y="0"/>
              <a:ext cx="973405" cy="882306"/>
            </a:xfrm>
            <a:custGeom>
              <a:avLst/>
              <a:gdLst/>
              <a:ahLst/>
              <a:cxnLst/>
              <a:rect l="l" t="t" r="r" b="b"/>
              <a:pathLst>
                <a:path w="973405" h="882306">
                  <a:moveTo>
                    <a:pt x="0" y="0"/>
                  </a:moveTo>
                  <a:lnTo>
                    <a:pt x="973405" y="0"/>
                  </a:lnTo>
                  <a:lnTo>
                    <a:pt x="973405" y="882306"/>
                  </a:lnTo>
                  <a:lnTo>
                    <a:pt x="0" y="882306"/>
                  </a:lnTo>
                  <a:close/>
                </a:path>
              </a:pathLst>
            </a:custGeom>
            <a:solidFill>
              <a:srgbClr val="FFFFFF"/>
            </a:solidFill>
          </p:spPr>
          <p:txBody>
            <a:bodyPr/>
            <a:lstStyle/>
            <a:p>
              <a:endParaRPr lang="es-ES"/>
            </a:p>
          </p:txBody>
        </p:sp>
        <p:sp>
          <p:nvSpPr>
            <p:cNvPr id="22" name="TextBox 22"/>
            <p:cNvSpPr txBox="1"/>
            <p:nvPr/>
          </p:nvSpPr>
          <p:spPr>
            <a:xfrm>
              <a:off x="0" y="-57150"/>
              <a:ext cx="973405" cy="939456"/>
            </a:xfrm>
            <a:prstGeom prst="rect">
              <a:avLst/>
            </a:prstGeom>
          </p:spPr>
          <p:txBody>
            <a:bodyPr lIns="65478" tIns="65478" rIns="65478" bIns="65478" rtlCol="0" anchor="ctr"/>
            <a:lstStyle/>
            <a:p>
              <a:pPr algn="ctr">
                <a:lnSpc>
                  <a:spcPts val="2526"/>
                </a:lnSpc>
              </a:pPr>
              <a:endParaRPr/>
            </a:p>
          </p:txBody>
        </p:sp>
      </p:grpSp>
      <p:grpSp>
        <p:nvGrpSpPr>
          <p:cNvPr id="23" name="Group 23"/>
          <p:cNvGrpSpPr/>
          <p:nvPr/>
        </p:nvGrpSpPr>
        <p:grpSpPr>
          <a:xfrm>
            <a:off x="2781182" y="2378499"/>
            <a:ext cx="1872939" cy="1012971"/>
            <a:chOff x="0" y="0"/>
            <a:chExt cx="476215" cy="328713"/>
          </a:xfrm>
        </p:grpSpPr>
        <p:sp>
          <p:nvSpPr>
            <p:cNvPr id="24" name="Freeform 24"/>
            <p:cNvSpPr/>
            <p:nvPr/>
          </p:nvSpPr>
          <p:spPr>
            <a:xfrm>
              <a:off x="0" y="0"/>
              <a:ext cx="476215" cy="328713"/>
            </a:xfrm>
            <a:custGeom>
              <a:avLst/>
              <a:gdLst/>
              <a:ahLst/>
              <a:cxnLst/>
              <a:rect l="l" t="t" r="r" b="b"/>
              <a:pathLst>
                <a:path w="476215" h="328713">
                  <a:moveTo>
                    <a:pt x="0" y="0"/>
                  </a:moveTo>
                  <a:lnTo>
                    <a:pt x="476215" y="0"/>
                  </a:lnTo>
                  <a:lnTo>
                    <a:pt x="476215" y="328713"/>
                  </a:lnTo>
                  <a:lnTo>
                    <a:pt x="0" y="328713"/>
                  </a:lnTo>
                  <a:close/>
                </a:path>
              </a:pathLst>
            </a:custGeom>
            <a:solidFill>
              <a:srgbClr val="FFFFFF"/>
            </a:solidFill>
          </p:spPr>
          <p:txBody>
            <a:bodyPr/>
            <a:lstStyle/>
            <a:p>
              <a:endParaRPr lang="es-ES"/>
            </a:p>
          </p:txBody>
        </p:sp>
        <p:sp>
          <p:nvSpPr>
            <p:cNvPr id="25" name="TextBox 25"/>
            <p:cNvSpPr txBox="1"/>
            <p:nvPr/>
          </p:nvSpPr>
          <p:spPr>
            <a:xfrm>
              <a:off x="0" y="-57150"/>
              <a:ext cx="476215" cy="385863"/>
            </a:xfrm>
            <a:prstGeom prst="rect">
              <a:avLst/>
            </a:prstGeom>
          </p:spPr>
          <p:txBody>
            <a:bodyPr lIns="65478" tIns="65478" rIns="65478" bIns="65478" rtlCol="0" anchor="ctr"/>
            <a:lstStyle/>
            <a:p>
              <a:pPr algn="ctr">
                <a:lnSpc>
                  <a:spcPts val="2526"/>
                </a:lnSpc>
              </a:pPr>
              <a:endParaRPr/>
            </a:p>
          </p:txBody>
        </p:sp>
      </p:grpSp>
      <p:grpSp>
        <p:nvGrpSpPr>
          <p:cNvPr id="26" name="Group 26"/>
          <p:cNvGrpSpPr/>
          <p:nvPr/>
        </p:nvGrpSpPr>
        <p:grpSpPr>
          <a:xfrm>
            <a:off x="2694072" y="6276817"/>
            <a:ext cx="1918247" cy="1069110"/>
            <a:chOff x="0" y="-57150"/>
            <a:chExt cx="473093" cy="379832"/>
          </a:xfrm>
        </p:grpSpPr>
        <p:sp>
          <p:nvSpPr>
            <p:cNvPr id="27" name="Freeform 27"/>
            <p:cNvSpPr/>
            <p:nvPr/>
          </p:nvSpPr>
          <p:spPr>
            <a:xfrm>
              <a:off x="251347" y="0"/>
              <a:ext cx="221746" cy="322682"/>
            </a:xfrm>
            <a:custGeom>
              <a:avLst/>
              <a:gdLst/>
              <a:ahLst/>
              <a:cxnLst/>
              <a:rect l="l" t="t" r="r" b="b"/>
              <a:pathLst>
                <a:path w="473093" h="322682">
                  <a:moveTo>
                    <a:pt x="0" y="0"/>
                  </a:moveTo>
                  <a:lnTo>
                    <a:pt x="473093" y="0"/>
                  </a:lnTo>
                  <a:lnTo>
                    <a:pt x="473093" y="322682"/>
                  </a:lnTo>
                  <a:lnTo>
                    <a:pt x="0" y="322682"/>
                  </a:lnTo>
                  <a:close/>
                </a:path>
              </a:pathLst>
            </a:custGeom>
            <a:solidFill>
              <a:srgbClr val="FFFFFF"/>
            </a:solidFill>
          </p:spPr>
          <p:txBody>
            <a:bodyPr/>
            <a:lstStyle/>
            <a:p>
              <a:endParaRPr lang="es-ES"/>
            </a:p>
          </p:txBody>
        </p:sp>
        <p:sp>
          <p:nvSpPr>
            <p:cNvPr id="28" name="TextBox 28"/>
            <p:cNvSpPr txBox="1"/>
            <p:nvPr/>
          </p:nvSpPr>
          <p:spPr>
            <a:xfrm>
              <a:off x="0" y="-57150"/>
              <a:ext cx="473093" cy="379832"/>
            </a:xfrm>
            <a:prstGeom prst="rect">
              <a:avLst/>
            </a:prstGeom>
          </p:spPr>
          <p:txBody>
            <a:bodyPr lIns="65478" tIns="65478" rIns="65478" bIns="65478" rtlCol="0" anchor="ctr"/>
            <a:lstStyle/>
            <a:p>
              <a:pPr algn="ctr">
                <a:lnSpc>
                  <a:spcPts val="2526"/>
                </a:lnSpc>
              </a:pPr>
              <a:endParaRPr/>
            </a:p>
          </p:txBody>
        </p:sp>
      </p:grpSp>
      <p:grpSp>
        <p:nvGrpSpPr>
          <p:cNvPr id="29" name="Group 29"/>
          <p:cNvGrpSpPr/>
          <p:nvPr/>
        </p:nvGrpSpPr>
        <p:grpSpPr>
          <a:xfrm>
            <a:off x="4770845" y="1372496"/>
            <a:ext cx="2671928" cy="3753453"/>
            <a:chOff x="0" y="0"/>
            <a:chExt cx="1519635" cy="1288190"/>
          </a:xfrm>
        </p:grpSpPr>
        <p:sp>
          <p:nvSpPr>
            <p:cNvPr id="30" name="Freeform 30"/>
            <p:cNvSpPr/>
            <p:nvPr/>
          </p:nvSpPr>
          <p:spPr>
            <a:xfrm>
              <a:off x="0" y="0"/>
              <a:ext cx="1519635" cy="1288190"/>
            </a:xfrm>
            <a:custGeom>
              <a:avLst/>
              <a:gdLst/>
              <a:ahLst/>
              <a:cxnLst/>
              <a:rect l="l" t="t" r="r" b="b"/>
              <a:pathLst>
                <a:path w="1519635" h="1288190">
                  <a:moveTo>
                    <a:pt x="0" y="0"/>
                  </a:moveTo>
                  <a:lnTo>
                    <a:pt x="1519635" y="0"/>
                  </a:lnTo>
                  <a:lnTo>
                    <a:pt x="1519635" y="1288190"/>
                  </a:lnTo>
                  <a:lnTo>
                    <a:pt x="0" y="1288190"/>
                  </a:lnTo>
                  <a:close/>
                </a:path>
              </a:pathLst>
            </a:custGeom>
            <a:solidFill>
              <a:srgbClr val="FFFFFF"/>
            </a:solidFill>
          </p:spPr>
          <p:txBody>
            <a:bodyPr/>
            <a:lstStyle/>
            <a:p>
              <a:endParaRPr lang="es-ES"/>
            </a:p>
          </p:txBody>
        </p:sp>
        <p:sp>
          <p:nvSpPr>
            <p:cNvPr id="31" name="TextBox 31"/>
            <p:cNvSpPr txBox="1"/>
            <p:nvPr/>
          </p:nvSpPr>
          <p:spPr>
            <a:xfrm>
              <a:off x="0" y="-57150"/>
              <a:ext cx="1519635" cy="1345340"/>
            </a:xfrm>
            <a:prstGeom prst="rect">
              <a:avLst/>
            </a:prstGeom>
          </p:spPr>
          <p:txBody>
            <a:bodyPr lIns="65478" tIns="65478" rIns="65478" bIns="65478" rtlCol="0" anchor="ctr"/>
            <a:lstStyle/>
            <a:p>
              <a:pPr algn="ctr">
                <a:lnSpc>
                  <a:spcPts val="2526"/>
                </a:lnSpc>
              </a:pPr>
              <a:endParaRPr dirty="0"/>
            </a:p>
          </p:txBody>
        </p:sp>
      </p:grpSp>
      <p:grpSp>
        <p:nvGrpSpPr>
          <p:cNvPr id="32" name="Group 32"/>
          <p:cNvGrpSpPr/>
          <p:nvPr/>
        </p:nvGrpSpPr>
        <p:grpSpPr>
          <a:xfrm>
            <a:off x="3947648" y="1372496"/>
            <a:ext cx="832437" cy="926402"/>
            <a:chOff x="0" y="0"/>
            <a:chExt cx="463446" cy="300621"/>
          </a:xfrm>
        </p:grpSpPr>
        <p:sp>
          <p:nvSpPr>
            <p:cNvPr id="33" name="Freeform 33"/>
            <p:cNvSpPr/>
            <p:nvPr/>
          </p:nvSpPr>
          <p:spPr>
            <a:xfrm>
              <a:off x="0" y="0"/>
              <a:ext cx="463446" cy="300621"/>
            </a:xfrm>
            <a:custGeom>
              <a:avLst/>
              <a:gdLst/>
              <a:ahLst/>
              <a:cxnLst/>
              <a:rect l="l" t="t" r="r" b="b"/>
              <a:pathLst>
                <a:path w="463446" h="300621">
                  <a:moveTo>
                    <a:pt x="0" y="0"/>
                  </a:moveTo>
                  <a:lnTo>
                    <a:pt x="463446" y="0"/>
                  </a:lnTo>
                  <a:lnTo>
                    <a:pt x="463446" y="300621"/>
                  </a:lnTo>
                  <a:lnTo>
                    <a:pt x="0" y="300621"/>
                  </a:lnTo>
                  <a:close/>
                </a:path>
              </a:pathLst>
            </a:custGeom>
            <a:solidFill>
              <a:srgbClr val="FFFFFF"/>
            </a:solidFill>
          </p:spPr>
          <p:txBody>
            <a:bodyPr/>
            <a:lstStyle/>
            <a:p>
              <a:endParaRPr lang="es-ES"/>
            </a:p>
          </p:txBody>
        </p:sp>
        <p:sp>
          <p:nvSpPr>
            <p:cNvPr id="34" name="TextBox 34"/>
            <p:cNvSpPr txBox="1"/>
            <p:nvPr/>
          </p:nvSpPr>
          <p:spPr>
            <a:xfrm>
              <a:off x="0" y="-57150"/>
              <a:ext cx="463446" cy="357771"/>
            </a:xfrm>
            <a:prstGeom prst="rect">
              <a:avLst/>
            </a:prstGeom>
          </p:spPr>
          <p:txBody>
            <a:bodyPr lIns="65478" tIns="65478" rIns="65478" bIns="65478" rtlCol="0" anchor="ctr"/>
            <a:lstStyle/>
            <a:p>
              <a:pPr algn="ctr">
                <a:lnSpc>
                  <a:spcPts val="2526"/>
                </a:lnSpc>
              </a:pPr>
              <a:endParaRPr/>
            </a:p>
          </p:txBody>
        </p:sp>
      </p:grpSp>
      <p:grpSp>
        <p:nvGrpSpPr>
          <p:cNvPr id="35" name="Group 35"/>
          <p:cNvGrpSpPr/>
          <p:nvPr/>
        </p:nvGrpSpPr>
        <p:grpSpPr>
          <a:xfrm>
            <a:off x="3944777" y="3475625"/>
            <a:ext cx="1110334" cy="1650182"/>
            <a:chOff x="0" y="0"/>
            <a:chExt cx="458285" cy="605717"/>
          </a:xfrm>
        </p:grpSpPr>
        <p:sp>
          <p:nvSpPr>
            <p:cNvPr id="36" name="Freeform 36"/>
            <p:cNvSpPr/>
            <p:nvPr/>
          </p:nvSpPr>
          <p:spPr>
            <a:xfrm>
              <a:off x="0" y="0"/>
              <a:ext cx="458285" cy="605717"/>
            </a:xfrm>
            <a:custGeom>
              <a:avLst/>
              <a:gdLst/>
              <a:ahLst/>
              <a:cxnLst/>
              <a:rect l="l" t="t" r="r" b="b"/>
              <a:pathLst>
                <a:path w="458285" h="605717">
                  <a:moveTo>
                    <a:pt x="0" y="0"/>
                  </a:moveTo>
                  <a:lnTo>
                    <a:pt x="458285" y="0"/>
                  </a:lnTo>
                  <a:lnTo>
                    <a:pt x="458285" y="605717"/>
                  </a:lnTo>
                  <a:lnTo>
                    <a:pt x="0" y="605717"/>
                  </a:lnTo>
                  <a:close/>
                </a:path>
              </a:pathLst>
            </a:custGeom>
            <a:solidFill>
              <a:srgbClr val="FFFFFF"/>
            </a:solidFill>
          </p:spPr>
          <p:txBody>
            <a:bodyPr/>
            <a:lstStyle/>
            <a:p>
              <a:endParaRPr lang="es-ES"/>
            </a:p>
          </p:txBody>
        </p:sp>
        <p:sp>
          <p:nvSpPr>
            <p:cNvPr id="37" name="TextBox 37"/>
            <p:cNvSpPr txBox="1"/>
            <p:nvPr/>
          </p:nvSpPr>
          <p:spPr>
            <a:xfrm>
              <a:off x="0" y="-57150"/>
              <a:ext cx="458285" cy="662867"/>
            </a:xfrm>
            <a:prstGeom prst="rect">
              <a:avLst/>
            </a:prstGeom>
          </p:spPr>
          <p:txBody>
            <a:bodyPr lIns="65478" tIns="65478" rIns="65478" bIns="65478" rtlCol="0" anchor="ctr"/>
            <a:lstStyle/>
            <a:p>
              <a:pPr algn="ctr">
                <a:lnSpc>
                  <a:spcPts val="2526"/>
                </a:lnSpc>
              </a:pPr>
              <a:endParaRPr/>
            </a:p>
          </p:txBody>
        </p:sp>
      </p:grpSp>
      <p:grpSp>
        <p:nvGrpSpPr>
          <p:cNvPr id="38" name="Group 38"/>
          <p:cNvGrpSpPr/>
          <p:nvPr/>
        </p:nvGrpSpPr>
        <p:grpSpPr>
          <a:xfrm>
            <a:off x="4697227" y="5030724"/>
            <a:ext cx="2731379" cy="3112150"/>
            <a:chOff x="0" y="-57150"/>
            <a:chExt cx="1521601" cy="941173"/>
          </a:xfrm>
        </p:grpSpPr>
        <p:sp>
          <p:nvSpPr>
            <p:cNvPr id="39" name="Freeform 39"/>
            <p:cNvSpPr/>
            <p:nvPr/>
          </p:nvSpPr>
          <p:spPr>
            <a:xfrm>
              <a:off x="0" y="57"/>
              <a:ext cx="1521601" cy="883965"/>
            </a:xfrm>
            <a:custGeom>
              <a:avLst/>
              <a:gdLst/>
              <a:ahLst/>
              <a:cxnLst/>
              <a:rect l="l" t="t" r="r" b="b"/>
              <a:pathLst>
                <a:path w="1521601" h="884023">
                  <a:moveTo>
                    <a:pt x="0" y="0"/>
                  </a:moveTo>
                  <a:lnTo>
                    <a:pt x="1521601" y="0"/>
                  </a:lnTo>
                  <a:lnTo>
                    <a:pt x="1521601" y="884023"/>
                  </a:lnTo>
                  <a:lnTo>
                    <a:pt x="0" y="884023"/>
                  </a:lnTo>
                  <a:close/>
                </a:path>
              </a:pathLst>
            </a:custGeom>
            <a:solidFill>
              <a:srgbClr val="FFFFFF"/>
            </a:solidFill>
          </p:spPr>
          <p:txBody>
            <a:bodyPr/>
            <a:lstStyle/>
            <a:p>
              <a:endParaRPr lang="es-ES"/>
            </a:p>
          </p:txBody>
        </p:sp>
        <p:sp>
          <p:nvSpPr>
            <p:cNvPr id="40" name="TextBox 40"/>
            <p:cNvSpPr txBox="1"/>
            <p:nvPr/>
          </p:nvSpPr>
          <p:spPr>
            <a:xfrm>
              <a:off x="0" y="-57150"/>
              <a:ext cx="1521601" cy="941173"/>
            </a:xfrm>
            <a:prstGeom prst="rect">
              <a:avLst/>
            </a:prstGeom>
          </p:spPr>
          <p:txBody>
            <a:bodyPr lIns="65478" tIns="65478" rIns="65478" bIns="65478" rtlCol="0" anchor="ctr"/>
            <a:lstStyle/>
            <a:p>
              <a:pPr algn="ctr">
                <a:lnSpc>
                  <a:spcPts val="2526"/>
                </a:lnSpc>
              </a:pPr>
              <a:endParaRPr/>
            </a:p>
          </p:txBody>
        </p:sp>
      </p:grpSp>
      <p:grpSp>
        <p:nvGrpSpPr>
          <p:cNvPr id="41" name="Group 41"/>
          <p:cNvGrpSpPr/>
          <p:nvPr/>
        </p:nvGrpSpPr>
        <p:grpSpPr>
          <a:xfrm>
            <a:off x="3905617" y="7413727"/>
            <a:ext cx="858564" cy="747180"/>
            <a:chOff x="0" y="0"/>
            <a:chExt cx="457872" cy="242463"/>
          </a:xfrm>
        </p:grpSpPr>
        <p:sp>
          <p:nvSpPr>
            <p:cNvPr id="42" name="Freeform 42"/>
            <p:cNvSpPr/>
            <p:nvPr/>
          </p:nvSpPr>
          <p:spPr>
            <a:xfrm>
              <a:off x="0" y="0"/>
              <a:ext cx="457872" cy="242463"/>
            </a:xfrm>
            <a:custGeom>
              <a:avLst/>
              <a:gdLst/>
              <a:ahLst/>
              <a:cxnLst/>
              <a:rect l="l" t="t" r="r" b="b"/>
              <a:pathLst>
                <a:path w="457872" h="242463">
                  <a:moveTo>
                    <a:pt x="0" y="0"/>
                  </a:moveTo>
                  <a:lnTo>
                    <a:pt x="457872" y="0"/>
                  </a:lnTo>
                  <a:lnTo>
                    <a:pt x="457872" y="242463"/>
                  </a:lnTo>
                  <a:lnTo>
                    <a:pt x="0" y="242463"/>
                  </a:lnTo>
                  <a:close/>
                </a:path>
              </a:pathLst>
            </a:custGeom>
            <a:solidFill>
              <a:srgbClr val="FFFFFF"/>
            </a:solidFill>
          </p:spPr>
          <p:txBody>
            <a:bodyPr/>
            <a:lstStyle/>
            <a:p>
              <a:endParaRPr lang="es-ES"/>
            </a:p>
          </p:txBody>
        </p:sp>
        <p:sp>
          <p:nvSpPr>
            <p:cNvPr id="43" name="TextBox 43"/>
            <p:cNvSpPr txBox="1"/>
            <p:nvPr/>
          </p:nvSpPr>
          <p:spPr>
            <a:xfrm>
              <a:off x="0" y="-57150"/>
              <a:ext cx="457872" cy="299613"/>
            </a:xfrm>
            <a:prstGeom prst="rect">
              <a:avLst/>
            </a:prstGeom>
          </p:spPr>
          <p:txBody>
            <a:bodyPr lIns="65478" tIns="65478" rIns="65478" bIns="65478" rtlCol="0" anchor="ctr"/>
            <a:lstStyle/>
            <a:p>
              <a:pPr algn="ctr">
                <a:lnSpc>
                  <a:spcPts val="2526"/>
                </a:lnSpc>
              </a:pPr>
              <a:endParaRPr/>
            </a:p>
          </p:txBody>
        </p:sp>
      </p:grpSp>
      <p:grpSp>
        <p:nvGrpSpPr>
          <p:cNvPr id="44" name="Group 44"/>
          <p:cNvGrpSpPr/>
          <p:nvPr/>
        </p:nvGrpSpPr>
        <p:grpSpPr>
          <a:xfrm>
            <a:off x="3905617" y="5201386"/>
            <a:ext cx="858563" cy="1180838"/>
            <a:chOff x="0" y="0"/>
            <a:chExt cx="457872" cy="275929"/>
          </a:xfrm>
        </p:grpSpPr>
        <p:sp>
          <p:nvSpPr>
            <p:cNvPr id="45" name="Freeform 45"/>
            <p:cNvSpPr/>
            <p:nvPr/>
          </p:nvSpPr>
          <p:spPr>
            <a:xfrm>
              <a:off x="0" y="0"/>
              <a:ext cx="457872" cy="275929"/>
            </a:xfrm>
            <a:custGeom>
              <a:avLst/>
              <a:gdLst/>
              <a:ahLst/>
              <a:cxnLst/>
              <a:rect l="l" t="t" r="r" b="b"/>
              <a:pathLst>
                <a:path w="457872" h="275929">
                  <a:moveTo>
                    <a:pt x="0" y="0"/>
                  </a:moveTo>
                  <a:lnTo>
                    <a:pt x="457872" y="0"/>
                  </a:lnTo>
                  <a:lnTo>
                    <a:pt x="457872" y="275929"/>
                  </a:lnTo>
                  <a:lnTo>
                    <a:pt x="0" y="275929"/>
                  </a:lnTo>
                  <a:close/>
                </a:path>
              </a:pathLst>
            </a:custGeom>
            <a:solidFill>
              <a:srgbClr val="FFFFFF"/>
            </a:solidFill>
          </p:spPr>
          <p:txBody>
            <a:bodyPr/>
            <a:lstStyle/>
            <a:p>
              <a:endParaRPr lang="es-ES"/>
            </a:p>
          </p:txBody>
        </p:sp>
        <p:sp>
          <p:nvSpPr>
            <p:cNvPr id="46" name="TextBox 46"/>
            <p:cNvSpPr txBox="1"/>
            <p:nvPr/>
          </p:nvSpPr>
          <p:spPr>
            <a:xfrm>
              <a:off x="0" y="-57150"/>
              <a:ext cx="457872" cy="333079"/>
            </a:xfrm>
            <a:prstGeom prst="rect">
              <a:avLst/>
            </a:prstGeom>
          </p:spPr>
          <p:txBody>
            <a:bodyPr lIns="65478" tIns="65478" rIns="65478" bIns="65478" rtlCol="0" anchor="ctr"/>
            <a:lstStyle/>
            <a:p>
              <a:pPr algn="ctr">
                <a:lnSpc>
                  <a:spcPts val="2526"/>
                </a:lnSpc>
              </a:pPr>
              <a:endParaRPr/>
            </a:p>
          </p:txBody>
        </p:sp>
      </p:grpSp>
      <p:grpSp>
        <p:nvGrpSpPr>
          <p:cNvPr id="47" name="Group 47"/>
          <p:cNvGrpSpPr/>
          <p:nvPr/>
        </p:nvGrpSpPr>
        <p:grpSpPr>
          <a:xfrm>
            <a:off x="7545528" y="1201062"/>
            <a:ext cx="5813640" cy="3895187"/>
            <a:chOff x="0" y="-57150"/>
            <a:chExt cx="1743117" cy="1352481"/>
          </a:xfrm>
        </p:grpSpPr>
        <p:sp>
          <p:nvSpPr>
            <p:cNvPr id="48" name="Freeform 48"/>
            <p:cNvSpPr/>
            <p:nvPr/>
          </p:nvSpPr>
          <p:spPr>
            <a:xfrm>
              <a:off x="0" y="0"/>
              <a:ext cx="1586136" cy="1295331"/>
            </a:xfrm>
            <a:custGeom>
              <a:avLst/>
              <a:gdLst/>
              <a:ahLst/>
              <a:cxnLst/>
              <a:rect l="l" t="t" r="r" b="b"/>
              <a:pathLst>
                <a:path w="1743117" h="1290509">
                  <a:moveTo>
                    <a:pt x="0" y="0"/>
                  </a:moveTo>
                  <a:lnTo>
                    <a:pt x="1743117" y="0"/>
                  </a:lnTo>
                  <a:lnTo>
                    <a:pt x="1743117" y="1290509"/>
                  </a:lnTo>
                  <a:lnTo>
                    <a:pt x="0" y="1290509"/>
                  </a:lnTo>
                  <a:close/>
                </a:path>
              </a:pathLst>
            </a:custGeom>
            <a:solidFill>
              <a:srgbClr val="FFFFFF"/>
            </a:solidFill>
          </p:spPr>
          <p:txBody>
            <a:bodyPr/>
            <a:lstStyle/>
            <a:p>
              <a:endParaRPr lang="es-ES"/>
            </a:p>
          </p:txBody>
        </p:sp>
        <p:sp>
          <p:nvSpPr>
            <p:cNvPr id="49" name="TextBox 49"/>
            <p:cNvSpPr txBox="1"/>
            <p:nvPr/>
          </p:nvSpPr>
          <p:spPr>
            <a:xfrm>
              <a:off x="0" y="-57150"/>
              <a:ext cx="1743117" cy="1347659"/>
            </a:xfrm>
            <a:prstGeom prst="rect">
              <a:avLst/>
            </a:prstGeom>
          </p:spPr>
          <p:txBody>
            <a:bodyPr lIns="65478" tIns="65478" rIns="65478" bIns="65478" rtlCol="0" anchor="ctr"/>
            <a:lstStyle/>
            <a:p>
              <a:pPr algn="ctr">
                <a:lnSpc>
                  <a:spcPts val="2526"/>
                </a:lnSpc>
              </a:pPr>
              <a:endParaRPr/>
            </a:p>
          </p:txBody>
        </p:sp>
      </p:grpSp>
      <p:grpSp>
        <p:nvGrpSpPr>
          <p:cNvPr id="50" name="Group 50"/>
          <p:cNvGrpSpPr/>
          <p:nvPr/>
        </p:nvGrpSpPr>
        <p:grpSpPr>
          <a:xfrm>
            <a:off x="12187660" y="2324726"/>
            <a:ext cx="2187855" cy="1117993"/>
            <a:chOff x="-236875" y="-57150"/>
            <a:chExt cx="709968" cy="385863"/>
          </a:xfrm>
        </p:grpSpPr>
        <p:sp>
          <p:nvSpPr>
            <p:cNvPr id="51" name="Freeform 51"/>
            <p:cNvSpPr/>
            <p:nvPr/>
          </p:nvSpPr>
          <p:spPr>
            <a:xfrm>
              <a:off x="-236875" y="-28575"/>
              <a:ext cx="473093" cy="328713"/>
            </a:xfrm>
            <a:custGeom>
              <a:avLst/>
              <a:gdLst/>
              <a:ahLst/>
              <a:cxnLst/>
              <a:rect l="l" t="t" r="r" b="b"/>
              <a:pathLst>
                <a:path w="473093" h="328713">
                  <a:moveTo>
                    <a:pt x="0" y="0"/>
                  </a:moveTo>
                  <a:lnTo>
                    <a:pt x="473093" y="0"/>
                  </a:lnTo>
                  <a:lnTo>
                    <a:pt x="473093" y="328713"/>
                  </a:lnTo>
                  <a:lnTo>
                    <a:pt x="0" y="328713"/>
                  </a:lnTo>
                  <a:close/>
                </a:path>
              </a:pathLst>
            </a:custGeom>
            <a:solidFill>
              <a:srgbClr val="FFFFFF"/>
            </a:solidFill>
          </p:spPr>
          <p:txBody>
            <a:bodyPr/>
            <a:lstStyle/>
            <a:p>
              <a:endParaRPr lang="es-ES"/>
            </a:p>
          </p:txBody>
        </p:sp>
        <p:sp>
          <p:nvSpPr>
            <p:cNvPr id="52" name="TextBox 52"/>
            <p:cNvSpPr txBox="1"/>
            <p:nvPr/>
          </p:nvSpPr>
          <p:spPr>
            <a:xfrm>
              <a:off x="0" y="-57150"/>
              <a:ext cx="473093" cy="385863"/>
            </a:xfrm>
            <a:prstGeom prst="rect">
              <a:avLst/>
            </a:prstGeom>
          </p:spPr>
          <p:txBody>
            <a:bodyPr lIns="65478" tIns="65478" rIns="65478" bIns="65478" rtlCol="0" anchor="ctr"/>
            <a:lstStyle/>
            <a:p>
              <a:pPr algn="ctr">
                <a:lnSpc>
                  <a:spcPts val="2526"/>
                </a:lnSpc>
              </a:pPr>
              <a:endParaRPr/>
            </a:p>
          </p:txBody>
        </p:sp>
      </p:grpSp>
      <p:grpSp>
        <p:nvGrpSpPr>
          <p:cNvPr id="53" name="Group 53"/>
          <p:cNvGrpSpPr/>
          <p:nvPr/>
        </p:nvGrpSpPr>
        <p:grpSpPr>
          <a:xfrm>
            <a:off x="7535873" y="5204654"/>
            <a:ext cx="5311794" cy="2975316"/>
            <a:chOff x="0" y="0"/>
            <a:chExt cx="1743117" cy="879246"/>
          </a:xfrm>
        </p:grpSpPr>
        <p:sp>
          <p:nvSpPr>
            <p:cNvPr id="54" name="Freeform 54"/>
            <p:cNvSpPr/>
            <p:nvPr/>
          </p:nvSpPr>
          <p:spPr>
            <a:xfrm>
              <a:off x="0" y="0"/>
              <a:ext cx="1743117" cy="879246"/>
            </a:xfrm>
            <a:custGeom>
              <a:avLst/>
              <a:gdLst/>
              <a:ahLst/>
              <a:cxnLst/>
              <a:rect l="l" t="t" r="r" b="b"/>
              <a:pathLst>
                <a:path w="1743117" h="879246">
                  <a:moveTo>
                    <a:pt x="0" y="0"/>
                  </a:moveTo>
                  <a:lnTo>
                    <a:pt x="1743117" y="0"/>
                  </a:lnTo>
                  <a:lnTo>
                    <a:pt x="1743117" y="879246"/>
                  </a:lnTo>
                  <a:lnTo>
                    <a:pt x="0" y="879246"/>
                  </a:lnTo>
                  <a:close/>
                </a:path>
              </a:pathLst>
            </a:custGeom>
            <a:solidFill>
              <a:srgbClr val="FFFFFF"/>
            </a:solidFill>
          </p:spPr>
          <p:txBody>
            <a:bodyPr/>
            <a:lstStyle/>
            <a:p>
              <a:endParaRPr lang="es-ES"/>
            </a:p>
          </p:txBody>
        </p:sp>
        <p:sp>
          <p:nvSpPr>
            <p:cNvPr id="55" name="TextBox 55"/>
            <p:cNvSpPr txBox="1"/>
            <p:nvPr/>
          </p:nvSpPr>
          <p:spPr>
            <a:xfrm>
              <a:off x="0" y="-57150"/>
              <a:ext cx="1743117" cy="936396"/>
            </a:xfrm>
            <a:prstGeom prst="rect">
              <a:avLst/>
            </a:prstGeom>
          </p:spPr>
          <p:txBody>
            <a:bodyPr lIns="65478" tIns="65478" rIns="65478" bIns="65478" rtlCol="0" anchor="ctr"/>
            <a:lstStyle/>
            <a:p>
              <a:pPr algn="ctr">
                <a:lnSpc>
                  <a:spcPts val="2526"/>
                </a:lnSpc>
              </a:pPr>
              <a:endParaRPr/>
            </a:p>
          </p:txBody>
        </p:sp>
      </p:grpSp>
      <p:grpSp>
        <p:nvGrpSpPr>
          <p:cNvPr id="56" name="Group 56"/>
          <p:cNvGrpSpPr/>
          <p:nvPr/>
        </p:nvGrpSpPr>
        <p:grpSpPr>
          <a:xfrm>
            <a:off x="12580265" y="6339909"/>
            <a:ext cx="919581" cy="901689"/>
            <a:chOff x="0" y="0"/>
            <a:chExt cx="476108" cy="325578"/>
          </a:xfrm>
        </p:grpSpPr>
        <p:sp>
          <p:nvSpPr>
            <p:cNvPr id="57" name="Freeform 57"/>
            <p:cNvSpPr/>
            <p:nvPr/>
          </p:nvSpPr>
          <p:spPr>
            <a:xfrm>
              <a:off x="0" y="0"/>
              <a:ext cx="476108" cy="325578"/>
            </a:xfrm>
            <a:custGeom>
              <a:avLst/>
              <a:gdLst/>
              <a:ahLst/>
              <a:cxnLst/>
              <a:rect l="l" t="t" r="r" b="b"/>
              <a:pathLst>
                <a:path w="476108" h="325578">
                  <a:moveTo>
                    <a:pt x="0" y="0"/>
                  </a:moveTo>
                  <a:lnTo>
                    <a:pt x="476108" y="0"/>
                  </a:lnTo>
                  <a:lnTo>
                    <a:pt x="476108" y="325578"/>
                  </a:lnTo>
                  <a:lnTo>
                    <a:pt x="0" y="325578"/>
                  </a:lnTo>
                  <a:close/>
                </a:path>
              </a:pathLst>
            </a:custGeom>
            <a:solidFill>
              <a:srgbClr val="FFFFFF"/>
            </a:solidFill>
          </p:spPr>
          <p:txBody>
            <a:bodyPr/>
            <a:lstStyle/>
            <a:p>
              <a:endParaRPr lang="es-ES"/>
            </a:p>
          </p:txBody>
        </p:sp>
        <p:sp>
          <p:nvSpPr>
            <p:cNvPr id="58" name="TextBox 58"/>
            <p:cNvSpPr txBox="1"/>
            <p:nvPr/>
          </p:nvSpPr>
          <p:spPr>
            <a:xfrm>
              <a:off x="0" y="-57150"/>
              <a:ext cx="476108" cy="382728"/>
            </a:xfrm>
            <a:prstGeom prst="rect">
              <a:avLst/>
            </a:prstGeom>
          </p:spPr>
          <p:txBody>
            <a:bodyPr lIns="65478" tIns="65478" rIns="65478" bIns="65478" rtlCol="0" anchor="ctr"/>
            <a:lstStyle/>
            <a:p>
              <a:pPr algn="ctr">
                <a:lnSpc>
                  <a:spcPts val="2526"/>
                </a:lnSpc>
              </a:pPr>
              <a:endParaRPr/>
            </a:p>
          </p:txBody>
        </p:sp>
      </p:grpSp>
      <p:grpSp>
        <p:nvGrpSpPr>
          <p:cNvPr id="59" name="Group 59"/>
          <p:cNvGrpSpPr/>
          <p:nvPr/>
        </p:nvGrpSpPr>
        <p:grpSpPr>
          <a:xfrm>
            <a:off x="13780190" y="1365351"/>
            <a:ext cx="4358138" cy="3732267"/>
            <a:chOff x="0" y="0"/>
            <a:chExt cx="899356" cy="1287595"/>
          </a:xfrm>
        </p:grpSpPr>
        <p:sp>
          <p:nvSpPr>
            <p:cNvPr id="60" name="Freeform 60"/>
            <p:cNvSpPr/>
            <p:nvPr/>
          </p:nvSpPr>
          <p:spPr>
            <a:xfrm>
              <a:off x="0" y="0"/>
              <a:ext cx="899356" cy="1287595"/>
            </a:xfrm>
            <a:custGeom>
              <a:avLst/>
              <a:gdLst/>
              <a:ahLst/>
              <a:cxnLst/>
              <a:rect l="l" t="t" r="r" b="b"/>
              <a:pathLst>
                <a:path w="899356" h="1287595">
                  <a:moveTo>
                    <a:pt x="0" y="0"/>
                  </a:moveTo>
                  <a:lnTo>
                    <a:pt x="899356" y="0"/>
                  </a:lnTo>
                  <a:lnTo>
                    <a:pt x="899356" y="1287595"/>
                  </a:lnTo>
                  <a:lnTo>
                    <a:pt x="0" y="1287595"/>
                  </a:lnTo>
                  <a:close/>
                </a:path>
              </a:pathLst>
            </a:custGeom>
            <a:solidFill>
              <a:srgbClr val="FFFFFF"/>
            </a:solidFill>
          </p:spPr>
          <p:txBody>
            <a:bodyPr/>
            <a:lstStyle/>
            <a:p>
              <a:endParaRPr lang="es-ES"/>
            </a:p>
          </p:txBody>
        </p:sp>
        <p:sp>
          <p:nvSpPr>
            <p:cNvPr id="61" name="TextBox 61"/>
            <p:cNvSpPr txBox="1"/>
            <p:nvPr/>
          </p:nvSpPr>
          <p:spPr>
            <a:xfrm>
              <a:off x="0" y="-57150"/>
              <a:ext cx="899356" cy="1344745"/>
            </a:xfrm>
            <a:prstGeom prst="rect">
              <a:avLst/>
            </a:prstGeom>
          </p:spPr>
          <p:txBody>
            <a:bodyPr lIns="65478" tIns="65478" rIns="65478" bIns="65478" rtlCol="0" anchor="ctr"/>
            <a:lstStyle/>
            <a:p>
              <a:pPr algn="ctr">
                <a:lnSpc>
                  <a:spcPts val="2526"/>
                </a:lnSpc>
              </a:pPr>
              <a:endParaRPr/>
            </a:p>
          </p:txBody>
        </p:sp>
      </p:grpSp>
      <p:grpSp>
        <p:nvGrpSpPr>
          <p:cNvPr id="62" name="Group 62"/>
          <p:cNvGrpSpPr/>
          <p:nvPr/>
        </p:nvGrpSpPr>
        <p:grpSpPr>
          <a:xfrm>
            <a:off x="12954455" y="1365350"/>
            <a:ext cx="2709472" cy="900461"/>
            <a:chOff x="0" y="0"/>
            <a:chExt cx="378502" cy="300621"/>
          </a:xfrm>
        </p:grpSpPr>
        <p:sp>
          <p:nvSpPr>
            <p:cNvPr id="63" name="Freeform 63"/>
            <p:cNvSpPr/>
            <p:nvPr/>
          </p:nvSpPr>
          <p:spPr>
            <a:xfrm>
              <a:off x="0" y="0"/>
              <a:ext cx="378502" cy="300621"/>
            </a:xfrm>
            <a:custGeom>
              <a:avLst/>
              <a:gdLst/>
              <a:ahLst/>
              <a:cxnLst/>
              <a:rect l="l" t="t" r="r" b="b"/>
              <a:pathLst>
                <a:path w="378502" h="300621">
                  <a:moveTo>
                    <a:pt x="0" y="0"/>
                  </a:moveTo>
                  <a:lnTo>
                    <a:pt x="378502" y="0"/>
                  </a:lnTo>
                  <a:lnTo>
                    <a:pt x="378502" y="300621"/>
                  </a:lnTo>
                  <a:lnTo>
                    <a:pt x="0" y="300621"/>
                  </a:lnTo>
                  <a:close/>
                </a:path>
              </a:pathLst>
            </a:custGeom>
            <a:solidFill>
              <a:srgbClr val="FFFFFF"/>
            </a:solidFill>
          </p:spPr>
          <p:txBody>
            <a:bodyPr/>
            <a:lstStyle/>
            <a:p>
              <a:endParaRPr lang="es-ES"/>
            </a:p>
          </p:txBody>
        </p:sp>
        <p:sp>
          <p:nvSpPr>
            <p:cNvPr id="64" name="TextBox 64"/>
            <p:cNvSpPr txBox="1"/>
            <p:nvPr/>
          </p:nvSpPr>
          <p:spPr>
            <a:xfrm>
              <a:off x="0" y="-57150"/>
              <a:ext cx="378502" cy="357771"/>
            </a:xfrm>
            <a:prstGeom prst="rect">
              <a:avLst/>
            </a:prstGeom>
          </p:spPr>
          <p:txBody>
            <a:bodyPr lIns="65478" tIns="65478" rIns="65478" bIns="65478" rtlCol="0" anchor="ctr"/>
            <a:lstStyle/>
            <a:p>
              <a:pPr algn="ctr">
                <a:lnSpc>
                  <a:spcPts val="2526"/>
                </a:lnSpc>
              </a:pPr>
              <a:endParaRPr/>
            </a:p>
          </p:txBody>
        </p:sp>
      </p:grpSp>
      <p:grpSp>
        <p:nvGrpSpPr>
          <p:cNvPr id="65" name="Group 65"/>
          <p:cNvGrpSpPr/>
          <p:nvPr/>
        </p:nvGrpSpPr>
        <p:grpSpPr>
          <a:xfrm>
            <a:off x="12954456" y="3458663"/>
            <a:ext cx="2701520" cy="1643553"/>
            <a:chOff x="0" y="0"/>
            <a:chExt cx="373341" cy="606555"/>
          </a:xfrm>
        </p:grpSpPr>
        <p:sp>
          <p:nvSpPr>
            <p:cNvPr id="66" name="Freeform 66"/>
            <p:cNvSpPr/>
            <p:nvPr/>
          </p:nvSpPr>
          <p:spPr>
            <a:xfrm>
              <a:off x="0" y="0"/>
              <a:ext cx="373341" cy="606555"/>
            </a:xfrm>
            <a:custGeom>
              <a:avLst/>
              <a:gdLst/>
              <a:ahLst/>
              <a:cxnLst/>
              <a:rect l="l" t="t" r="r" b="b"/>
              <a:pathLst>
                <a:path w="373341" h="606555">
                  <a:moveTo>
                    <a:pt x="0" y="0"/>
                  </a:moveTo>
                  <a:lnTo>
                    <a:pt x="373341" y="0"/>
                  </a:lnTo>
                  <a:lnTo>
                    <a:pt x="373341" y="606555"/>
                  </a:lnTo>
                  <a:lnTo>
                    <a:pt x="0" y="606555"/>
                  </a:lnTo>
                  <a:close/>
                </a:path>
              </a:pathLst>
            </a:custGeom>
            <a:solidFill>
              <a:srgbClr val="FFFFFF"/>
            </a:solidFill>
          </p:spPr>
          <p:txBody>
            <a:bodyPr/>
            <a:lstStyle/>
            <a:p>
              <a:endParaRPr lang="es-ES"/>
            </a:p>
          </p:txBody>
        </p:sp>
        <p:sp>
          <p:nvSpPr>
            <p:cNvPr id="67" name="TextBox 67"/>
            <p:cNvSpPr txBox="1"/>
            <p:nvPr/>
          </p:nvSpPr>
          <p:spPr>
            <a:xfrm>
              <a:off x="0" y="-57150"/>
              <a:ext cx="373341" cy="663705"/>
            </a:xfrm>
            <a:prstGeom prst="rect">
              <a:avLst/>
            </a:prstGeom>
          </p:spPr>
          <p:txBody>
            <a:bodyPr lIns="65478" tIns="65478" rIns="65478" bIns="65478" rtlCol="0" anchor="ctr"/>
            <a:lstStyle/>
            <a:p>
              <a:pPr algn="ctr">
                <a:lnSpc>
                  <a:spcPts val="2526"/>
                </a:lnSpc>
              </a:pPr>
              <a:endParaRPr/>
            </a:p>
          </p:txBody>
        </p:sp>
      </p:grpSp>
      <p:grpSp>
        <p:nvGrpSpPr>
          <p:cNvPr id="68" name="Group 68"/>
          <p:cNvGrpSpPr/>
          <p:nvPr/>
        </p:nvGrpSpPr>
        <p:grpSpPr>
          <a:xfrm>
            <a:off x="13663466" y="5197019"/>
            <a:ext cx="4474861" cy="2940927"/>
            <a:chOff x="0" y="0"/>
            <a:chExt cx="899356" cy="883399"/>
          </a:xfrm>
        </p:grpSpPr>
        <p:sp>
          <p:nvSpPr>
            <p:cNvPr id="69" name="Freeform 69"/>
            <p:cNvSpPr/>
            <p:nvPr/>
          </p:nvSpPr>
          <p:spPr>
            <a:xfrm>
              <a:off x="0" y="0"/>
              <a:ext cx="899356" cy="883399"/>
            </a:xfrm>
            <a:custGeom>
              <a:avLst/>
              <a:gdLst/>
              <a:ahLst/>
              <a:cxnLst/>
              <a:rect l="l" t="t" r="r" b="b"/>
              <a:pathLst>
                <a:path w="899356" h="883399">
                  <a:moveTo>
                    <a:pt x="0" y="0"/>
                  </a:moveTo>
                  <a:lnTo>
                    <a:pt x="899356" y="0"/>
                  </a:lnTo>
                  <a:lnTo>
                    <a:pt x="899356" y="883399"/>
                  </a:lnTo>
                  <a:lnTo>
                    <a:pt x="0" y="883399"/>
                  </a:lnTo>
                  <a:close/>
                </a:path>
              </a:pathLst>
            </a:custGeom>
            <a:solidFill>
              <a:srgbClr val="FFFFFF"/>
            </a:solidFill>
          </p:spPr>
          <p:txBody>
            <a:bodyPr/>
            <a:lstStyle/>
            <a:p>
              <a:endParaRPr lang="es-ES"/>
            </a:p>
          </p:txBody>
        </p:sp>
        <p:sp>
          <p:nvSpPr>
            <p:cNvPr id="70" name="TextBox 70"/>
            <p:cNvSpPr txBox="1"/>
            <p:nvPr/>
          </p:nvSpPr>
          <p:spPr>
            <a:xfrm>
              <a:off x="0" y="-57150"/>
              <a:ext cx="899356" cy="940549"/>
            </a:xfrm>
            <a:prstGeom prst="rect">
              <a:avLst/>
            </a:prstGeom>
          </p:spPr>
          <p:txBody>
            <a:bodyPr lIns="65478" tIns="65478" rIns="65478" bIns="65478" rtlCol="0" anchor="ctr"/>
            <a:lstStyle/>
            <a:p>
              <a:pPr algn="ctr">
                <a:lnSpc>
                  <a:spcPts val="2526"/>
                </a:lnSpc>
              </a:pPr>
              <a:endParaRPr/>
            </a:p>
          </p:txBody>
        </p:sp>
      </p:grpSp>
      <p:grpSp>
        <p:nvGrpSpPr>
          <p:cNvPr id="71" name="Group 71"/>
          <p:cNvGrpSpPr/>
          <p:nvPr/>
        </p:nvGrpSpPr>
        <p:grpSpPr>
          <a:xfrm>
            <a:off x="12954455" y="7375510"/>
            <a:ext cx="1571684" cy="762436"/>
            <a:chOff x="0" y="0"/>
            <a:chExt cx="373341" cy="238668"/>
          </a:xfrm>
        </p:grpSpPr>
        <p:sp>
          <p:nvSpPr>
            <p:cNvPr id="72" name="Freeform 72"/>
            <p:cNvSpPr/>
            <p:nvPr/>
          </p:nvSpPr>
          <p:spPr>
            <a:xfrm>
              <a:off x="0" y="0"/>
              <a:ext cx="373341" cy="238668"/>
            </a:xfrm>
            <a:custGeom>
              <a:avLst/>
              <a:gdLst/>
              <a:ahLst/>
              <a:cxnLst/>
              <a:rect l="l" t="t" r="r" b="b"/>
              <a:pathLst>
                <a:path w="373341" h="238668">
                  <a:moveTo>
                    <a:pt x="0" y="0"/>
                  </a:moveTo>
                  <a:lnTo>
                    <a:pt x="373341" y="0"/>
                  </a:lnTo>
                  <a:lnTo>
                    <a:pt x="373341" y="238668"/>
                  </a:lnTo>
                  <a:lnTo>
                    <a:pt x="0" y="238668"/>
                  </a:lnTo>
                  <a:close/>
                </a:path>
              </a:pathLst>
            </a:custGeom>
            <a:solidFill>
              <a:srgbClr val="FFFFFF"/>
            </a:solidFill>
          </p:spPr>
          <p:txBody>
            <a:bodyPr/>
            <a:lstStyle/>
            <a:p>
              <a:endParaRPr lang="es-ES"/>
            </a:p>
          </p:txBody>
        </p:sp>
        <p:sp>
          <p:nvSpPr>
            <p:cNvPr id="73" name="TextBox 73"/>
            <p:cNvSpPr txBox="1"/>
            <p:nvPr/>
          </p:nvSpPr>
          <p:spPr>
            <a:xfrm>
              <a:off x="0" y="-57150"/>
              <a:ext cx="373341" cy="295818"/>
            </a:xfrm>
            <a:prstGeom prst="rect">
              <a:avLst/>
            </a:prstGeom>
          </p:spPr>
          <p:txBody>
            <a:bodyPr lIns="65478" tIns="65478" rIns="65478" bIns="65478" rtlCol="0" anchor="ctr"/>
            <a:lstStyle/>
            <a:p>
              <a:pPr algn="ctr">
                <a:lnSpc>
                  <a:spcPts val="2526"/>
                </a:lnSpc>
              </a:pPr>
              <a:endParaRPr/>
            </a:p>
          </p:txBody>
        </p:sp>
      </p:grpSp>
      <p:grpSp>
        <p:nvGrpSpPr>
          <p:cNvPr id="74" name="Group 74"/>
          <p:cNvGrpSpPr/>
          <p:nvPr/>
        </p:nvGrpSpPr>
        <p:grpSpPr>
          <a:xfrm>
            <a:off x="12929866" y="5197019"/>
            <a:ext cx="1398103" cy="1069012"/>
            <a:chOff x="0" y="0"/>
            <a:chExt cx="290567" cy="277990"/>
          </a:xfrm>
        </p:grpSpPr>
        <p:sp>
          <p:nvSpPr>
            <p:cNvPr id="75" name="Freeform 75"/>
            <p:cNvSpPr/>
            <p:nvPr/>
          </p:nvSpPr>
          <p:spPr>
            <a:xfrm>
              <a:off x="0" y="0"/>
              <a:ext cx="290567" cy="277990"/>
            </a:xfrm>
            <a:custGeom>
              <a:avLst/>
              <a:gdLst/>
              <a:ahLst/>
              <a:cxnLst/>
              <a:rect l="l" t="t" r="r" b="b"/>
              <a:pathLst>
                <a:path w="290567" h="277990">
                  <a:moveTo>
                    <a:pt x="0" y="0"/>
                  </a:moveTo>
                  <a:lnTo>
                    <a:pt x="290567" y="0"/>
                  </a:lnTo>
                  <a:lnTo>
                    <a:pt x="290567" y="277990"/>
                  </a:lnTo>
                  <a:lnTo>
                    <a:pt x="0" y="277990"/>
                  </a:lnTo>
                  <a:close/>
                </a:path>
              </a:pathLst>
            </a:custGeom>
            <a:solidFill>
              <a:srgbClr val="FFFFFF"/>
            </a:solidFill>
          </p:spPr>
          <p:txBody>
            <a:bodyPr/>
            <a:lstStyle/>
            <a:p>
              <a:endParaRPr lang="es-ES"/>
            </a:p>
          </p:txBody>
        </p:sp>
        <p:sp>
          <p:nvSpPr>
            <p:cNvPr id="76" name="TextBox 76"/>
            <p:cNvSpPr txBox="1"/>
            <p:nvPr/>
          </p:nvSpPr>
          <p:spPr>
            <a:xfrm>
              <a:off x="0" y="-57150"/>
              <a:ext cx="290567" cy="335140"/>
            </a:xfrm>
            <a:prstGeom prst="rect">
              <a:avLst/>
            </a:prstGeom>
          </p:spPr>
          <p:txBody>
            <a:bodyPr lIns="65478" tIns="65478" rIns="65478" bIns="65478" rtlCol="0" anchor="ctr"/>
            <a:lstStyle/>
            <a:p>
              <a:pPr algn="ctr">
                <a:lnSpc>
                  <a:spcPts val="2526"/>
                </a:lnSpc>
              </a:pPr>
              <a:endParaRPr/>
            </a:p>
          </p:txBody>
        </p:sp>
      </p:grpSp>
      <p:sp>
        <p:nvSpPr>
          <p:cNvPr id="97" name="TextBox 97"/>
          <p:cNvSpPr txBox="1"/>
          <p:nvPr/>
        </p:nvSpPr>
        <p:spPr>
          <a:xfrm>
            <a:off x="1105229" y="1534264"/>
            <a:ext cx="2094289" cy="731547"/>
          </a:xfrm>
          <a:prstGeom prst="rect">
            <a:avLst/>
          </a:prstGeom>
        </p:spPr>
        <p:txBody>
          <a:bodyPr lIns="0" tIns="0" rIns="0" bIns="0" rtlCol="0" anchor="t">
            <a:spAutoFit/>
          </a:bodyPr>
          <a:lstStyle/>
          <a:p>
            <a:pPr algn="ctr">
              <a:lnSpc>
                <a:spcPts val="1871"/>
              </a:lnSpc>
            </a:pPr>
            <a:r>
              <a:rPr lang="es-CO" sz="1599" dirty="0">
                <a:solidFill>
                  <a:srgbClr val="003387"/>
                </a:solidFill>
                <a:latin typeface="League Spartan"/>
              </a:rPr>
              <a:t>Proceso</a:t>
            </a:r>
            <a:r>
              <a:rPr lang="en-US" sz="1599" dirty="0">
                <a:solidFill>
                  <a:srgbClr val="003387"/>
                </a:solidFill>
                <a:latin typeface="League Spartan"/>
              </a:rPr>
              <a:t> o </a:t>
            </a:r>
            <a:r>
              <a:rPr lang="es-CO" sz="1599" dirty="0">
                <a:solidFill>
                  <a:srgbClr val="003387"/>
                </a:solidFill>
                <a:latin typeface="League Spartan"/>
              </a:rPr>
              <a:t>grupo de valor </a:t>
            </a:r>
            <a:r>
              <a:rPr lang="en-US" sz="1599" dirty="0">
                <a:solidFill>
                  <a:srgbClr val="003387"/>
                </a:solidFill>
                <a:latin typeface="League Spartan"/>
              </a:rPr>
              <a:t>que </a:t>
            </a:r>
            <a:r>
              <a:rPr lang="es-CO" sz="1599" dirty="0">
                <a:solidFill>
                  <a:srgbClr val="003387"/>
                </a:solidFill>
                <a:latin typeface="League Spartan"/>
              </a:rPr>
              <a:t>aporta</a:t>
            </a:r>
            <a:r>
              <a:rPr lang="en-US" sz="1599" dirty="0">
                <a:solidFill>
                  <a:srgbClr val="003387"/>
                </a:solidFill>
                <a:latin typeface="League Spartan"/>
              </a:rPr>
              <a:t> </a:t>
            </a:r>
            <a:r>
              <a:rPr lang="es-CO" sz="1599" dirty="0">
                <a:solidFill>
                  <a:srgbClr val="003387"/>
                </a:solidFill>
                <a:latin typeface="League Spartan"/>
              </a:rPr>
              <a:t>el</a:t>
            </a:r>
          </a:p>
          <a:p>
            <a:pPr algn="ctr">
              <a:lnSpc>
                <a:spcPts val="1871"/>
              </a:lnSpc>
            </a:pPr>
            <a:r>
              <a:rPr lang="es-CO" sz="1599" dirty="0">
                <a:solidFill>
                  <a:srgbClr val="003387"/>
                </a:solidFill>
                <a:latin typeface="League Spartan"/>
              </a:rPr>
              <a:t>insumo</a:t>
            </a:r>
          </a:p>
        </p:txBody>
      </p:sp>
      <p:sp>
        <p:nvSpPr>
          <p:cNvPr id="98" name="TextBox 98"/>
          <p:cNvSpPr txBox="1"/>
          <p:nvPr/>
        </p:nvSpPr>
        <p:spPr>
          <a:xfrm>
            <a:off x="4804340" y="1455501"/>
            <a:ext cx="902229" cy="244298"/>
          </a:xfrm>
          <a:prstGeom prst="rect">
            <a:avLst/>
          </a:prstGeom>
        </p:spPr>
        <p:txBody>
          <a:bodyPr lIns="0" tIns="0" rIns="0" bIns="0" rtlCol="0" anchor="t">
            <a:spAutoFit/>
          </a:bodyPr>
          <a:lstStyle/>
          <a:p>
            <a:pPr algn="ctr">
              <a:lnSpc>
                <a:spcPts val="1872"/>
              </a:lnSpc>
            </a:pPr>
            <a:r>
              <a:rPr lang="es-CO" sz="1600" dirty="0">
                <a:solidFill>
                  <a:srgbClr val="003387"/>
                </a:solidFill>
                <a:latin typeface="League Spartan"/>
              </a:rPr>
              <a:t>Planear:</a:t>
            </a:r>
          </a:p>
        </p:txBody>
      </p:sp>
      <p:sp>
        <p:nvSpPr>
          <p:cNvPr id="99" name="TextBox 99"/>
          <p:cNvSpPr txBox="1"/>
          <p:nvPr/>
        </p:nvSpPr>
        <p:spPr>
          <a:xfrm>
            <a:off x="4667680" y="5219700"/>
            <a:ext cx="856064" cy="244298"/>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Actuar:</a:t>
            </a:r>
          </a:p>
        </p:txBody>
      </p:sp>
      <p:sp>
        <p:nvSpPr>
          <p:cNvPr id="100" name="TextBox 100"/>
          <p:cNvSpPr txBox="1"/>
          <p:nvPr/>
        </p:nvSpPr>
        <p:spPr>
          <a:xfrm>
            <a:off x="8408132" y="5434843"/>
            <a:ext cx="1088063" cy="244298"/>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Verificar:</a:t>
            </a:r>
          </a:p>
        </p:txBody>
      </p:sp>
      <p:sp>
        <p:nvSpPr>
          <p:cNvPr id="101" name="TextBox 101"/>
          <p:cNvSpPr txBox="1"/>
          <p:nvPr/>
        </p:nvSpPr>
        <p:spPr>
          <a:xfrm>
            <a:off x="8578033" y="1534264"/>
            <a:ext cx="720465" cy="251727"/>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Hacer:</a:t>
            </a:r>
          </a:p>
        </p:txBody>
      </p:sp>
      <p:sp>
        <p:nvSpPr>
          <p:cNvPr id="102" name="TextBox 102"/>
          <p:cNvSpPr txBox="1"/>
          <p:nvPr/>
        </p:nvSpPr>
        <p:spPr>
          <a:xfrm>
            <a:off x="14559689" y="1470202"/>
            <a:ext cx="2280511" cy="244298"/>
          </a:xfrm>
          <a:prstGeom prst="rect">
            <a:avLst/>
          </a:prstGeom>
        </p:spPr>
        <p:txBody>
          <a:bodyPr lIns="0" tIns="0" rIns="0" bIns="0" rtlCol="0" anchor="t">
            <a:spAutoFit/>
          </a:bodyPr>
          <a:lstStyle/>
          <a:p>
            <a:pPr algn="ctr">
              <a:lnSpc>
                <a:spcPts val="1872"/>
              </a:lnSpc>
            </a:pPr>
            <a:r>
              <a:rPr lang="es-CO" sz="1600" dirty="0">
                <a:solidFill>
                  <a:srgbClr val="003387"/>
                </a:solidFill>
                <a:latin typeface="League Spartan"/>
              </a:rPr>
              <a:t>Salida o Resultado</a:t>
            </a:r>
          </a:p>
        </p:txBody>
      </p:sp>
      <p:sp>
        <p:nvSpPr>
          <p:cNvPr id="103" name="TextBox 103"/>
          <p:cNvSpPr txBox="1"/>
          <p:nvPr/>
        </p:nvSpPr>
        <p:spPr>
          <a:xfrm>
            <a:off x="1405831" y="5410336"/>
            <a:ext cx="2007443" cy="244298"/>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Insumo</a:t>
            </a:r>
            <a:r>
              <a:rPr lang="en-US" sz="1600" dirty="0">
                <a:solidFill>
                  <a:srgbClr val="003387"/>
                </a:solidFill>
                <a:latin typeface="League Spartan"/>
              </a:rPr>
              <a:t> o Entrada</a:t>
            </a:r>
          </a:p>
        </p:txBody>
      </p:sp>
      <p:sp>
        <p:nvSpPr>
          <p:cNvPr id="104" name="TextBox 104"/>
          <p:cNvSpPr txBox="1"/>
          <p:nvPr/>
        </p:nvSpPr>
        <p:spPr>
          <a:xfrm>
            <a:off x="13556677" y="5261912"/>
            <a:ext cx="4507810" cy="487313"/>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Producto o grupo de valor que recibe el resultado</a:t>
            </a:r>
          </a:p>
        </p:txBody>
      </p:sp>
      <p:sp>
        <p:nvSpPr>
          <p:cNvPr id="105" name="TextBox 105"/>
          <p:cNvSpPr txBox="1"/>
          <p:nvPr/>
        </p:nvSpPr>
        <p:spPr>
          <a:xfrm>
            <a:off x="1357251" y="8469974"/>
            <a:ext cx="1090690" cy="487954"/>
          </a:xfrm>
          <a:prstGeom prst="rect">
            <a:avLst/>
          </a:prstGeom>
        </p:spPr>
        <p:txBody>
          <a:bodyPr wrap="square" lIns="0" tIns="0" rIns="0" bIns="0" rtlCol="0" anchor="t">
            <a:spAutoFit/>
          </a:bodyPr>
          <a:lstStyle/>
          <a:p>
            <a:pPr>
              <a:lnSpc>
                <a:spcPts val="1872"/>
              </a:lnSpc>
            </a:pPr>
            <a:r>
              <a:rPr lang="es-CO" sz="1600" dirty="0">
                <a:solidFill>
                  <a:srgbClr val="003387"/>
                </a:solidFill>
                <a:latin typeface="League Spartan"/>
              </a:rPr>
              <a:t>Requisito</a:t>
            </a:r>
          </a:p>
          <a:p>
            <a:pPr>
              <a:lnSpc>
                <a:spcPts val="1872"/>
              </a:lnSpc>
            </a:pPr>
            <a:r>
              <a:rPr lang="es-CO" sz="1600" dirty="0">
                <a:solidFill>
                  <a:srgbClr val="003387"/>
                </a:solidFill>
                <a:latin typeface="League Spartan"/>
              </a:rPr>
              <a:t>Asociado:</a:t>
            </a:r>
          </a:p>
        </p:txBody>
      </p:sp>
      <p:sp>
        <p:nvSpPr>
          <p:cNvPr id="106" name="TextBox 106"/>
          <p:cNvSpPr txBox="1"/>
          <p:nvPr/>
        </p:nvSpPr>
        <p:spPr>
          <a:xfrm>
            <a:off x="14100284" y="8279818"/>
            <a:ext cx="1819082" cy="974626"/>
          </a:xfrm>
          <a:prstGeom prst="rect">
            <a:avLst/>
          </a:prstGeom>
        </p:spPr>
        <p:txBody>
          <a:bodyPr wrap="square" lIns="0" tIns="0" rIns="0" bIns="0" rtlCol="0" anchor="t">
            <a:spAutoFit/>
          </a:bodyPr>
          <a:lstStyle/>
          <a:p>
            <a:pPr>
              <a:lnSpc>
                <a:spcPts val="1872"/>
              </a:lnSpc>
            </a:pPr>
            <a:r>
              <a:rPr lang="es-MX" sz="1100" dirty="0">
                <a:solidFill>
                  <a:srgbClr val="003387"/>
                </a:solidFill>
                <a:latin typeface="League Spartan"/>
              </a:rPr>
              <a:t>Documentos, </a:t>
            </a:r>
          </a:p>
          <a:p>
            <a:pPr>
              <a:lnSpc>
                <a:spcPts val="1872"/>
              </a:lnSpc>
            </a:pPr>
            <a:r>
              <a:rPr lang="es-MX" sz="1100" dirty="0">
                <a:solidFill>
                  <a:srgbClr val="003387"/>
                </a:solidFill>
                <a:latin typeface="League Spartan"/>
              </a:rPr>
              <a:t>Riesgos,</a:t>
            </a:r>
          </a:p>
          <a:p>
            <a:pPr>
              <a:lnSpc>
                <a:spcPts val="1872"/>
              </a:lnSpc>
            </a:pPr>
            <a:r>
              <a:rPr lang="es-MX" sz="1100" dirty="0">
                <a:solidFill>
                  <a:srgbClr val="003387"/>
                </a:solidFill>
                <a:latin typeface="League Spartan"/>
              </a:rPr>
              <a:t>Indicadores y Normatividad legal:</a:t>
            </a:r>
          </a:p>
        </p:txBody>
      </p:sp>
      <p:sp>
        <p:nvSpPr>
          <p:cNvPr id="107" name="TextBox 107"/>
          <p:cNvSpPr txBox="1"/>
          <p:nvPr/>
        </p:nvSpPr>
        <p:spPr>
          <a:xfrm>
            <a:off x="432232" y="9740067"/>
            <a:ext cx="911911" cy="244298"/>
          </a:xfrm>
          <a:prstGeom prst="rect">
            <a:avLst/>
          </a:prstGeom>
        </p:spPr>
        <p:txBody>
          <a:bodyPr wrap="square" lIns="0" tIns="0" rIns="0" bIns="0" rtlCol="0" anchor="t">
            <a:spAutoFit/>
          </a:bodyPr>
          <a:lstStyle/>
          <a:p>
            <a:pPr algn="ctr">
              <a:lnSpc>
                <a:spcPts val="1872"/>
              </a:lnSpc>
            </a:pPr>
            <a:r>
              <a:rPr lang="es-CO" sz="1600" dirty="0">
                <a:solidFill>
                  <a:srgbClr val="003387"/>
                </a:solidFill>
                <a:latin typeface="League Spartan"/>
              </a:rPr>
              <a:t>Elaboró</a:t>
            </a:r>
            <a:r>
              <a:rPr lang="en-US" sz="1600" dirty="0">
                <a:solidFill>
                  <a:srgbClr val="003387"/>
                </a:solidFill>
                <a:latin typeface="League Spartan"/>
              </a:rPr>
              <a:t>:</a:t>
            </a:r>
          </a:p>
        </p:txBody>
      </p:sp>
      <p:sp>
        <p:nvSpPr>
          <p:cNvPr id="108" name="TextBox 108"/>
          <p:cNvSpPr txBox="1"/>
          <p:nvPr/>
        </p:nvSpPr>
        <p:spPr>
          <a:xfrm>
            <a:off x="6475970" y="9740067"/>
            <a:ext cx="839230" cy="244298"/>
          </a:xfrm>
          <a:prstGeom prst="rect">
            <a:avLst/>
          </a:prstGeom>
        </p:spPr>
        <p:txBody>
          <a:bodyPr wrap="square" lIns="0" tIns="0" rIns="0" bIns="0" rtlCol="0" anchor="t">
            <a:spAutoFit/>
          </a:bodyPr>
          <a:lstStyle/>
          <a:p>
            <a:pPr algn="ctr">
              <a:lnSpc>
                <a:spcPts val="1872"/>
              </a:lnSpc>
            </a:pPr>
            <a:r>
              <a:rPr lang="es-CO" sz="1600">
                <a:solidFill>
                  <a:srgbClr val="003387"/>
                </a:solidFill>
                <a:latin typeface="League Spartan"/>
              </a:rPr>
              <a:t>Revisó:</a:t>
            </a:r>
          </a:p>
        </p:txBody>
      </p:sp>
      <p:sp>
        <p:nvSpPr>
          <p:cNvPr id="109" name="TextBox 109"/>
          <p:cNvSpPr txBox="1"/>
          <p:nvPr/>
        </p:nvSpPr>
        <p:spPr>
          <a:xfrm>
            <a:off x="12090007" y="9740067"/>
            <a:ext cx="940193" cy="244298"/>
          </a:xfrm>
          <a:prstGeom prst="rect">
            <a:avLst/>
          </a:prstGeom>
        </p:spPr>
        <p:txBody>
          <a:bodyPr wrap="square" lIns="0" tIns="0" rIns="0" bIns="0" rtlCol="0" anchor="t">
            <a:spAutoFit/>
          </a:bodyPr>
          <a:lstStyle/>
          <a:p>
            <a:pPr algn="ctr">
              <a:lnSpc>
                <a:spcPts val="1872"/>
              </a:lnSpc>
            </a:pPr>
            <a:r>
              <a:rPr lang="es-CO" sz="1600">
                <a:solidFill>
                  <a:srgbClr val="003387"/>
                </a:solidFill>
                <a:latin typeface="League Spartan"/>
              </a:rPr>
              <a:t>Aprobó:</a:t>
            </a:r>
          </a:p>
        </p:txBody>
      </p:sp>
      <p:pic>
        <p:nvPicPr>
          <p:cNvPr id="118" name="Gráfico 117">
            <a:extLst>
              <a:ext uri="{FF2B5EF4-FFF2-40B4-BE49-F238E27FC236}">
                <a16:creationId xmlns:a16="http://schemas.microsoft.com/office/drawing/2014/main" id="{5D778744-8F60-45CE-9D46-A83E6DACB4B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50" y="1489715"/>
            <a:ext cx="715819" cy="715819"/>
          </a:xfrm>
          <a:prstGeom prst="rect">
            <a:avLst/>
          </a:prstGeom>
        </p:spPr>
      </p:pic>
      <p:pic>
        <p:nvPicPr>
          <p:cNvPr id="120" name="Gráfico 119">
            <a:extLst>
              <a:ext uri="{FF2B5EF4-FFF2-40B4-BE49-F238E27FC236}">
                <a16:creationId xmlns:a16="http://schemas.microsoft.com/office/drawing/2014/main" id="{B5C9A838-D49D-4537-9F45-542DA7F849E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7271" y="5249278"/>
            <a:ext cx="606552" cy="504736"/>
          </a:xfrm>
          <a:prstGeom prst="rect">
            <a:avLst/>
          </a:prstGeom>
        </p:spPr>
      </p:pic>
      <p:pic>
        <p:nvPicPr>
          <p:cNvPr id="122" name="Gráfico 121">
            <a:extLst>
              <a:ext uri="{FF2B5EF4-FFF2-40B4-BE49-F238E27FC236}">
                <a16:creationId xmlns:a16="http://schemas.microsoft.com/office/drawing/2014/main" id="{3A3A5791-733D-4B51-BE36-AE5297012AC4}"/>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988126" y="1439939"/>
            <a:ext cx="842664" cy="842664"/>
          </a:xfrm>
          <a:prstGeom prst="rect">
            <a:avLst/>
          </a:prstGeom>
        </p:spPr>
      </p:pic>
      <p:pic>
        <p:nvPicPr>
          <p:cNvPr id="124" name="Gráfico 123">
            <a:extLst>
              <a:ext uri="{FF2B5EF4-FFF2-40B4-BE49-F238E27FC236}">
                <a16:creationId xmlns:a16="http://schemas.microsoft.com/office/drawing/2014/main" id="{D3E01211-6624-4841-B08A-49A35419AAA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3022965" y="5394887"/>
            <a:ext cx="761941" cy="761941"/>
          </a:xfrm>
          <a:prstGeom prst="rect">
            <a:avLst/>
          </a:prstGeom>
        </p:spPr>
      </p:pic>
      <p:pic>
        <p:nvPicPr>
          <p:cNvPr id="126" name="Gráfico 125">
            <a:extLst>
              <a:ext uri="{FF2B5EF4-FFF2-40B4-BE49-F238E27FC236}">
                <a16:creationId xmlns:a16="http://schemas.microsoft.com/office/drawing/2014/main" id="{286D7625-23F7-4756-9DDC-64F8C239C79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61968" y="8367864"/>
            <a:ext cx="893374" cy="893374"/>
          </a:xfrm>
          <a:prstGeom prst="rect">
            <a:avLst/>
          </a:prstGeom>
        </p:spPr>
      </p:pic>
      <p:pic>
        <p:nvPicPr>
          <p:cNvPr id="128" name="Gráfico 127">
            <a:extLst>
              <a:ext uri="{FF2B5EF4-FFF2-40B4-BE49-F238E27FC236}">
                <a16:creationId xmlns:a16="http://schemas.microsoft.com/office/drawing/2014/main" id="{CEC92555-9FF4-4C58-BA12-8C7AD5DF87FC}"/>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3052924" y="8421905"/>
            <a:ext cx="910401" cy="910401"/>
          </a:xfrm>
          <a:prstGeom prst="rect">
            <a:avLst/>
          </a:prstGeom>
        </p:spPr>
      </p:pic>
      <p:grpSp>
        <p:nvGrpSpPr>
          <p:cNvPr id="133" name="Grupo 132">
            <a:extLst>
              <a:ext uri="{FF2B5EF4-FFF2-40B4-BE49-F238E27FC236}">
                <a16:creationId xmlns:a16="http://schemas.microsoft.com/office/drawing/2014/main" id="{0640C20F-3F5F-47DA-A990-B15765A340E2}"/>
              </a:ext>
            </a:extLst>
          </p:cNvPr>
          <p:cNvGrpSpPr/>
          <p:nvPr/>
        </p:nvGrpSpPr>
        <p:grpSpPr>
          <a:xfrm>
            <a:off x="3765188" y="1418775"/>
            <a:ext cx="1222995" cy="868972"/>
            <a:chOff x="5432363" y="1517116"/>
            <a:chExt cx="1222995" cy="868972"/>
          </a:xfrm>
        </p:grpSpPr>
        <p:sp>
          <p:nvSpPr>
            <p:cNvPr id="131" name="Elipse 130">
              <a:extLst>
                <a:ext uri="{FF2B5EF4-FFF2-40B4-BE49-F238E27FC236}">
                  <a16:creationId xmlns:a16="http://schemas.microsoft.com/office/drawing/2014/main" id="{E5A078F6-8AF3-4152-B56B-3F645EF7E8DE}"/>
                </a:ext>
              </a:extLst>
            </p:cNvPr>
            <p:cNvSpPr/>
            <p:nvPr/>
          </p:nvSpPr>
          <p:spPr>
            <a:xfrm>
              <a:off x="5629480" y="1517116"/>
              <a:ext cx="796167" cy="796167"/>
            </a:xfrm>
            <a:prstGeom prst="ellipse">
              <a:avLst/>
            </a:prstGeom>
            <a:solidFill>
              <a:srgbClr val="0033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32" name="TextBox 98">
              <a:extLst>
                <a:ext uri="{FF2B5EF4-FFF2-40B4-BE49-F238E27FC236}">
                  <a16:creationId xmlns:a16="http://schemas.microsoft.com/office/drawing/2014/main" id="{4B736870-4491-4EAD-985A-426DD1882382}"/>
                </a:ext>
              </a:extLst>
            </p:cNvPr>
            <p:cNvSpPr txBox="1"/>
            <p:nvPr/>
          </p:nvSpPr>
          <p:spPr>
            <a:xfrm>
              <a:off x="5432363" y="2018680"/>
              <a:ext cx="1222995" cy="367408"/>
            </a:xfrm>
            <a:prstGeom prst="rect">
              <a:avLst/>
            </a:prstGeom>
          </p:spPr>
          <p:txBody>
            <a:bodyPr wrap="square" lIns="0" tIns="0" rIns="0" bIns="0" rtlCol="0" anchor="ctr">
              <a:spAutoFit/>
            </a:bodyPr>
            <a:lstStyle/>
            <a:p>
              <a:pPr algn="ctr">
                <a:lnSpc>
                  <a:spcPts val="1872"/>
                </a:lnSpc>
              </a:pPr>
              <a:r>
                <a:rPr lang="en-US" sz="4800" dirty="0">
                  <a:solidFill>
                    <a:schemeClr val="bg1"/>
                  </a:solidFill>
                  <a:latin typeface="League Spartan"/>
                </a:rPr>
                <a:t>P</a:t>
              </a:r>
            </a:p>
          </p:txBody>
        </p:sp>
      </p:grpSp>
      <p:grpSp>
        <p:nvGrpSpPr>
          <p:cNvPr id="140" name="Grupo 139">
            <a:extLst>
              <a:ext uri="{FF2B5EF4-FFF2-40B4-BE49-F238E27FC236}">
                <a16:creationId xmlns:a16="http://schemas.microsoft.com/office/drawing/2014/main" id="{D09A06EF-4083-483F-92D3-51B5356C7E71}"/>
              </a:ext>
            </a:extLst>
          </p:cNvPr>
          <p:cNvGrpSpPr/>
          <p:nvPr/>
        </p:nvGrpSpPr>
        <p:grpSpPr>
          <a:xfrm>
            <a:off x="7449438" y="1349302"/>
            <a:ext cx="1222995" cy="708412"/>
            <a:chOff x="5432363" y="1517116"/>
            <a:chExt cx="1222995" cy="868972"/>
          </a:xfrm>
        </p:grpSpPr>
        <p:sp>
          <p:nvSpPr>
            <p:cNvPr id="141" name="Elipse 140">
              <a:extLst>
                <a:ext uri="{FF2B5EF4-FFF2-40B4-BE49-F238E27FC236}">
                  <a16:creationId xmlns:a16="http://schemas.microsoft.com/office/drawing/2014/main" id="{84EBBAD8-1A43-4C45-B895-C15FC5E4492B}"/>
                </a:ext>
              </a:extLst>
            </p:cNvPr>
            <p:cNvSpPr/>
            <p:nvPr/>
          </p:nvSpPr>
          <p:spPr>
            <a:xfrm>
              <a:off x="5629480" y="1517116"/>
              <a:ext cx="796167" cy="796167"/>
            </a:xfrm>
            <a:prstGeom prst="ellipse">
              <a:avLst/>
            </a:prstGeom>
            <a:solidFill>
              <a:srgbClr val="0033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42" name="TextBox 98">
              <a:extLst>
                <a:ext uri="{FF2B5EF4-FFF2-40B4-BE49-F238E27FC236}">
                  <a16:creationId xmlns:a16="http://schemas.microsoft.com/office/drawing/2014/main" id="{A30B5B8C-5BD6-4721-BA8C-E0C9238190C9}"/>
                </a:ext>
              </a:extLst>
            </p:cNvPr>
            <p:cNvSpPr txBox="1"/>
            <p:nvPr/>
          </p:nvSpPr>
          <p:spPr>
            <a:xfrm>
              <a:off x="5432363" y="2018680"/>
              <a:ext cx="1222995" cy="367408"/>
            </a:xfrm>
            <a:prstGeom prst="rect">
              <a:avLst/>
            </a:prstGeom>
          </p:spPr>
          <p:txBody>
            <a:bodyPr wrap="square" lIns="0" tIns="0" rIns="0" bIns="0" rtlCol="0" anchor="ctr">
              <a:spAutoFit/>
            </a:bodyPr>
            <a:lstStyle/>
            <a:p>
              <a:pPr algn="ctr">
                <a:lnSpc>
                  <a:spcPts val="1872"/>
                </a:lnSpc>
              </a:pPr>
              <a:r>
                <a:rPr lang="en-US" sz="4800" dirty="0">
                  <a:solidFill>
                    <a:schemeClr val="bg1"/>
                  </a:solidFill>
                  <a:latin typeface="League Spartan"/>
                </a:rPr>
                <a:t>H</a:t>
              </a:r>
            </a:p>
          </p:txBody>
        </p:sp>
      </p:grpSp>
      <p:grpSp>
        <p:nvGrpSpPr>
          <p:cNvPr id="143" name="Grupo 142">
            <a:extLst>
              <a:ext uri="{FF2B5EF4-FFF2-40B4-BE49-F238E27FC236}">
                <a16:creationId xmlns:a16="http://schemas.microsoft.com/office/drawing/2014/main" id="{FF4EA26C-57D9-4F12-898D-0B40647A2C0D}"/>
              </a:ext>
            </a:extLst>
          </p:cNvPr>
          <p:cNvGrpSpPr/>
          <p:nvPr/>
        </p:nvGrpSpPr>
        <p:grpSpPr>
          <a:xfrm>
            <a:off x="7452680" y="5236982"/>
            <a:ext cx="1176414" cy="827092"/>
            <a:chOff x="5432363" y="1517116"/>
            <a:chExt cx="1222995" cy="868972"/>
          </a:xfrm>
        </p:grpSpPr>
        <p:sp>
          <p:nvSpPr>
            <p:cNvPr id="144" name="Elipse 143">
              <a:extLst>
                <a:ext uri="{FF2B5EF4-FFF2-40B4-BE49-F238E27FC236}">
                  <a16:creationId xmlns:a16="http://schemas.microsoft.com/office/drawing/2014/main" id="{D128A498-1928-469F-893A-2CA58A433C0C}"/>
                </a:ext>
              </a:extLst>
            </p:cNvPr>
            <p:cNvSpPr/>
            <p:nvPr/>
          </p:nvSpPr>
          <p:spPr>
            <a:xfrm>
              <a:off x="5629480" y="1517116"/>
              <a:ext cx="796167" cy="796167"/>
            </a:xfrm>
            <a:prstGeom prst="ellipse">
              <a:avLst/>
            </a:prstGeom>
            <a:solidFill>
              <a:srgbClr val="0033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45" name="TextBox 98">
              <a:extLst>
                <a:ext uri="{FF2B5EF4-FFF2-40B4-BE49-F238E27FC236}">
                  <a16:creationId xmlns:a16="http://schemas.microsoft.com/office/drawing/2014/main" id="{15A62D0A-1452-44B6-A0CB-880FB2BF475B}"/>
                </a:ext>
              </a:extLst>
            </p:cNvPr>
            <p:cNvSpPr txBox="1"/>
            <p:nvPr/>
          </p:nvSpPr>
          <p:spPr>
            <a:xfrm>
              <a:off x="5432363" y="2018680"/>
              <a:ext cx="1222995" cy="367408"/>
            </a:xfrm>
            <a:prstGeom prst="rect">
              <a:avLst/>
            </a:prstGeom>
          </p:spPr>
          <p:txBody>
            <a:bodyPr wrap="square" lIns="0" tIns="0" rIns="0" bIns="0" rtlCol="0" anchor="ctr">
              <a:spAutoFit/>
            </a:bodyPr>
            <a:lstStyle/>
            <a:p>
              <a:pPr algn="ctr">
                <a:lnSpc>
                  <a:spcPts val="1872"/>
                </a:lnSpc>
              </a:pPr>
              <a:r>
                <a:rPr lang="en-US" sz="4800" dirty="0">
                  <a:solidFill>
                    <a:schemeClr val="bg1"/>
                  </a:solidFill>
                  <a:latin typeface="League Spartan"/>
                </a:rPr>
                <a:t>V</a:t>
              </a:r>
            </a:p>
          </p:txBody>
        </p:sp>
      </p:grpSp>
      <p:grpSp>
        <p:nvGrpSpPr>
          <p:cNvPr id="146" name="Grupo 145">
            <a:extLst>
              <a:ext uri="{FF2B5EF4-FFF2-40B4-BE49-F238E27FC236}">
                <a16:creationId xmlns:a16="http://schemas.microsoft.com/office/drawing/2014/main" id="{9F1B4100-E36A-4DB2-B4DE-04A475E60332}"/>
              </a:ext>
            </a:extLst>
          </p:cNvPr>
          <p:cNvGrpSpPr/>
          <p:nvPr/>
        </p:nvGrpSpPr>
        <p:grpSpPr>
          <a:xfrm>
            <a:off x="3662715" y="5367815"/>
            <a:ext cx="1222995" cy="799398"/>
            <a:chOff x="4736873" y="1459216"/>
            <a:chExt cx="1222995" cy="799398"/>
          </a:xfrm>
        </p:grpSpPr>
        <p:sp>
          <p:nvSpPr>
            <p:cNvPr id="147" name="Elipse 146">
              <a:extLst>
                <a:ext uri="{FF2B5EF4-FFF2-40B4-BE49-F238E27FC236}">
                  <a16:creationId xmlns:a16="http://schemas.microsoft.com/office/drawing/2014/main" id="{486A0169-520F-4131-8BC9-E7BB9C776F86}"/>
                </a:ext>
              </a:extLst>
            </p:cNvPr>
            <p:cNvSpPr/>
            <p:nvPr/>
          </p:nvSpPr>
          <p:spPr>
            <a:xfrm>
              <a:off x="4943929" y="1459216"/>
              <a:ext cx="796167" cy="796167"/>
            </a:xfrm>
            <a:prstGeom prst="ellipse">
              <a:avLst/>
            </a:prstGeom>
            <a:solidFill>
              <a:srgbClr val="0033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48" name="TextBox 98">
              <a:extLst>
                <a:ext uri="{FF2B5EF4-FFF2-40B4-BE49-F238E27FC236}">
                  <a16:creationId xmlns:a16="http://schemas.microsoft.com/office/drawing/2014/main" id="{96F8AEFF-9659-4AEF-8249-1CA1F13A955B}"/>
                </a:ext>
              </a:extLst>
            </p:cNvPr>
            <p:cNvSpPr txBox="1"/>
            <p:nvPr/>
          </p:nvSpPr>
          <p:spPr>
            <a:xfrm>
              <a:off x="4736873" y="1891206"/>
              <a:ext cx="1222995" cy="367408"/>
            </a:xfrm>
            <a:prstGeom prst="rect">
              <a:avLst/>
            </a:prstGeom>
          </p:spPr>
          <p:txBody>
            <a:bodyPr wrap="square" lIns="0" tIns="0" rIns="0" bIns="0" rtlCol="0" anchor="ctr">
              <a:spAutoFit/>
            </a:bodyPr>
            <a:lstStyle/>
            <a:p>
              <a:pPr algn="ctr">
                <a:lnSpc>
                  <a:spcPts val="1872"/>
                </a:lnSpc>
              </a:pPr>
              <a:r>
                <a:rPr lang="en-US" sz="4800" dirty="0">
                  <a:solidFill>
                    <a:schemeClr val="bg1"/>
                  </a:solidFill>
                  <a:latin typeface="League Spartan"/>
                </a:rPr>
                <a:t>A</a:t>
              </a:r>
            </a:p>
          </p:txBody>
        </p:sp>
      </p:grpSp>
      <p:sp>
        <p:nvSpPr>
          <p:cNvPr id="149" name="CuadroTexto 148">
            <a:extLst>
              <a:ext uri="{FF2B5EF4-FFF2-40B4-BE49-F238E27FC236}">
                <a16:creationId xmlns:a16="http://schemas.microsoft.com/office/drawing/2014/main" id="{B61C0742-3694-4F00-A129-AB063273A2E8}"/>
              </a:ext>
            </a:extLst>
          </p:cNvPr>
          <p:cNvSpPr txBox="1"/>
          <p:nvPr/>
        </p:nvSpPr>
        <p:spPr>
          <a:xfrm>
            <a:off x="4589631" y="1643964"/>
            <a:ext cx="2771583" cy="1200329"/>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Planificar y establecer metodologías para las PQRDS, denuncias, medición de la satisfacción, divulgación de canales de atención y protocolos de atención.</a:t>
            </a:r>
          </a:p>
        </p:txBody>
      </p:sp>
      <p:sp>
        <p:nvSpPr>
          <p:cNvPr id="150" name="CuadroTexto 149">
            <a:extLst>
              <a:ext uri="{FF2B5EF4-FFF2-40B4-BE49-F238E27FC236}">
                <a16:creationId xmlns:a16="http://schemas.microsoft.com/office/drawing/2014/main" id="{C8F1087B-A787-4534-9152-71EB3EA2BAC3}"/>
              </a:ext>
            </a:extLst>
          </p:cNvPr>
          <p:cNvSpPr txBox="1"/>
          <p:nvPr/>
        </p:nvSpPr>
        <p:spPr>
          <a:xfrm>
            <a:off x="7505649" y="2236274"/>
            <a:ext cx="5349432" cy="2677656"/>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Elaborar la caracterización de los Grupos de Valor y de Interés</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Recibir y radicar las PQRDs y demás comunicaciones oficiales que ingresan a Parques Nacionales Naturales, </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Aplicar y tabular las encuestas de satisfacción a los usuarios, (PQRSD y canales de atención).</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Formular el plan de trabajo específico para el proceso Servicio al Ciudadano </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Definir criterios para evaluar el nivel de satisfacción de los usuarios respecto a los trámites y servicios prestados por la entidad</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Hacer seguimiento a las peticiones quejas, reclamos y solicitudes</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Analizar las tipologías más frecuentes de las  PQRDs </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Realizar la recepción de los trámites radicados en la entidad 	</a:t>
            </a:r>
          </a:p>
        </p:txBody>
      </p:sp>
      <p:sp>
        <p:nvSpPr>
          <p:cNvPr id="151" name="CuadroTexto 150">
            <a:extLst>
              <a:ext uri="{FF2B5EF4-FFF2-40B4-BE49-F238E27FC236}">
                <a16:creationId xmlns:a16="http://schemas.microsoft.com/office/drawing/2014/main" id="{08CA88B5-1876-422A-9F6D-FD11BD3BCBD6}"/>
              </a:ext>
            </a:extLst>
          </p:cNvPr>
          <p:cNvSpPr txBox="1"/>
          <p:nvPr/>
        </p:nvSpPr>
        <p:spPr>
          <a:xfrm>
            <a:off x="13740297" y="2094502"/>
            <a:ext cx="4358138" cy="1938992"/>
          </a:xfrm>
          <a:prstGeom prst="rect">
            <a:avLst/>
          </a:prstGeom>
          <a:noFill/>
        </p:spPr>
        <p:txBody>
          <a:bodyPr wrap="square" rtlCol="0">
            <a:spAutoFit/>
          </a:bodyPr>
          <a:lstStyle/>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Lineamientos y/o criterios para aplicar las Encuestas de satisfacción </a:t>
            </a: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Informe derechos de petición </a:t>
            </a: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Planes integrados Decreto 612 de 2018</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Caracterización de usuarios.</a:t>
            </a: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Realizar seguimientos  y alertas a las </a:t>
            </a:r>
            <a:r>
              <a:rPr lang="es-CO" sz="1200" dirty="0" err="1">
                <a:solidFill>
                  <a:schemeClr val="tx1">
                    <a:lumMod val="50000"/>
                    <a:lumOff val="50000"/>
                  </a:schemeClr>
                </a:solidFill>
                <a:latin typeface="Century Gothic" panose="020B0502020202020204" pitchFamily="34" charset="0"/>
              </a:rPr>
              <a:t>PQRSDs</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Listas de chequeo con el cumplimiento de los requisitos mínimos </a:t>
            </a: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Encuestas de satisfacción aplicadas, tabuladas  y publicadas (</a:t>
            </a:r>
            <a:r>
              <a:rPr lang="es-CO" sz="1200">
                <a:solidFill>
                  <a:schemeClr val="tx1">
                    <a:lumMod val="50000"/>
                    <a:lumOff val="50000"/>
                  </a:schemeClr>
                </a:solidFill>
                <a:latin typeface="Century Gothic" panose="020B0502020202020204" pitchFamily="34" charset="0"/>
              </a:rPr>
              <a:t>PQRSDs </a:t>
            </a:r>
            <a:r>
              <a:rPr lang="es-CO" sz="1200" dirty="0">
                <a:solidFill>
                  <a:schemeClr val="tx1">
                    <a:lumMod val="50000"/>
                    <a:lumOff val="50000"/>
                  </a:schemeClr>
                </a:solidFill>
                <a:latin typeface="Century Gothic" panose="020B0502020202020204" pitchFamily="34" charset="0"/>
              </a:rPr>
              <a:t>y canales de atención).</a:t>
            </a:r>
          </a:p>
        </p:txBody>
      </p:sp>
      <p:sp>
        <p:nvSpPr>
          <p:cNvPr id="152" name="CuadroTexto 151">
            <a:extLst>
              <a:ext uri="{FF2B5EF4-FFF2-40B4-BE49-F238E27FC236}">
                <a16:creationId xmlns:a16="http://schemas.microsoft.com/office/drawing/2014/main" id="{F76F7993-1020-4BFC-8F28-431A7588DB99}"/>
              </a:ext>
            </a:extLst>
          </p:cNvPr>
          <p:cNvSpPr txBox="1"/>
          <p:nvPr/>
        </p:nvSpPr>
        <p:spPr>
          <a:xfrm>
            <a:off x="295436" y="2476018"/>
            <a:ext cx="3589916" cy="1754326"/>
          </a:xfrm>
          <a:prstGeom prst="rect">
            <a:avLst/>
          </a:prstGeom>
          <a:noFill/>
        </p:spPr>
        <p:txBody>
          <a:bodyPr wrap="square" rtlCol="0">
            <a:spAutoFit/>
          </a:bodyPr>
          <a:lstStyle/>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Direccionamiento Estratégico</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Todos los procesos </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Departamento Nacional de Planeación</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Departamento Administrativo de Función Pública</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Presidencia de la República</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Entidades reguladoras y de vigilancia </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Contraloría General de la Republica</a:t>
            </a:r>
          </a:p>
          <a:p>
            <a:pPr marL="342900" indent="-342900" algn="just">
              <a:buFont typeface="+mj-lt"/>
              <a:buAutoNum type="arabicPeriod"/>
            </a:pPr>
            <a:r>
              <a:rPr lang="es-CO" sz="1200" dirty="0">
                <a:solidFill>
                  <a:schemeClr val="tx1">
                    <a:lumMod val="50000"/>
                    <a:lumOff val="50000"/>
                  </a:schemeClr>
                </a:solidFill>
                <a:latin typeface="Century Gothic" panose="020B0502020202020204" pitchFamily="34" charset="0"/>
              </a:rPr>
              <a:t>Entidades u organizaciones normativas</a:t>
            </a:r>
          </a:p>
        </p:txBody>
      </p:sp>
      <p:sp>
        <p:nvSpPr>
          <p:cNvPr id="153" name="CuadroTexto 152">
            <a:extLst>
              <a:ext uri="{FF2B5EF4-FFF2-40B4-BE49-F238E27FC236}">
                <a16:creationId xmlns:a16="http://schemas.microsoft.com/office/drawing/2014/main" id="{8C7A9F4F-6C7A-4306-BFC0-E592641750C0}"/>
              </a:ext>
            </a:extLst>
          </p:cNvPr>
          <p:cNvSpPr txBox="1"/>
          <p:nvPr/>
        </p:nvSpPr>
        <p:spPr>
          <a:xfrm>
            <a:off x="4526788" y="5390971"/>
            <a:ext cx="2861124" cy="1061829"/>
          </a:xfrm>
          <a:prstGeom prst="rect">
            <a:avLst/>
          </a:prstGeom>
          <a:noFill/>
        </p:spPr>
        <p:txBody>
          <a:bodyPr wrap="square" rtlCol="0">
            <a:spAutoFit/>
          </a:bodyPr>
          <a:lstStyle/>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Generar alertas y recomendaciones a la Alta Dirección y demás responsables, frente a la ejecución de la Gestión de Atención al Usuario y posibles incumplimientos a las metas asociadas al proceso.</a:t>
            </a:r>
          </a:p>
        </p:txBody>
      </p:sp>
      <p:sp>
        <p:nvSpPr>
          <p:cNvPr id="154" name="CuadroTexto 153">
            <a:extLst>
              <a:ext uri="{FF2B5EF4-FFF2-40B4-BE49-F238E27FC236}">
                <a16:creationId xmlns:a16="http://schemas.microsoft.com/office/drawing/2014/main" id="{6DD7BEBB-C6A3-4D95-93E7-8298AFC50EB1}"/>
              </a:ext>
            </a:extLst>
          </p:cNvPr>
          <p:cNvSpPr txBox="1"/>
          <p:nvPr/>
        </p:nvSpPr>
        <p:spPr>
          <a:xfrm>
            <a:off x="7534912" y="6250841"/>
            <a:ext cx="5347823" cy="1754326"/>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Verificar los resultados del Índice de Desempeño Institucional - IDI, Índice de Transparencia y Acceso a la Información – ITA y demás índices de gestión aplicables al proceso</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Analizar los resultados de la aplicación de las encuestas de satisfacción </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Verificar que  los documentos recibidos de los trámites ambientales cumplan con lo establecido en las listas de chequeo</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Verificar la oportunidad de las respuestas de acuerdo con los términos establecidos por la ley</a:t>
            </a:r>
          </a:p>
        </p:txBody>
      </p:sp>
      <p:sp>
        <p:nvSpPr>
          <p:cNvPr id="155" name="CuadroTexto 154">
            <a:extLst>
              <a:ext uri="{FF2B5EF4-FFF2-40B4-BE49-F238E27FC236}">
                <a16:creationId xmlns:a16="http://schemas.microsoft.com/office/drawing/2014/main" id="{60896E4A-356B-494A-BB24-16BC55F6E51C}"/>
              </a:ext>
            </a:extLst>
          </p:cNvPr>
          <p:cNvSpPr txBox="1"/>
          <p:nvPr/>
        </p:nvSpPr>
        <p:spPr>
          <a:xfrm>
            <a:off x="13778600" y="6105843"/>
            <a:ext cx="3965698" cy="1015663"/>
          </a:xfrm>
          <a:prstGeom prst="rect">
            <a:avLst/>
          </a:prstGeom>
          <a:noFill/>
        </p:spPr>
        <p:txBody>
          <a:bodyPr wrap="square" rtlCol="0">
            <a:spAutoFit/>
          </a:bodyPr>
          <a:lstStyle/>
          <a:p>
            <a:pPr algn="just"/>
            <a:r>
              <a:rPr lang="es-CO" sz="1200" dirty="0">
                <a:solidFill>
                  <a:schemeClr val="tx1">
                    <a:lumMod val="65000"/>
                    <a:lumOff val="35000"/>
                  </a:schemeClr>
                </a:solidFill>
                <a:latin typeface="Century Gothic" panose="020B0502020202020204" pitchFamily="34" charset="0"/>
              </a:rPr>
              <a:t>1,2,6, -Entes de control naciones, territoriales y demás entidades líderes de política</a:t>
            </a:r>
          </a:p>
          <a:p>
            <a:pPr algn="just"/>
            <a:r>
              <a:rPr lang="es-CO" sz="1200" dirty="0">
                <a:solidFill>
                  <a:schemeClr val="tx1">
                    <a:lumMod val="65000"/>
                    <a:lumOff val="35000"/>
                  </a:schemeClr>
                </a:solidFill>
                <a:latin typeface="Century Gothic" panose="020B0502020202020204" pitchFamily="34" charset="0"/>
              </a:rPr>
              <a:t>4,5,7 -Evaluación independiente y todos los demás procesos </a:t>
            </a:r>
          </a:p>
          <a:p>
            <a:pPr algn="just"/>
            <a:r>
              <a:rPr lang="es-CO" sz="1200" dirty="0">
                <a:solidFill>
                  <a:schemeClr val="tx1">
                    <a:lumMod val="65000"/>
                    <a:lumOff val="35000"/>
                  </a:schemeClr>
                </a:solidFill>
                <a:latin typeface="Century Gothic" panose="020B0502020202020204" pitchFamily="34" charset="0"/>
              </a:rPr>
              <a:t>2, 3,4,5, -Todos los procesos</a:t>
            </a:r>
          </a:p>
        </p:txBody>
      </p:sp>
      <p:sp>
        <p:nvSpPr>
          <p:cNvPr id="156" name="CuadroTexto 155">
            <a:extLst>
              <a:ext uri="{FF2B5EF4-FFF2-40B4-BE49-F238E27FC236}">
                <a16:creationId xmlns:a16="http://schemas.microsoft.com/office/drawing/2014/main" id="{035FE749-5896-40CB-BA70-69837DD1F7C6}"/>
              </a:ext>
            </a:extLst>
          </p:cNvPr>
          <p:cNvSpPr txBox="1"/>
          <p:nvPr/>
        </p:nvSpPr>
        <p:spPr>
          <a:xfrm>
            <a:off x="245742" y="5923214"/>
            <a:ext cx="3467464" cy="1938992"/>
          </a:xfrm>
          <a:prstGeom prst="rect">
            <a:avLst/>
          </a:prstGeom>
          <a:noFill/>
        </p:spPr>
        <p:txBody>
          <a:bodyPr wrap="square" rtlCol="0">
            <a:spAutoFit/>
          </a:bodyPr>
          <a:lstStyle/>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Marco Normativo</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Documentos requeridos conforme a la Gestión de la atención al usuario </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Autodiagnósticos Planes Decreto 612 de 2018</a:t>
            </a: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 informes de auditoría interna y externa</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MX" sz="1200" dirty="0">
                <a:solidFill>
                  <a:schemeClr val="tx1">
                    <a:lumMod val="50000"/>
                    <a:lumOff val="50000"/>
                  </a:schemeClr>
                </a:solidFill>
                <a:latin typeface="Century Gothic" panose="020B0502020202020204" pitchFamily="34" charset="0"/>
              </a:rPr>
              <a:t>Necesidades de los procesos</a:t>
            </a:r>
            <a:endParaRPr lang="es-CO" sz="1200" dirty="0">
              <a:solidFill>
                <a:schemeClr val="tx1">
                  <a:lumMod val="50000"/>
                  <a:lumOff val="50000"/>
                </a:schemeClr>
              </a:solidFill>
              <a:latin typeface="Century Gothic" panose="020B0502020202020204" pitchFamily="34" charset="0"/>
            </a:endParaRP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Política de servicio al ciudadano</a:t>
            </a:r>
          </a:p>
          <a:p>
            <a:pPr marL="342900" indent="-342900">
              <a:buFont typeface="+mj-lt"/>
              <a:buAutoNum type="arabicPeriod"/>
            </a:pPr>
            <a:r>
              <a:rPr lang="es-CO" sz="1200" dirty="0">
                <a:solidFill>
                  <a:schemeClr val="tx1">
                    <a:lumMod val="50000"/>
                    <a:lumOff val="50000"/>
                  </a:schemeClr>
                </a:solidFill>
                <a:latin typeface="Century Gothic" panose="020B0502020202020204" pitchFamily="34" charset="0"/>
              </a:rPr>
              <a:t>Programa Nacional de Servicio al Ciudadano</a:t>
            </a:r>
          </a:p>
        </p:txBody>
      </p:sp>
      <p:sp>
        <p:nvSpPr>
          <p:cNvPr id="157" name="CuadroTexto 156">
            <a:extLst>
              <a:ext uri="{FF2B5EF4-FFF2-40B4-BE49-F238E27FC236}">
                <a16:creationId xmlns:a16="http://schemas.microsoft.com/office/drawing/2014/main" id="{401F5C90-38BE-4741-B7C7-CE0E9B2A6EA3}"/>
              </a:ext>
            </a:extLst>
          </p:cNvPr>
          <p:cNvSpPr txBox="1"/>
          <p:nvPr/>
        </p:nvSpPr>
        <p:spPr>
          <a:xfrm>
            <a:off x="2485016" y="8258316"/>
            <a:ext cx="6391259" cy="1015663"/>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65000"/>
                    <a:lumOff val="35000"/>
                  </a:schemeClr>
                </a:solidFill>
                <a:latin typeface="Century Gothic" panose="020B0502020202020204" pitchFamily="34" charset="0"/>
              </a:rPr>
              <a:t>NTC ISO 9001:2015 Numerales: 4.1.  4.2., 4.4., 5.1., 6.1, 6.3, 7.1.6, 7.5.,  8.2.1, 8.7., 9.1., 10.1.,  10.2.,  10.3. </a:t>
            </a:r>
          </a:p>
          <a:p>
            <a:pPr marL="285750" indent="-285750" algn="just">
              <a:buFont typeface="Arial" panose="020B0604020202020204" pitchFamily="34" charset="0"/>
              <a:buChar char="•"/>
            </a:pPr>
            <a:r>
              <a:rPr lang="es-CO" sz="1200" dirty="0">
                <a:solidFill>
                  <a:schemeClr val="tx1">
                    <a:lumMod val="65000"/>
                    <a:lumOff val="35000"/>
                  </a:schemeClr>
                </a:solidFill>
                <a:latin typeface="Century Gothic" panose="020B0502020202020204" pitchFamily="34" charset="0"/>
              </a:rPr>
              <a:t>Política MIPG: Política de Fortalecimiento organizacional y simplificación de procesos, Servicio al ciudadano, Racionalización de trámites, Participación ciudadana en la gestión pública</a:t>
            </a:r>
          </a:p>
        </p:txBody>
      </p:sp>
      <p:sp>
        <p:nvSpPr>
          <p:cNvPr id="158" name="CuadroTexto 157">
            <a:extLst>
              <a:ext uri="{FF2B5EF4-FFF2-40B4-BE49-F238E27FC236}">
                <a16:creationId xmlns:a16="http://schemas.microsoft.com/office/drawing/2014/main" id="{1C464795-7B74-4370-82BC-985E6C36E7B4}"/>
              </a:ext>
            </a:extLst>
          </p:cNvPr>
          <p:cNvSpPr txBox="1"/>
          <p:nvPr/>
        </p:nvSpPr>
        <p:spPr>
          <a:xfrm>
            <a:off x="15632340" y="8224088"/>
            <a:ext cx="2293234" cy="1061829"/>
          </a:xfrm>
          <a:prstGeom prst="rect">
            <a:avLst/>
          </a:prstGeom>
          <a:noFill/>
        </p:spPr>
        <p:txBody>
          <a:bodyPr wrap="square" rtlCol="0">
            <a:spAutoFit/>
          </a:bodyPr>
          <a:lstStyle/>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Ver Senda Módulo Documentos</a:t>
            </a:r>
          </a:p>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Ver Senda Módulo Indicadores</a:t>
            </a:r>
          </a:p>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Ver Senda Módulo Riesgos </a:t>
            </a:r>
          </a:p>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Ver Senda Normograma</a:t>
            </a:r>
          </a:p>
        </p:txBody>
      </p:sp>
      <p:sp>
        <p:nvSpPr>
          <p:cNvPr id="159" name="CuadroTexto 158">
            <a:extLst>
              <a:ext uri="{FF2B5EF4-FFF2-40B4-BE49-F238E27FC236}">
                <a16:creationId xmlns:a16="http://schemas.microsoft.com/office/drawing/2014/main" id="{9EEC1CD9-89BB-4BA3-AEF1-67F72F633DEF}"/>
              </a:ext>
            </a:extLst>
          </p:cNvPr>
          <p:cNvSpPr txBox="1"/>
          <p:nvPr/>
        </p:nvSpPr>
        <p:spPr>
          <a:xfrm>
            <a:off x="1344143" y="9607565"/>
            <a:ext cx="4828057" cy="523220"/>
          </a:xfrm>
          <a:prstGeom prst="rect">
            <a:avLst/>
          </a:prstGeom>
          <a:noFill/>
        </p:spPr>
        <p:txBody>
          <a:bodyPr wrap="square" rtlCol="0">
            <a:spAutoFit/>
          </a:bodyPr>
          <a:lstStyle/>
          <a:p>
            <a:r>
              <a:rPr lang="es-CO" sz="1400" dirty="0">
                <a:solidFill>
                  <a:schemeClr val="tx1">
                    <a:lumMod val="50000"/>
                    <a:lumOff val="50000"/>
                  </a:schemeClr>
                </a:solidFill>
              </a:rPr>
              <a:t>Pedro Antonio Pardo Lagos</a:t>
            </a:r>
          </a:p>
          <a:p>
            <a:r>
              <a:rPr lang="es-CO" sz="1400" dirty="0">
                <a:solidFill>
                  <a:schemeClr val="tx1">
                    <a:lumMod val="50000"/>
                    <a:lumOff val="50000"/>
                  </a:schemeClr>
                </a:solidFill>
              </a:rPr>
              <a:t>Contratista OAP.</a:t>
            </a:r>
          </a:p>
        </p:txBody>
      </p:sp>
      <p:sp>
        <p:nvSpPr>
          <p:cNvPr id="160" name="CuadroTexto 159">
            <a:extLst>
              <a:ext uri="{FF2B5EF4-FFF2-40B4-BE49-F238E27FC236}">
                <a16:creationId xmlns:a16="http://schemas.microsoft.com/office/drawing/2014/main" id="{762945FB-D055-463B-9ADE-0F1B8C44432A}"/>
              </a:ext>
            </a:extLst>
          </p:cNvPr>
          <p:cNvSpPr txBox="1"/>
          <p:nvPr/>
        </p:nvSpPr>
        <p:spPr>
          <a:xfrm>
            <a:off x="7315201" y="9607565"/>
            <a:ext cx="4495800" cy="523220"/>
          </a:xfrm>
          <a:prstGeom prst="rect">
            <a:avLst/>
          </a:prstGeom>
          <a:noFill/>
        </p:spPr>
        <p:txBody>
          <a:bodyPr wrap="square" rtlCol="0">
            <a:spAutoFit/>
          </a:bodyPr>
          <a:lstStyle/>
          <a:p>
            <a:r>
              <a:rPr lang="it-IT" sz="1400" dirty="0">
                <a:solidFill>
                  <a:schemeClr val="tx1">
                    <a:lumMod val="65000"/>
                    <a:lumOff val="35000"/>
                  </a:schemeClr>
                </a:solidFill>
              </a:rPr>
              <a:t>Angélica Maria Pinto Duarte</a:t>
            </a:r>
            <a:r>
              <a:rPr lang="es-CO" sz="1400" dirty="0">
                <a:solidFill>
                  <a:schemeClr val="tx1">
                    <a:lumMod val="50000"/>
                    <a:lumOff val="50000"/>
                  </a:schemeClr>
                </a:solidFill>
              </a:rPr>
              <a:t>.</a:t>
            </a:r>
          </a:p>
          <a:p>
            <a:r>
              <a:rPr lang="es-CO" sz="1400" dirty="0">
                <a:solidFill>
                  <a:schemeClr val="tx1">
                    <a:lumMod val="50000"/>
                    <a:lumOff val="50000"/>
                  </a:schemeClr>
                </a:solidFill>
              </a:rPr>
              <a:t>Contratista SAF</a:t>
            </a:r>
          </a:p>
        </p:txBody>
      </p:sp>
      <p:sp>
        <p:nvSpPr>
          <p:cNvPr id="161" name="CuadroTexto 160">
            <a:extLst>
              <a:ext uri="{FF2B5EF4-FFF2-40B4-BE49-F238E27FC236}">
                <a16:creationId xmlns:a16="http://schemas.microsoft.com/office/drawing/2014/main" id="{E64ED57E-8437-4222-AC46-59CAFF5A6AB9}"/>
              </a:ext>
            </a:extLst>
          </p:cNvPr>
          <p:cNvSpPr txBox="1"/>
          <p:nvPr/>
        </p:nvSpPr>
        <p:spPr>
          <a:xfrm>
            <a:off x="13030200" y="9607565"/>
            <a:ext cx="4864313" cy="523220"/>
          </a:xfrm>
          <a:prstGeom prst="rect">
            <a:avLst/>
          </a:prstGeom>
          <a:noFill/>
        </p:spPr>
        <p:txBody>
          <a:bodyPr wrap="square" rtlCol="0">
            <a:spAutoFit/>
          </a:bodyPr>
          <a:lstStyle/>
          <a:p>
            <a:pPr algn="just"/>
            <a:r>
              <a:rPr lang="es-CO" sz="1400" dirty="0">
                <a:solidFill>
                  <a:schemeClr val="tx1">
                    <a:lumMod val="65000"/>
                    <a:lumOff val="35000"/>
                  </a:schemeClr>
                </a:solidFill>
              </a:rPr>
              <a:t>Lila Concepción Zabarain Guerra </a:t>
            </a:r>
          </a:p>
          <a:p>
            <a:pPr algn="just"/>
            <a:r>
              <a:rPr lang="es-CO" sz="1400" dirty="0">
                <a:solidFill>
                  <a:schemeClr val="tx1">
                    <a:lumMod val="65000"/>
                    <a:lumOff val="35000"/>
                  </a:schemeClr>
                </a:solidFill>
              </a:rPr>
              <a:t>Coordinador de Atención al Usuario  </a:t>
            </a:r>
          </a:p>
        </p:txBody>
      </p:sp>
      <p:sp>
        <p:nvSpPr>
          <p:cNvPr id="87" name="Freeform 77">
            <a:extLst>
              <a:ext uri="{FF2B5EF4-FFF2-40B4-BE49-F238E27FC236}">
                <a16:creationId xmlns:a16="http://schemas.microsoft.com/office/drawing/2014/main" id="{06916441-1EE0-5DDE-BE57-C33E6EA45931}"/>
              </a:ext>
            </a:extLst>
          </p:cNvPr>
          <p:cNvSpPr/>
          <p:nvPr/>
        </p:nvSpPr>
        <p:spPr>
          <a:xfrm>
            <a:off x="264297" y="170945"/>
            <a:ext cx="1897790" cy="1029289"/>
          </a:xfrm>
          <a:custGeom>
            <a:avLst/>
            <a:gdLst/>
            <a:ahLst/>
            <a:cxnLst/>
            <a:rect l="l" t="t" r="r" b="b"/>
            <a:pathLst>
              <a:path w="3074492" h="1200138">
                <a:moveTo>
                  <a:pt x="0" y="0"/>
                </a:moveTo>
                <a:lnTo>
                  <a:pt x="3074493" y="0"/>
                </a:lnTo>
                <a:lnTo>
                  <a:pt x="3074493" y="1200138"/>
                </a:lnTo>
                <a:lnTo>
                  <a:pt x="0" y="1200138"/>
                </a:lnTo>
                <a:lnTo>
                  <a:pt x="0" y="0"/>
                </a:lnTo>
                <a:close/>
              </a:path>
            </a:pathLst>
          </a:custGeom>
          <a:blipFill>
            <a:blip r:embed="rId15"/>
            <a:stretch>
              <a:fillRect/>
            </a:stretch>
          </a:blipFill>
        </p:spPr>
        <p:txBody>
          <a:bodyPr/>
          <a:lstStyle/>
          <a:p>
            <a:endParaRPr lang="es-ES"/>
          </a:p>
        </p:txBody>
      </p:sp>
      <p:grpSp>
        <p:nvGrpSpPr>
          <p:cNvPr id="88" name="Group 78">
            <a:extLst>
              <a:ext uri="{FF2B5EF4-FFF2-40B4-BE49-F238E27FC236}">
                <a16:creationId xmlns:a16="http://schemas.microsoft.com/office/drawing/2014/main" id="{307CB508-DA59-0BA4-9DE2-BCEE86F82F56}"/>
              </a:ext>
            </a:extLst>
          </p:cNvPr>
          <p:cNvGrpSpPr/>
          <p:nvPr/>
        </p:nvGrpSpPr>
        <p:grpSpPr>
          <a:xfrm>
            <a:off x="15964191" y="160260"/>
            <a:ext cx="2036650" cy="334244"/>
            <a:chOff x="0" y="0"/>
            <a:chExt cx="1365290" cy="108463"/>
          </a:xfrm>
        </p:grpSpPr>
        <p:sp>
          <p:nvSpPr>
            <p:cNvPr id="89" name="Freeform 79">
              <a:extLst>
                <a:ext uri="{FF2B5EF4-FFF2-40B4-BE49-F238E27FC236}">
                  <a16:creationId xmlns:a16="http://schemas.microsoft.com/office/drawing/2014/main" id="{C6A288BD-ADC3-A17C-B1C7-92DB5AA330A1}"/>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endParaRPr lang="es-ES"/>
            </a:p>
          </p:txBody>
        </p:sp>
        <p:sp>
          <p:nvSpPr>
            <p:cNvPr id="90" name="TextBox 80">
              <a:extLst>
                <a:ext uri="{FF2B5EF4-FFF2-40B4-BE49-F238E27FC236}">
                  <a16:creationId xmlns:a16="http://schemas.microsoft.com/office/drawing/2014/main" id="{54C63CE7-CAAC-8FCE-49AE-748F94EF1DA8}"/>
                </a:ext>
              </a:extLst>
            </p:cNvPr>
            <p:cNvSpPr txBox="1"/>
            <p:nvPr/>
          </p:nvSpPr>
          <p:spPr>
            <a:xfrm>
              <a:off x="0" y="-57150"/>
              <a:ext cx="1365290" cy="165613"/>
            </a:xfrm>
            <a:prstGeom prst="rect">
              <a:avLst/>
            </a:prstGeom>
          </p:spPr>
          <p:txBody>
            <a:bodyPr lIns="65478" tIns="65478" rIns="65478" bIns="65478" rtlCol="0" anchor="ctr"/>
            <a:lstStyle/>
            <a:p>
              <a:pPr algn="ctr">
                <a:lnSpc>
                  <a:spcPts val="2526"/>
                </a:lnSpc>
              </a:pPr>
              <a:endParaRPr/>
            </a:p>
          </p:txBody>
        </p:sp>
      </p:grpSp>
      <p:grpSp>
        <p:nvGrpSpPr>
          <p:cNvPr id="91" name="Group 81">
            <a:extLst>
              <a:ext uri="{FF2B5EF4-FFF2-40B4-BE49-F238E27FC236}">
                <a16:creationId xmlns:a16="http://schemas.microsoft.com/office/drawing/2014/main" id="{B9714660-C34C-CFED-F0A8-4DB41DCE6F05}"/>
              </a:ext>
            </a:extLst>
          </p:cNvPr>
          <p:cNvGrpSpPr/>
          <p:nvPr/>
        </p:nvGrpSpPr>
        <p:grpSpPr>
          <a:xfrm>
            <a:off x="15964191" y="550418"/>
            <a:ext cx="2010516" cy="334244"/>
            <a:chOff x="0" y="0"/>
            <a:chExt cx="1365290" cy="108463"/>
          </a:xfrm>
        </p:grpSpPr>
        <p:sp>
          <p:nvSpPr>
            <p:cNvPr id="92" name="Freeform 82">
              <a:extLst>
                <a:ext uri="{FF2B5EF4-FFF2-40B4-BE49-F238E27FC236}">
                  <a16:creationId xmlns:a16="http://schemas.microsoft.com/office/drawing/2014/main" id="{09C19C6A-7DF4-A58E-801A-F883E1B1665B}"/>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endParaRPr lang="es-ES"/>
            </a:p>
          </p:txBody>
        </p:sp>
        <p:sp>
          <p:nvSpPr>
            <p:cNvPr id="93" name="TextBox 83">
              <a:extLst>
                <a:ext uri="{FF2B5EF4-FFF2-40B4-BE49-F238E27FC236}">
                  <a16:creationId xmlns:a16="http://schemas.microsoft.com/office/drawing/2014/main" id="{941B8CA6-4B72-986E-6F27-8994A7F61C2D}"/>
                </a:ext>
              </a:extLst>
            </p:cNvPr>
            <p:cNvSpPr txBox="1"/>
            <p:nvPr/>
          </p:nvSpPr>
          <p:spPr>
            <a:xfrm>
              <a:off x="0" y="-57150"/>
              <a:ext cx="1365290" cy="165613"/>
            </a:xfrm>
            <a:prstGeom prst="rect">
              <a:avLst/>
            </a:prstGeom>
          </p:spPr>
          <p:txBody>
            <a:bodyPr lIns="65478" tIns="65478" rIns="65478" bIns="65478" rtlCol="0" anchor="ctr"/>
            <a:lstStyle/>
            <a:p>
              <a:pPr algn="ctr">
                <a:lnSpc>
                  <a:spcPts val="2526"/>
                </a:lnSpc>
              </a:pPr>
              <a:endParaRPr/>
            </a:p>
          </p:txBody>
        </p:sp>
      </p:grpSp>
      <p:grpSp>
        <p:nvGrpSpPr>
          <p:cNvPr id="94" name="Group 84">
            <a:extLst>
              <a:ext uri="{FF2B5EF4-FFF2-40B4-BE49-F238E27FC236}">
                <a16:creationId xmlns:a16="http://schemas.microsoft.com/office/drawing/2014/main" id="{603B881A-512F-8799-FB72-FD7C75BBCA7F}"/>
              </a:ext>
            </a:extLst>
          </p:cNvPr>
          <p:cNvGrpSpPr/>
          <p:nvPr/>
        </p:nvGrpSpPr>
        <p:grpSpPr>
          <a:xfrm>
            <a:off x="15964190" y="954906"/>
            <a:ext cx="2010517" cy="334244"/>
            <a:chOff x="0" y="0"/>
            <a:chExt cx="1365290" cy="108463"/>
          </a:xfrm>
        </p:grpSpPr>
        <p:sp>
          <p:nvSpPr>
            <p:cNvPr id="95" name="Freeform 85">
              <a:extLst>
                <a:ext uri="{FF2B5EF4-FFF2-40B4-BE49-F238E27FC236}">
                  <a16:creationId xmlns:a16="http://schemas.microsoft.com/office/drawing/2014/main" id="{BA48026C-A021-4148-FE0B-8BD56F25EE66}"/>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endParaRPr lang="es-ES"/>
            </a:p>
          </p:txBody>
        </p:sp>
        <p:sp>
          <p:nvSpPr>
            <p:cNvPr id="96" name="TextBox 86">
              <a:extLst>
                <a:ext uri="{FF2B5EF4-FFF2-40B4-BE49-F238E27FC236}">
                  <a16:creationId xmlns:a16="http://schemas.microsoft.com/office/drawing/2014/main" id="{59869124-332E-F824-3B65-9510A6A6FA66}"/>
                </a:ext>
              </a:extLst>
            </p:cNvPr>
            <p:cNvSpPr txBox="1"/>
            <p:nvPr/>
          </p:nvSpPr>
          <p:spPr>
            <a:xfrm>
              <a:off x="0" y="-57150"/>
              <a:ext cx="1365290" cy="165613"/>
            </a:xfrm>
            <a:prstGeom prst="rect">
              <a:avLst/>
            </a:prstGeom>
          </p:spPr>
          <p:txBody>
            <a:bodyPr lIns="65478" tIns="65478" rIns="65478" bIns="65478" rtlCol="0" anchor="ctr"/>
            <a:lstStyle/>
            <a:p>
              <a:pPr algn="ctr">
                <a:lnSpc>
                  <a:spcPts val="2526"/>
                </a:lnSpc>
              </a:pPr>
              <a:endParaRPr/>
            </a:p>
          </p:txBody>
        </p:sp>
      </p:grpSp>
      <p:sp>
        <p:nvSpPr>
          <p:cNvPr id="115" name="TextBox 110">
            <a:extLst>
              <a:ext uri="{FF2B5EF4-FFF2-40B4-BE49-F238E27FC236}">
                <a16:creationId xmlns:a16="http://schemas.microsoft.com/office/drawing/2014/main" id="{BCC63900-F3A0-5691-5CD4-D6ACA8CC0175}"/>
              </a:ext>
            </a:extLst>
          </p:cNvPr>
          <p:cNvSpPr txBox="1"/>
          <p:nvPr/>
        </p:nvSpPr>
        <p:spPr>
          <a:xfrm>
            <a:off x="15964191" y="216085"/>
            <a:ext cx="727604" cy="207749"/>
          </a:xfrm>
          <a:prstGeom prst="rect">
            <a:avLst/>
          </a:prstGeom>
        </p:spPr>
        <p:txBody>
          <a:bodyPr wrap="square" lIns="0" tIns="0" rIns="0" bIns="0" rtlCol="0" anchor="t">
            <a:spAutoFit/>
          </a:bodyPr>
          <a:lstStyle/>
          <a:p>
            <a:pPr algn="ctr">
              <a:lnSpc>
                <a:spcPts val="1638"/>
              </a:lnSpc>
            </a:pPr>
            <a:r>
              <a:rPr lang="en-US" sz="1400" dirty="0">
                <a:solidFill>
                  <a:srgbClr val="002060"/>
                </a:solidFill>
                <a:latin typeface="League Spartan"/>
              </a:rPr>
              <a:t>Código:</a:t>
            </a:r>
          </a:p>
        </p:txBody>
      </p:sp>
      <p:sp>
        <p:nvSpPr>
          <p:cNvPr id="116" name="TextBox 111">
            <a:extLst>
              <a:ext uri="{FF2B5EF4-FFF2-40B4-BE49-F238E27FC236}">
                <a16:creationId xmlns:a16="http://schemas.microsoft.com/office/drawing/2014/main" id="{DB648446-BAA9-3656-FF85-B6F871B10A1B}"/>
              </a:ext>
            </a:extLst>
          </p:cNvPr>
          <p:cNvSpPr txBox="1"/>
          <p:nvPr/>
        </p:nvSpPr>
        <p:spPr>
          <a:xfrm>
            <a:off x="15964190" y="631645"/>
            <a:ext cx="845782" cy="207749"/>
          </a:xfrm>
          <a:prstGeom prst="rect">
            <a:avLst/>
          </a:prstGeom>
        </p:spPr>
        <p:txBody>
          <a:bodyPr wrap="square" lIns="0" tIns="0" rIns="0" bIns="0" rtlCol="0" anchor="t">
            <a:spAutoFit/>
          </a:bodyPr>
          <a:lstStyle/>
          <a:p>
            <a:pPr algn="ctr">
              <a:lnSpc>
                <a:spcPts val="1638"/>
              </a:lnSpc>
            </a:pPr>
            <a:r>
              <a:rPr lang="es-CO" sz="1400" dirty="0">
                <a:solidFill>
                  <a:srgbClr val="002060"/>
                </a:solidFill>
                <a:latin typeface="League Spartan"/>
              </a:rPr>
              <a:t>Versión:</a:t>
            </a:r>
          </a:p>
        </p:txBody>
      </p:sp>
      <p:sp>
        <p:nvSpPr>
          <p:cNvPr id="117" name="TextBox 112">
            <a:extLst>
              <a:ext uri="{FF2B5EF4-FFF2-40B4-BE49-F238E27FC236}">
                <a16:creationId xmlns:a16="http://schemas.microsoft.com/office/drawing/2014/main" id="{E996354F-1B3D-7167-CDC5-B449111D864E}"/>
              </a:ext>
            </a:extLst>
          </p:cNvPr>
          <p:cNvSpPr txBox="1"/>
          <p:nvPr/>
        </p:nvSpPr>
        <p:spPr>
          <a:xfrm>
            <a:off x="15648023" y="1019402"/>
            <a:ext cx="1476198" cy="207749"/>
          </a:xfrm>
          <a:prstGeom prst="rect">
            <a:avLst/>
          </a:prstGeom>
        </p:spPr>
        <p:txBody>
          <a:bodyPr wrap="square" lIns="0" tIns="0" rIns="0" bIns="0" rtlCol="0" anchor="t">
            <a:spAutoFit/>
          </a:bodyPr>
          <a:lstStyle/>
          <a:p>
            <a:pPr algn="ctr">
              <a:lnSpc>
                <a:spcPts val="1638"/>
              </a:lnSpc>
            </a:pPr>
            <a:r>
              <a:rPr lang="es-CO" sz="1400" dirty="0">
                <a:solidFill>
                  <a:srgbClr val="002060"/>
                </a:solidFill>
                <a:latin typeface="League Spartan"/>
              </a:rPr>
              <a:t>Vigente:</a:t>
            </a:r>
          </a:p>
        </p:txBody>
      </p:sp>
      <p:sp>
        <p:nvSpPr>
          <p:cNvPr id="119" name="TextBox 113">
            <a:extLst>
              <a:ext uri="{FF2B5EF4-FFF2-40B4-BE49-F238E27FC236}">
                <a16:creationId xmlns:a16="http://schemas.microsoft.com/office/drawing/2014/main" id="{D89E4EBB-EB91-BFD2-E4DB-84B8A7470B54}"/>
              </a:ext>
            </a:extLst>
          </p:cNvPr>
          <p:cNvSpPr txBox="1"/>
          <p:nvPr/>
        </p:nvSpPr>
        <p:spPr>
          <a:xfrm>
            <a:off x="1573463" y="360497"/>
            <a:ext cx="4912913" cy="929742"/>
          </a:xfrm>
          <a:prstGeom prst="rect">
            <a:avLst/>
          </a:prstGeom>
        </p:spPr>
        <p:txBody>
          <a:bodyPr wrap="square" lIns="0" tIns="0" rIns="0" bIns="0" rtlCol="0" anchor="t">
            <a:spAutoFit/>
          </a:bodyPr>
          <a:lstStyle/>
          <a:p>
            <a:pPr algn="ctr">
              <a:lnSpc>
                <a:spcPts val="3839"/>
              </a:lnSpc>
            </a:pPr>
            <a:r>
              <a:rPr lang="es-CO" sz="2000" dirty="0">
                <a:solidFill>
                  <a:srgbClr val="FFFFFF"/>
                </a:solidFill>
                <a:latin typeface="League Spartan"/>
              </a:rPr>
              <a:t>Caracterización Proceso </a:t>
            </a:r>
          </a:p>
          <a:p>
            <a:pPr algn="ctr">
              <a:lnSpc>
                <a:spcPts val="3839"/>
              </a:lnSpc>
            </a:pPr>
            <a:r>
              <a:rPr lang="es-CO" sz="2000" dirty="0">
                <a:solidFill>
                  <a:srgbClr val="FFFFFF"/>
                </a:solidFill>
                <a:latin typeface="League Spartan"/>
              </a:rPr>
              <a:t>A7 Gestión de Servicio al Ciudadano</a:t>
            </a:r>
          </a:p>
        </p:txBody>
      </p:sp>
      <p:sp>
        <p:nvSpPr>
          <p:cNvPr id="121" name="TextBox 114">
            <a:extLst>
              <a:ext uri="{FF2B5EF4-FFF2-40B4-BE49-F238E27FC236}">
                <a16:creationId xmlns:a16="http://schemas.microsoft.com/office/drawing/2014/main" id="{91AB8C6F-3D8D-6AF6-A2D3-9F63EBA11504}"/>
              </a:ext>
            </a:extLst>
          </p:cNvPr>
          <p:cNvSpPr txBox="1"/>
          <p:nvPr/>
        </p:nvSpPr>
        <p:spPr>
          <a:xfrm>
            <a:off x="6682220" y="272216"/>
            <a:ext cx="9188589" cy="738664"/>
          </a:xfrm>
          <a:prstGeom prst="rect">
            <a:avLst/>
          </a:prstGeom>
          <a:solidFill>
            <a:schemeClr val="bg1"/>
          </a:solidFill>
        </p:spPr>
        <p:txBody>
          <a:bodyPr wrap="square" lIns="0" tIns="0" rIns="0" bIns="0" rtlCol="0" anchor="t">
            <a:spAutoFit/>
          </a:bodyPr>
          <a:lstStyle/>
          <a:p>
            <a:pPr algn="just"/>
            <a:r>
              <a:rPr lang="es-CO" sz="1200" dirty="0">
                <a:solidFill>
                  <a:schemeClr val="tx1">
                    <a:lumMod val="65000"/>
                    <a:lumOff val="35000"/>
                  </a:schemeClr>
                </a:solidFill>
                <a:latin typeface="Century Gothic" panose="020B0502020202020204" pitchFamily="34" charset="0"/>
              </a:rPr>
              <a:t>Objetivo: Gestionar de manera oportuna, clara e inclusiva, los requerimientos de información, solicitudes y consultas realizadas por las partes interesadas de PNNC; disponiendo de canales y herramientas de atención que permitan una adecuada interacción con los grupos de valor, incluyendo la evaluación de percepción por parte de los usuarios, para apoyar de manera efectiva el cumplimiento de la misionalidad de la entidad.</a:t>
            </a:r>
          </a:p>
        </p:txBody>
      </p:sp>
      <p:sp>
        <p:nvSpPr>
          <p:cNvPr id="123" name="CuadroTexto 122">
            <a:extLst>
              <a:ext uri="{FF2B5EF4-FFF2-40B4-BE49-F238E27FC236}">
                <a16:creationId xmlns:a16="http://schemas.microsoft.com/office/drawing/2014/main" id="{9CD15A1C-449E-1D82-820A-A220DB2309B6}"/>
              </a:ext>
            </a:extLst>
          </p:cNvPr>
          <p:cNvSpPr txBox="1"/>
          <p:nvPr/>
        </p:nvSpPr>
        <p:spPr>
          <a:xfrm>
            <a:off x="16691795" y="130932"/>
            <a:ext cx="1309046" cy="307777"/>
          </a:xfrm>
          <a:prstGeom prst="rect">
            <a:avLst/>
          </a:prstGeom>
          <a:noFill/>
        </p:spPr>
        <p:txBody>
          <a:bodyPr wrap="square" rtlCol="0">
            <a:spAutoFit/>
          </a:bodyPr>
          <a:lstStyle/>
          <a:p>
            <a:pPr algn="just"/>
            <a:r>
              <a:rPr lang="es-CO" sz="1400">
                <a:solidFill>
                  <a:schemeClr val="tx1">
                    <a:lumMod val="65000"/>
                    <a:lumOff val="35000"/>
                  </a:schemeClr>
                </a:solidFill>
              </a:rPr>
              <a:t>A7-CA-01</a:t>
            </a:r>
            <a:endParaRPr lang="es-CO" sz="1400" dirty="0">
              <a:solidFill>
                <a:schemeClr val="tx1">
                  <a:lumMod val="65000"/>
                  <a:lumOff val="35000"/>
                </a:schemeClr>
              </a:solidFill>
            </a:endParaRPr>
          </a:p>
        </p:txBody>
      </p:sp>
      <p:sp>
        <p:nvSpPr>
          <p:cNvPr id="125" name="CuadroTexto 124">
            <a:extLst>
              <a:ext uri="{FF2B5EF4-FFF2-40B4-BE49-F238E27FC236}">
                <a16:creationId xmlns:a16="http://schemas.microsoft.com/office/drawing/2014/main" id="{500F520B-F11F-7BB1-8F9A-02924F5F1BAE}"/>
              </a:ext>
            </a:extLst>
          </p:cNvPr>
          <p:cNvSpPr txBox="1"/>
          <p:nvPr/>
        </p:nvSpPr>
        <p:spPr>
          <a:xfrm>
            <a:off x="16778957" y="576208"/>
            <a:ext cx="1359369" cy="307777"/>
          </a:xfrm>
          <a:prstGeom prst="rect">
            <a:avLst/>
          </a:prstGeom>
          <a:noFill/>
        </p:spPr>
        <p:txBody>
          <a:bodyPr wrap="square" rtlCol="0">
            <a:spAutoFit/>
          </a:bodyPr>
          <a:lstStyle/>
          <a:p>
            <a:pPr algn="just"/>
            <a:r>
              <a:rPr lang="es-CO" sz="1400" dirty="0">
                <a:solidFill>
                  <a:schemeClr val="tx1">
                    <a:lumMod val="65000"/>
                    <a:lumOff val="35000"/>
                  </a:schemeClr>
                </a:solidFill>
              </a:rPr>
              <a:t>02</a:t>
            </a:r>
          </a:p>
        </p:txBody>
      </p:sp>
      <p:sp>
        <p:nvSpPr>
          <p:cNvPr id="127" name="CuadroTexto 126">
            <a:extLst>
              <a:ext uri="{FF2B5EF4-FFF2-40B4-BE49-F238E27FC236}">
                <a16:creationId xmlns:a16="http://schemas.microsoft.com/office/drawing/2014/main" id="{1540A9F6-159E-90E4-BE22-73A4C6382FE6}"/>
              </a:ext>
            </a:extLst>
          </p:cNvPr>
          <p:cNvSpPr txBox="1"/>
          <p:nvPr/>
        </p:nvSpPr>
        <p:spPr>
          <a:xfrm>
            <a:off x="16576146" y="954906"/>
            <a:ext cx="1282912" cy="307777"/>
          </a:xfrm>
          <a:prstGeom prst="rect">
            <a:avLst/>
          </a:prstGeom>
          <a:noFill/>
        </p:spPr>
        <p:txBody>
          <a:bodyPr wrap="square" rtlCol="0">
            <a:spAutoFit/>
          </a:bodyPr>
          <a:lstStyle/>
          <a:p>
            <a:pPr algn="r"/>
            <a:r>
              <a:rPr lang="es-CO" sz="1400" dirty="0">
                <a:solidFill>
                  <a:schemeClr val="tx1">
                    <a:lumMod val="65000"/>
                    <a:lumOff val="35000"/>
                  </a:schemeClr>
                </a:solidFill>
              </a:rPr>
              <a:t>28-06-2024</a:t>
            </a:r>
          </a:p>
        </p:txBody>
      </p:sp>
      <p:sp>
        <p:nvSpPr>
          <p:cNvPr id="139" name="CuadroTexto 138">
            <a:extLst>
              <a:ext uri="{FF2B5EF4-FFF2-40B4-BE49-F238E27FC236}">
                <a16:creationId xmlns:a16="http://schemas.microsoft.com/office/drawing/2014/main" id="{B61C0742-3694-4F00-A129-AB063273A2E8}"/>
              </a:ext>
            </a:extLst>
          </p:cNvPr>
          <p:cNvSpPr txBox="1"/>
          <p:nvPr/>
        </p:nvSpPr>
        <p:spPr>
          <a:xfrm>
            <a:off x="3926041" y="4003998"/>
            <a:ext cx="3330858" cy="1200329"/>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Establecer cronogramas de trabajo para el proceso Servicio al Ciudadano.</a:t>
            </a:r>
          </a:p>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Definir los riesgos  e indicadores del proceso</a:t>
            </a:r>
          </a:p>
          <a:p>
            <a:pPr marL="285750" indent="-285750" algn="just">
              <a:buFont typeface="Arial" panose="020B0604020202020204" pitchFamily="34" charset="0"/>
              <a:buChar char="•"/>
            </a:pPr>
            <a:endParaRPr lang="es-CO" sz="1200" dirty="0">
              <a:solidFill>
                <a:schemeClr val="tx1">
                  <a:lumMod val="50000"/>
                  <a:lumOff val="50000"/>
                </a:schemeClr>
              </a:solidFill>
              <a:latin typeface="Century Gothic" panose="020B0502020202020204" pitchFamily="34" charset="0"/>
            </a:endParaRPr>
          </a:p>
        </p:txBody>
      </p:sp>
      <p:sp>
        <p:nvSpPr>
          <p:cNvPr id="162" name="CuadroTexto 161">
            <a:extLst>
              <a:ext uri="{FF2B5EF4-FFF2-40B4-BE49-F238E27FC236}">
                <a16:creationId xmlns:a16="http://schemas.microsoft.com/office/drawing/2014/main" id="{B61C0742-3694-4F00-A129-AB063273A2E8}"/>
              </a:ext>
            </a:extLst>
          </p:cNvPr>
          <p:cNvSpPr txBox="1"/>
          <p:nvPr/>
        </p:nvSpPr>
        <p:spPr>
          <a:xfrm>
            <a:off x="4780085" y="2846960"/>
            <a:ext cx="2518590" cy="1200329"/>
          </a:xfrm>
          <a:prstGeom prst="rect">
            <a:avLst/>
          </a:prstGeom>
          <a:noFill/>
        </p:spPr>
        <p:txBody>
          <a:bodyPr wrap="square" rtlCol="0">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Documentar los procesos de Servicio al Ciudadano y los requeridos para la implementación, sostenimiento y  mejora del SIG.</a:t>
            </a:r>
          </a:p>
        </p:txBody>
      </p:sp>
      <p:sp>
        <p:nvSpPr>
          <p:cNvPr id="163" name="CuadroTexto 162">
            <a:extLst>
              <a:ext uri="{FF2B5EF4-FFF2-40B4-BE49-F238E27FC236}">
                <a16:creationId xmlns:a16="http://schemas.microsoft.com/office/drawing/2014/main" id="{8C7A9F4F-6C7A-4306-BFC0-E592641750C0}"/>
              </a:ext>
            </a:extLst>
          </p:cNvPr>
          <p:cNvSpPr txBox="1"/>
          <p:nvPr/>
        </p:nvSpPr>
        <p:spPr>
          <a:xfrm>
            <a:off x="4589631" y="6449201"/>
            <a:ext cx="2818785" cy="577081"/>
          </a:xfrm>
          <a:prstGeom prst="rect">
            <a:avLst/>
          </a:prstGeom>
          <a:noFill/>
        </p:spPr>
        <p:txBody>
          <a:bodyPr wrap="square" rtlCol="0">
            <a:spAutoFit/>
          </a:bodyPr>
          <a:lstStyle/>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Implementar acciones para el cierre de brechas en la recepción de los trámites de la entidad.</a:t>
            </a:r>
          </a:p>
        </p:txBody>
      </p:sp>
      <p:sp>
        <p:nvSpPr>
          <p:cNvPr id="164" name="CuadroTexto 163">
            <a:extLst>
              <a:ext uri="{FF2B5EF4-FFF2-40B4-BE49-F238E27FC236}">
                <a16:creationId xmlns:a16="http://schemas.microsoft.com/office/drawing/2014/main" id="{8C7A9F4F-6C7A-4306-BFC0-E592641750C0}"/>
              </a:ext>
            </a:extLst>
          </p:cNvPr>
          <p:cNvSpPr txBox="1"/>
          <p:nvPr/>
        </p:nvSpPr>
        <p:spPr>
          <a:xfrm>
            <a:off x="4615607" y="6972300"/>
            <a:ext cx="2818785" cy="577081"/>
          </a:xfrm>
          <a:prstGeom prst="rect">
            <a:avLst/>
          </a:prstGeom>
          <a:noFill/>
        </p:spPr>
        <p:txBody>
          <a:bodyPr wrap="square" rtlCol="0">
            <a:spAutoFit/>
          </a:bodyPr>
          <a:lstStyle/>
          <a:p>
            <a:pPr marL="285750" indent="-285750" algn="just">
              <a:buFont typeface="Arial" panose="020B0604020202020204" pitchFamily="34" charset="0"/>
              <a:buChar char="•"/>
            </a:pPr>
            <a:r>
              <a:rPr lang="es-CO" sz="1050" dirty="0">
                <a:solidFill>
                  <a:schemeClr val="tx1">
                    <a:lumMod val="65000"/>
                    <a:lumOff val="35000"/>
                  </a:schemeClr>
                </a:solidFill>
                <a:latin typeface="Century Gothic" panose="020B0502020202020204" pitchFamily="34" charset="0"/>
              </a:rPr>
              <a:t>Establecer acciones de mejoramiento para el cierre de no conformidades y demás hallazgos</a:t>
            </a:r>
          </a:p>
        </p:txBody>
      </p:sp>
      <p:sp>
        <p:nvSpPr>
          <p:cNvPr id="77" name="Rectángulo 76"/>
          <p:cNvSpPr/>
          <p:nvPr/>
        </p:nvSpPr>
        <p:spPr>
          <a:xfrm>
            <a:off x="3849645" y="7505700"/>
            <a:ext cx="3538268" cy="621773"/>
          </a:xfrm>
          <a:prstGeom prst="rect">
            <a:avLst/>
          </a:prstGeom>
        </p:spPr>
        <p:txBody>
          <a:bodyPr wrap="square">
            <a:spAutoFit/>
          </a:bodyPr>
          <a:lstStyle/>
          <a:p>
            <a:pPr marL="342900" lvl="0" indent="-342900">
              <a:lnSpc>
                <a:spcPct val="107000"/>
              </a:lnSpc>
              <a:spcAft>
                <a:spcPts val="800"/>
              </a:spcAft>
              <a:buFont typeface="Arial" panose="020B0604020202020204" pitchFamily="34" charset="0"/>
              <a:buChar char="•"/>
              <a:tabLst>
                <a:tab pos="457200" algn="l"/>
              </a:tabLst>
            </a:pPr>
            <a:r>
              <a:rPr lang="es-CO" sz="1050" dirty="0">
                <a:solidFill>
                  <a:schemeClr val="tx1">
                    <a:lumMod val="65000"/>
                    <a:lumOff val="35000"/>
                  </a:schemeClr>
                </a:solidFill>
                <a:latin typeface="Century Gothic" panose="020B0502020202020204" pitchFamily="34" charset="0"/>
              </a:rPr>
              <a:t>Tomar acciones correctivas en caso de materialización de riesgos e incumplimientos en indicadores del proceso</a:t>
            </a:r>
          </a:p>
        </p:txBody>
      </p:sp>
      <p:sp>
        <p:nvSpPr>
          <p:cNvPr id="78" name="Rectángulo 77"/>
          <p:cNvSpPr/>
          <p:nvPr/>
        </p:nvSpPr>
        <p:spPr>
          <a:xfrm>
            <a:off x="9267980" y="5303429"/>
            <a:ext cx="3597221" cy="830997"/>
          </a:xfrm>
          <a:prstGeom prst="rect">
            <a:avLst/>
          </a:prstGeom>
        </p:spPr>
        <p:txBody>
          <a:bodyPr wrap="square">
            <a:spAutoFit/>
          </a:bodyPr>
          <a:lstStyle/>
          <a:p>
            <a:pPr marL="285750" indent="-285750" algn="just">
              <a:buFont typeface="Arial" panose="020B0604020202020204" pitchFamily="34" charset="0"/>
              <a:buChar char="•"/>
            </a:pPr>
            <a:r>
              <a:rPr lang="es-CO" sz="1200" dirty="0">
                <a:solidFill>
                  <a:schemeClr val="tx1">
                    <a:lumMod val="50000"/>
                    <a:lumOff val="50000"/>
                  </a:schemeClr>
                </a:solidFill>
                <a:latin typeface="Century Gothic" panose="020B0502020202020204" pitchFamily="34" charset="0"/>
              </a:rPr>
              <a:t>Verificar el resultado de los indicadores, riesgos materializados, hallazgos de auditorías y seguimientos que se realicen al proceso</a:t>
            </a:r>
          </a:p>
        </p:txBody>
      </p:sp>
      <p:pic>
        <p:nvPicPr>
          <p:cNvPr id="165" name="Gráfico 86" descr="Cuaderno de estrategias">
            <a:extLst>
              <a:ext uri="{FF2B5EF4-FFF2-40B4-BE49-F238E27FC236}">
                <a16:creationId xmlns:a16="http://schemas.microsoft.com/office/drawing/2014/main" id="{26BB92F2-0109-39D9-C4BD-83030D0A3AAE}"/>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071358" y="8370348"/>
            <a:ext cx="685671" cy="892282"/>
          </a:xfrm>
          <a:prstGeom prst="rect">
            <a:avLst/>
          </a:prstGeom>
          <a:ln>
            <a:solidFill>
              <a:srgbClr val="003387"/>
            </a:solidFill>
          </a:ln>
        </p:spPr>
      </p:pic>
      <p:sp>
        <p:nvSpPr>
          <p:cNvPr id="166" name="CuadroTexto 165">
            <a:extLst>
              <a:ext uri="{FF2B5EF4-FFF2-40B4-BE49-F238E27FC236}">
                <a16:creationId xmlns:a16="http://schemas.microsoft.com/office/drawing/2014/main" id="{1FB38144-C12E-44A8-FDA6-B6E569339F72}"/>
              </a:ext>
            </a:extLst>
          </p:cNvPr>
          <p:cNvSpPr txBox="1"/>
          <p:nvPr/>
        </p:nvSpPr>
        <p:spPr>
          <a:xfrm>
            <a:off x="10863981" y="8276443"/>
            <a:ext cx="2101338" cy="1061829"/>
          </a:xfrm>
          <a:prstGeom prst="rect">
            <a:avLst/>
          </a:prstGeom>
          <a:noFill/>
        </p:spPr>
        <p:txBody>
          <a:bodyPr wrap="square">
            <a:spAutoFit/>
          </a:bodyPr>
          <a:lstStyle/>
          <a:p>
            <a:pPr algn="just">
              <a:defRPr/>
            </a:pPr>
            <a:r>
              <a:rPr lang="es-CO" sz="1050" dirty="0">
                <a:solidFill>
                  <a:prstClr val="black">
                    <a:lumMod val="65000"/>
                    <a:lumOff val="35000"/>
                  </a:prstClr>
                </a:solidFill>
                <a:latin typeface="Century Gothic" panose="020B0502020202020204" pitchFamily="34" charset="0"/>
              </a:rPr>
              <a:t>Inicia con establecer el plan de acción y planes de trabajo del proceso y finaliza con t</a:t>
            </a:r>
            <a:r>
              <a:rPr kumimoji="0" lang="es-CO" sz="105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omar acciones correctivas y correcciones para la mejora del proceso.</a:t>
            </a:r>
            <a:endParaRPr lang="es-CO" sz="1050" dirty="0">
              <a:solidFill>
                <a:prstClr val="black">
                  <a:lumMod val="65000"/>
                  <a:lumOff val="35000"/>
                </a:prstClr>
              </a:solidFill>
              <a:latin typeface="Century Gothic" panose="020B0502020202020204" pitchFamily="34" charset="0"/>
            </a:endParaRPr>
          </a:p>
        </p:txBody>
      </p:sp>
      <p:sp>
        <p:nvSpPr>
          <p:cNvPr id="167" name="TextBox 100">
            <a:extLst>
              <a:ext uri="{FF2B5EF4-FFF2-40B4-BE49-F238E27FC236}">
                <a16:creationId xmlns:a16="http://schemas.microsoft.com/office/drawing/2014/main" id="{4C117A37-AE51-4DA7-7F10-0B7F5FE506DC}"/>
              </a:ext>
            </a:extLst>
          </p:cNvPr>
          <p:cNvSpPr txBox="1"/>
          <p:nvPr/>
        </p:nvSpPr>
        <p:spPr>
          <a:xfrm>
            <a:off x="9986266" y="8787523"/>
            <a:ext cx="977181" cy="243656"/>
          </a:xfrm>
          <a:prstGeom prst="rect">
            <a:avLst/>
          </a:prstGeom>
        </p:spPr>
        <p:txBody>
          <a:bodyPr wrap="square" lIns="0" tIns="0" rIns="0" bIns="0" rtlCol="0" anchor="t">
            <a:spAutoFit/>
          </a:bodyPr>
          <a:lstStyle/>
          <a:p>
            <a:pPr marR="0" lvl="0" indent="0" fontAlgn="auto">
              <a:lnSpc>
                <a:spcPts val="1872"/>
              </a:lnSpc>
              <a:spcBef>
                <a:spcPts val="0"/>
              </a:spcBef>
              <a:spcAft>
                <a:spcPts val="0"/>
              </a:spcAft>
              <a:buClrTx/>
              <a:buSzTx/>
              <a:buFontTx/>
              <a:buNone/>
              <a:tabLst/>
              <a:defRPr/>
            </a:pPr>
            <a:r>
              <a:rPr lang="es-CO" sz="1600" dirty="0">
                <a:solidFill>
                  <a:srgbClr val="003387"/>
                </a:solidFill>
                <a:latin typeface="League Spartan"/>
              </a:rPr>
              <a:t>Alcance:</a:t>
            </a:r>
          </a:p>
        </p:txBody>
      </p:sp>
    </p:spTree>
    <p:extLst>
      <p:ext uri="{BB962C8B-B14F-4D97-AF65-F5344CB8AC3E}">
        <p14:creationId xmlns:p14="http://schemas.microsoft.com/office/powerpoint/2010/main" val="3457966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3416</TotalTime>
  <Words>771</Words>
  <Application>Microsoft Office PowerPoint</Application>
  <PresentationFormat>Personalizado</PresentationFormat>
  <Paragraphs>91</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League Spartan</vt:lpstr>
      <vt:lpstr>Calibri</vt:lpstr>
      <vt:lpstr>Arial</vt:lpstr>
      <vt:lpstr>Century Gothic</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Caracterización Proceso</dc:title>
  <dc:creator>Gloria</dc:creator>
  <cp:lastModifiedBy>Marcela Borda Rodriguez</cp:lastModifiedBy>
  <cp:revision>166</cp:revision>
  <dcterms:created xsi:type="dcterms:W3CDTF">2006-08-16T00:00:00Z</dcterms:created>
  <dcterms:modified xsi:type="dcterms:W3CDTF">2024-07-12T14:03:34Z</dcterms:modified>
  <dc:identifier>DAGBI6CQJEU</dc:identifier>
</cp:coreProperties>
</file>