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8288000" cy="10287000"/>
  <p:notesSz cx="6858000" cy="9144000"/>
  <p:embeddedFontLst>
    <p:embeddedFont>
      <p:font typeface="Century Gothic" panose="020B0502020202020204" pitchFamily="34" charset="0"/>
      <p:regular r:id="rId4"/>
      <p:bold r:id="rId5"/>
      <p:italic r:id="rId6"/>
      <p:boldItalic r:id="rId7"/>
    </p:embeddedFont>
    <p:embeddedFont>
      <p:font typeface="League Spartan" panose="020B0604020202020204" charset="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87"/>
    <a:srgbClr val="009536"/>
    <a:srgbClr val="D4BE1A"/>
    <a:srgbClr val="F1E58D"/>
    <a:srgbClr val="0289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61" autoAdjust="0"/>
    <p:restoredTop sz="92497" autoAdjust="0"/>
  </p:normalViewPr>
  <p:slideViewPr>
    <p:cSldViewPr>
      <p:cViewPr varScale="1">
        <p:scale>
          <a:sx n="43" d="100"/>
          <a:sy n="43" d="100"/>
        </p:scale>
        <p:origin x="114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2633B-5280-4838-99D1-C40F7D26707D}" type="datetimeFigureOut">
              <a:rPr lang="es-CO" smtClean="0"/>
              <a:t>12/07/2024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E6815-D754-4349-8894-4715EC3033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2179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1E6815-D754-4349-8894-4715EC30333F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8847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20002" y="8255612"/>
            <a:ext cx="8678239" cy="1140204"/>
            <a:chOff x="0" y="0"/>
            <a:chExt cx="2816121" cy="370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816121" cy="370000"/>
            </a:xfrm>
            <a:custGeom>
              <a:avLst/>
              <a:gdLst/>
              <a:ahLst/>
              <a:cxnLst/>
              <a:rect l="l" t="t" r="r" b="b"/>
              <a:pathLst>
                <a:path w="2816121" h="370000">
                  <a:moveTo>
                    <a:pt x="0" y="0"/>
                  </a:moveTo>
                  <a:lnTo>
                    <a:pt x="2816121" y="0"/>
                  </a:lnTo>
                  <a:lnTo>
                    <a:pt x="2816121" y="370000"/>
                  </a:lnTo>
                  <a:lnTo>
                    <a:pt x="0" y="3700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57150"/>
              <a:ext cx="2816121" cy="427150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83088" y="9471395"/>
            <a:ext cx="5971103" cy="668753"/>
            <a:chOff x="0" y="0"/>
            <a:chExt cx="1937646" cy="21701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937645" cy="217013"/>
            </a:xfrm>
            <a:custGeom>
              <a:avLst/>
              <a:gdLst/>
              <a:ahLst/>
              <a:cxnLst/>
              <a:rect l="l" t="t" r="r" b="b"/>
              <a:pathLst>
                <a:path w="1937645" h="217013">
                  <a:moveTo>
                    <a:pt x="0" y="0"/>
                  </a:moveTo>
                  <a:lnTo>
                    <a:pt x="1937645" y="0"/>
                  </a:lnTo>
                  <a:lnTo>
                    <a:pt x="1937645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57150"/>
              <a:ext cx="1937646" cy="2741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6351089" y="9513481"/>
            <a:ext cx="5557943" cy="668753"/>
            <a:chOff x="0" y="0"/>
            <a:chExt cx="1803573" cy="21701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1803573" cy="217013"/>
            </a:xfrm>
            <a:custGeom>
              <a:avLst/>
              <a:gdLst/>
              <a:ahLst/>
              <a:cxnLst/>
              <a:rect l="l" t="t" r="r" b="b"/>
              <a:pathLst>
                <a:path w="1803573" h="217013">
                  <a:moveTo>
                    <a:pt x="0" y="0"/>
                  </a:moveTo>
                  <a:lnTo>
                    <a:pt x="1803573" y="0"/>
                  </a:lnTo>
                  <a:lnTo>
                    <a:pt x="1803573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57150"/>
              <a:ext cx="1803573" cy="2741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11997542" y="9504501"/>
            <a:ext cx="5977166" cy="668753"/>
            <a:chOff x="0" y="0"/>
            <a:chExt cx="1939613" cy="217013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1939613" cy="217013"/>
            </a:xfrm>
            <a:custGeom>
              <a:avLst/>
              <a:gdLst/>
              <a:ahLst/>
              <a:cxnLst/>
              <a:rect l="l" t="t" r="r" b="b"/>
              <a:pathLst>
                <a:path w="1939613" h="217013">
                  <a:moveTo>
                    <a:pt x="0" y="0"/>
                  </a:moveTo>
                  <a:lnTo>
                    <a:pt x="1939613" y="0"/>
                  </a:lnTo>
                  <a:lnTo>
                    <a:pt x="1939613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57150"/>
              <a:ext cx="1939613" cy="2741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9068848" y="8246632"/>
            <a:ext cx="8905859" cy="1149183"/>
            <a:chOff x="0" y="0"/>
            <a:chExt cx="2889985" cy="372914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2889985" cy="372914"/>
            </a:xfrm>
            <a:custGeom>
              <a:avLst/>
              <a:gdLst/>
              <a:ahLst/>
              <a:cxnLst/>
              <a:rect l="l" t="t" r="r" b="b"/>
              <a:pathLst>
                <a:path w="2889985" h="372914">
                  <a:moveTo>
                    <a:pt x="0" y="0"/>
                  </a:moveTo>
                  <a:lnTo>
                    <a:pt x="2889985" y="0"/>
                  </a:lnTo>
                  <a:lnTo>
                    <a:pt x="2889985" y="372914"/>
                  </a:lnTo>
                  <a:lnTo>
                    <a:pt x="0" y="3729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57150"/>
              <a:ext cx="2889985" cy="430064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287160" y="1374330"/>
            <a:ext cx="3547557" cy="3751619"/>
            <a:chOff x="0" y="0"/>
            <a:chExt cx="973405" cy="1285843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973405" cy="1285843"/>
            </a:xfrm>
            <a:custGeom>
              <a:avLst/>
              <a:gdLst/>
              <a:ahLst/>
              <a:cxnLst/>
              <a:rect l="l" t="t" r="r" b="b"/>
              <a:pathLst>
                <a:path w="973405" h="1285843">
                  <a:moveTo>
                    <a:pt x="0" y="0"/>
                  </a:moveTo>
                  <a:lnTo>
                    <a:pt x="973405" y="0"/>
                  </a:lnTo>
                  <a:lnTo>
                    <a:pt x="973405" y="1285843"/>
                  </a:lnTo>
                  <a:lnTo>
                    <a:pt x="0" y="128584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57150"/>
              <a:ext cx="973405" cy="134299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312404" y="5230856"/>
            <a:ext cx="3529642" cy="2920333"/>
            <a:chOff x="0" y="0"/>
            <a:chExt cx="973405" cy="882306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973405" cy="882306"/>
            </a:xfrm>
            <a:custGeom>
              <a:avLst/>
              <a:gdLst/>
              <a:ahLst/>
              <a:cxnLst/>
              <a:rect l="l" t="t" r="r" b="b"/>
              <a:pathLst>
                <a:path w="973405" h="882306">
                  <a:moveTo>
                    <a:pt x="0" y="0"/>
                  </a:moveTo>
                  <a:lnTo>
                    <a:pt x="973405" y="0"/>
                  </a:lnTo>
                  <a:lnTo>
                    <a:pt x="973405" y="882306"/>
                  </a:lnTo>
                  <a:lnTo>
                    <a:pt x="0" y="88230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57150"/>
              <a:ext cx="973405" cy="939456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2781182" y="2378499"/>
            <a:ext cx="1872939" cy="1012971"/>
            <a:chOff x="0" y="0"/>
            <a:chExt cx="476215" cy="328713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476215" cy="328713"/>
            </a:xfrm>
            <a:custGeom>
              <a:avLst/>
              <a:gdLst/>
              <a:ahLst/>
              <a:cxnLst/>
              <a:rect l="l" t="t" r="r" b="b"/>
              <a:pathLst>
                <a:path w="476215" h="328713">
                  <a:moveTo>
                    <a:pt x="0" y="0"/>
                  </a:moveTo>
                  <a:lnTo>
                    <a:pt x="476215" y="0"/>
                  </a:lnTo>
                  <a:lnTo>
                    <a:pt x="476215" y="328713"/>
                  </a:lnTo>
                  <a:lnTo>
                    <a:pt x="0" y="3287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-57150"/>
              <a:ext cx="476215" cy="3858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2694072" y="6276817"/>
            <a:ext cx="1918247" cy="1069110"/>
            <a:chOff x="0" y="-57150"/>
            <a:chExt cx="473093" cy="379832"/>
          </a:xfrm>
        </p:grpSpPr>
        <p:sp>
          <p:nvSpPr>
            <p:cNvPr id="27" name="Freeform 27"/>
            <p:cNvSpPr/>
            <p:nvPr/>
          </p:nvSpPr>
          <p:spPr>
            <a:xfrm>
              <a:off x="251347" y="0"/>
              <a:ext cx="221746" cy="322682"/>
            </a:xfrm>
            <a:custGeom>
              <a:avLst/>
              <a:gdLst/>
              <a:ahLst/>
              <a:cxnLst/>
              <a:rect l="l" t="t" r="r" b="b"/>
              <a:pathLst>
                <a:path w="473093" h="322682">
                  <a:moveTo>
                    <a:pt x="0" y="0"/>
                  </a:moveTo>
                  <a:lnTo>
                    <a:pt x="473093" y="0"/>
                  </a:lnTo>
                  <a:lnTo>
                    <a:pt x="473093" y="322682"/>
                  </a:lnTo>
                  <a:lnTo>
                    <a:pt x="0" y="32268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-57150"/>
              <a:ext cx="473093" cy="379832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4770845" y="1372496"/>
            <a:ext cx="2671928" cy="3753453"/>
            <a:chOff x="0" y="0"/>
            <a:chExt cx="1519635" cy="1288190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1519635" cy="1288190"/>
            </a:xfrm>
            <a:custGeom>
              <a:avLst/>
              <a:gdLst/>
              <a:ahLst/>
              <a:cxnLst/>
              <a:rect l="l" t="t" r="r" b="b"/>
              <a:pathLst>
                <a:path w="1519635" h="1288190">
                  <a:moveTo>
                    <a:pt x="0" y="0"/>
                  </a:moveTo>
                  <a:lnTo>
                    <a:pt x="1519635" y="0"/>
                  </a:lnTo>
                  <a:lnTo>
                    <a:pt x="1519635" y="1288190"/>
                  </a:lnTo>
                  <a:lnTo>
                    <a:pt x="0" y="12881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0" y="-57150"/>
              <a:ext cx="1519635" cy="1345340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sz="1100" dirty="0"/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3947648" y="1372496"/>
            <a:ext cx="832437" cy="926402"/>
            <a:chOff x="0" y="0"/>
            <a:chExt cx="463446" cy="300621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463446" cy="300621"/>
            </a:xfrm>
            <a:custGeom>
              <a:avLst/>
              <a:gdLst/>
              <a:ahLst/>
              <a:cxnLst/>
              <a:rect l="l" t="t" r="r" b="b"/>
              <a:pathLst>
                <a:path w="463446" h="300621">
                  <a:moveTo>
                    <a:pt x="0" y="0"/>
                  </a:moveTo>
                  <a:lnTo>
                    <a:pt x="463446" y="0"/>
                  </a:lnTo>
                  <a:lnTo>
                    <a:pt x="463446" y="300621"/>
                  </a:lnTo>
                  <a:lnTo>
                    <a:pt x="0" y="30062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57150"/>
              <a:ext cx="463446" cy="357771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35" name="Group 35"/>
          <p:cNvGrpSpPr/>
          <p:nvPr/>
        </p:nvGrpSpPr>
        <p:grpSpPr>
          <a:xfrm>
            <a:off x="3944776" y="3475625"/>
            <a:ext cx="1051829" cy="1650182"/>
            <a:chOff x="0" y="0"/>
            <a:chExt cx="458285" cy="605717"/>
          </a:xfrm>
        </p:grpSpPr>
        <p:sp>
          <p:nvSpPr>
            <p:cNvPr id="36" name="Freeform 36"/>
            <p:cNvSpPr/>
            <p:nvPr/>
          </p:nvSpPr>
          <p:spPr>
            <a:xfrm>
              <a:off x="0" y="0"/>
              <a:ext cx="458285" cy="605717"/>
            </a:xfrm>
            <a:custGeom>
              <a:avLst/>
              <a:gdLst/>
              <a:ahLst/>
              <a:cxnLst/>
              <a:rect l="l" t="t" r="r" b="b"/>
              <a:pathLst>
                <a:path w="458285" h="605717">
                  <a:moveTo>
                    <a:pt x="0" y="0"/>
                  </a:moveTo>
                  <a:lnTo>
                    <a:pt x="458285" y="0"/>
                  </a:lnTo>
                  <a:lnTo>
                    <a:pt x="458285" y="605717"/>
                  </a:lnTo>
                  <a:lnTo>
                    <a:pt x="0" y="60571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37" name="TextBox 37"/>
            <p:cNvSpPr txBox="1"/>
            <p:nvPr/>
          </p:nvSpPr>
          <p:spPr>
            <a:xfrm>
              <a:off x="0" y="-57150"/>
              <a:ext cx="458285" cy="662867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38" name="Group 38"/>
          <p:cNvGrpSpPr/>
          <p:nvPr/>
        </p:nvGrpSpPr>
        <p:grpSpPr>
          <a:xfrm>
            <a:off x="4697215" y="4998456"/>
            <a:ext cx="2731379" cy="3202583"/>
            <a:chOff x="0" y="-57150"/>
            <a:chExt cx="1521601" cy="941173"/>
          </a:xfrm>
        </p:grpSpPr>
        <p:sp>
          <p:nvSpPr>
            <p:cNvPr id="39" name="Freeform 39"/>
            <p:cNvSpPr/>
            <p:nvPr/>
          </p:nvSpPr>
          <p:spPr>
            <a:xfrm>
              <a:off x="0" y="57"/>
              <a:ext cx="1521601" cy="883965"/>
            </a:xfrm>
            <a:custGeom>
              <a:avLst/>
              <a:gdLst/>
              <a:ahLst/>
              <a:cxnLst/>
              <a:rect l="l" t="t" r="r" b="b"/>
              <a:pathLst>
                <a:path w="1521601" h="884023">
                  <a:moveTo>
                    <a:pt x="0" y="0"/>
                  </a:moveTo>
                  <a:lnTo>
                    <a:pt x="1521601" y="0"/>
                  </a:lnTo>
                  <a:lnTo>
                    <a:pt x="1521601" y="884023"/>
                  </a:lnTo>
                  <a:lnTo>
                    <a:pt x="0" y="88402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0" y="-57150"/>
              <a:ext cx="1521601" cy="94117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41" name="Group 41"/>
          <p:cNvGrpSpPr/>
          <p:nvPr/>
        </p:nvGrpSpPr>
        <p:grpSpPr>
          <a:xfrm>
            <a:off x="3905617" y="7444320"/>
            <a:ext cx="858564" cy="747180"/>
            <a:chOff x="0" y="0"/>
            <a:chExt cx="457872" cy="242463"/>
          </a:xfrm>
        </p:grpSpPr>
        <p:sp>
          <p:nvSpPr>
            <p:cNvPr id="42" name="Freeform 42"/>
            <p:cNvSpPr/>
            <p:nvPr/>
          </p:nvSpPr>
          <p:spPr>
            <a:xfrm>
              <a:off x="0" y="0"/>
              <a:ext cx="457872" cy="242463"/>
            </a:xfrm>
            <a:custGeom>
              <a:avLst/>
              <a:gdLst/>
              <a:ahLst/>
              <a:cxnLst/>
              <a:rect l="l" t="t" r="r" b="b"/>
              <a:pathLst>
                <a:path w="457872" h="242463">
                  <a:moveTo>
                    <a:pt x="0" y="0"/>
                  </a:moveTo>
                  <a:lnTo>
                    <a:pt x="457872" y="0"/>
                  </a:lnTo>
                  <a:lnTo>
                    <a:pt x="457872" y="242463"/>
                  </a:lnTo>
                  <a:lnTo>
                    <a:pt x="0" y="2424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3" name="TextBox 43"/>
            <p:cNvSpPr txBox="1"/>
            <p:nvPr/>
          </p:nvSpPr>
          <p:spPr>
            <a:xfrm>
              <a:off x="0" y="-57150"/>
              <a:ext cx="457872" cy="29961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3922188" y="5219018"/>
            <a:ext cx="858563" cy="1180838"/>
            <a:chOff x="0" y="0"/>
            <a:chExt cx="457872" cy="275929"/>
          </a:xfrm>
        </p:grpSpPr>
        <p:sp>
          <p:nvSpPr>
            <p:cNvPr id="45" name="Freeform 45"/>
            <p:cNvSpPr/>
            <p:nvPr/>
          </p:nvSpPr>
          <p:spPr>
            <a:xfrm>
              <a:off x="0" y="0"/>
              <a:ext cx="457872" cy="275929"/>
            </a:xfrm>
            <a:custGeom>
              <a:avLst/>
              <a:gdLst/>
              <a:ahLst/>
              <a:cxnLst/>
              <a:rect l="l" t="t" r="r" b="b"/>
              <a:pathLst>
                <a:path w="457872" h="275929">
                  <a:moveTo>
                    <a:pt x="0" y="0"/>
                  </a:moveTo>
                  <a:lnTo>
                    <a:pt x="457872" y="0"/>
                  </a:lnTo>
                  <a:lnTo>
                    <a:pt x="457872" y="275929"/>
                  </a:lnTo>
                  <a:lnTo>
                    <a:pt x="0" y="27592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0" y="-57150"/>
              <a:ext cx="457872" cy="333079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47" name="Group 47"/>
          <p:cNvGrpSpPr/>
          <p:nvPr/>
        </p:nvGrpSpPr>
        <p:grpSpPr>
          <a:xfrm>
            <a:off x="7545528" y="1201062"/>
            <a:ext cx="5813640" cy="3895187"/>
            <a:chOff x="0" y="-57150"/>
            <a:chExt cx="1743117" cy="1352481"/>
          </a:xfrm>
        </p:grpSpPr>
        <p:sp>
          <p:nvSpPr>
            <p:cNvPr id="48" name="Freeform 48"/>
            <p:cNvSpPr/>
            <p:nvPr/>
          </p:nvSpPr>
          <p:spPr>
            <a:xfrm>
              <a:off x="0" y="0"/>
              <a:ext cx="1586136" cy="1295331"/>
            </a:xfrm>
            <a:custGeom>
              <a:avLst/>
              <a:gdLst/>
              <a:ahLst/>
              <a:cxnLst/>
              <a:rect l="l" t="t" r="r" b="b"/>
              <a:pathLst>
                <a:path w="1743117" h="1290509">
                  <a:moveTo>
                    <a:pt x="0" y="0"/>
                  </a:moveTo>
                  <a:lnTo>
                    <a:pt x="1743117" y="0"/>
                  </a:lnTo>
                  <a:lnTo>
                    <a:pt x="1743117" y="1290509"/>
                  </a:lnTo>
                  <a:lnTo>
                    <a:pt x="0" y="129050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9" name="TextBox 49"/>
            <p:cNvSpPr txBox="1"/>
            <p:nvPr/>
          </p:nvSpPr>
          <p:spPr>
            <a:xfrm>
              <a:off x="0" y="-57150"/>
              <a:ext cx="1743117" cy="1347659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50" name="Group 50"/>
          <p:cNvGrpSpPr/>
          <p:nvPr/>
        </p:nvGrpSpPr>
        <p:grpSpPr>
          <a:xfrm>
            <a:off x="12187660" y="2324726"/>
            <a:ext cx="2187855" cy="1117993"/>
            <a:chOff x="-236875" y="-57150"/>
            <a:chExt cx="709968" cy="385863"/>
          </a:xfrm>
        </p:grpSpPr>
        <p:sp>
          <p:nvSpPr>
            <p:cNvPr id="51" name="Freeform 51"/>
            <p:cNvSpPr/>
            <p:nvPr/>
          </p:nvSpPr>
          <p:spPr>
            <a:xfrm>
              <a:off x="-236875" y="-28575"/>
              <a:ext cx="473093" cy="328713"/>
            </a:xfrm>
            <a:custGeom>
              <a:avLst/>
              <a:gdLst/>
              <a:ahLst/>
              <a:cxnLst/>
              <a:rect l="l" t="t" r="r" b="b"/>
              <a:pathLst>
                <a:path w="473093" h="328713">
                  <a:moveTo>
                    <a:pt x="0" y="0"/>
                  </a:moveTo>
                  <a:lnTo>
                    <a:pt x="473093" y="0"/>
                  </a:lnTo>
                  <a:lnTo>
                    <a:pt x="473093" y="328713"/>
                  </a:lnTo>
                  <a:lnTo>
                    <a:pt x="0" y="3287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0" y="-57150"/>
              <a:ext cx="473093" cy="3858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53" name="Group 53"/>
          <p:cNvGrpSpPr/>
          <p:nvPr/>
        </p:nvGrpSpPr>
        <p:grpSpPr>
          <a:xfrm>
            <a:off x="7535873" y="5204654"/>
            <a:ext cx="5311794" cy="2975316"/>
            <a:chOff x="0" y="0"/>
            <a:chExt cx="1743117" cy="879246"/>
          </a:xfrm>
        </p:grpSpPr>
        <p:sp>
          <p:nvSpPr>
            <p:cNvPr id="54" name="Freeform 54"/>
            <p:cNvSpPr/>
            <p:nvPr/>
          </p:nvSpPr>
          <p:spPr>
            <a:xfrm>
              <a:off x="0" y="0"/>
              <a:ext cx="1743117" cy="879246"/>
            </a:xfrm>
            <a:custGeom>
              <a:avLst/>
              <a:gdLst/>
              <a:ahLst/>
              <a:cxnLst/>
              <a:rect l="l" t="t" r="r" b="b"/>
              <a:pathLst>
                <a:path w="1743117" h="879246">
                  <a:moveTo>
                    <a:pt x="0" y="0"/>
                  </a:moveTo>
                  <a:lnTo>
                    <a:pt x="1743117" y="0"/>
                  </a:lnTo>
                  <a:lnTo>
                    <a:pt x="1743117" y="879246"/>
                  </a:lnTo>
                  <a:lnTo>
                    <a:pt x="0" y="87924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55" name="TextBox 55"/>
            <p:cNvSpPr txBox="1"/>
            <p:nvPr/>
          </p:nvSpPr>
          <p:spPr>
            <a:xfrm>
              <a:off x="0" y="-57150"/>
              <a:ext cx="1743117" cy="936396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sz="120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6" name="Group 56"/>
          <p:cNvGrpSpPr/>
          <p:nvPr/>
        </p:nvGrpSpPr>
        <p:grpSpPr>
          <a:xfrm>
            <a:off x="12580265" y="6339909"/>
            <a:ext cx="919581" cy="901689"/>
            <a:chOff x="0" y="0"/>
            <a:chExt cx="476108" cy="325578"/>
          </a:xfrm>
        </p:grpSpPr>
        <p:sp>
          <p:nvSpPr>
            <p:cNvPr id="57" name="Freeform 57"/>
            <p:cNvSpPr/>
            <p:nvPr/>
          </p:nvSpPr>
          <p:spPr>
            <a:xfrm>
              <a:off x="0" y="0"/>
              <a:ext cx="476108" cy="325578"/>
            </a:xfrm>
            <a:custGeom>
              <a:avLst/>
              <a:gdLst/>
              <a:ahLst/>
              <a:cxnLst/>
              <a:rect l="l" t="t" r="r" b="b"/>
              <a:pathLst>
                <a:path w="476108" h="325578">
                  <a:moveTo>
                    <a:pt x="0" y="0"/>
                  </a:moveTo>
                  <a:lnTo>
                    <a:pt x="476108" y="0"/>
                  </a:lnTo>
                  <a:lnTo>
                    <a:pt x="476108" y="325578"/>
                  </a:lnTo>
                  <a:lnTo>
                    <a:pt x="0" y="32557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58" name="TextBox 58"/>
            <p:cNvSpPr txBox="1"/>
            <p:nvPr/>
          </p:nvSpPr>
          <p:spPr>
            <a:xfrm>
              <a:off x="0" y="-57150"/>
              <a:ext cx="476108" cy="382728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59" name="Group 59"/>
          <p:cNvGrpSpPr/>
          <p:nvPr/>
        </p:nvGrpSpPr>
        <p:grpSpPr>
          <a:xfrm>
            <a:off x="13780190" y="1365351"/>
            <a:ext cx="4358138" cy="3732267"/>
            <a:chOff x="0" y="0"/>
            <a:chExt cx="899356" cy="1287595"/>
          </a:xfrm>
        </p:grpSpPr>
        <p:sp>
          <p:nvSpPr>
            <p:cNvPr id="60" name="Freeform 60"/>
            <p:cNvSpPr/>
            <p:nvPr/>
          </p:nvSpPr>
          <p:spPr>
            <a:xfrm>
              <a:off x="0" y="0"/>
              <a:ext cx="899356" cy="1287595"/>
            </a:xfrm>
            <a:custGeom>
              <a:avLst/>
              <a:gdLst/>
              <a:ahLst/>
              <a:cxnLst/>
              <a:rect l="l" t="t" r="r" b="b"/>
              <a:pathLst>
                <a:path w="899356" h="1287595">
                  <a:moveTo>
                    <a:pt x="0" y="0"/>
                  </a:moveTo>
                  <a:lnTo>
                    <a:pt x="899356" y="0"/>
                  </a:lnTo>
                  <a:lnTo>
                    <a:pt x="899356" y="1287595"/>
                  </a:lnTo>
                  <a:lnTo>
                    <a:pt x="0" y="128759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61" name="TextBox 61"/>
            <p:cNvSpPr txBox="1"/>
            <p:nvPr/>
          </p:nvSpPr>
          <p:spPr>
            <a:xfrm>
              <a:off x="0" y="-57150"/>
              <a:ext cx="899356" cy="1344745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12954455" y="1365350"/>
            <a:ext cx="2709472" cy="900461"/>
            <a:chOff x="0" y="0"/>
            <a:chExt cx="378502" cy="300621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378502" cy="300621"/>
            </a:xfrm>
            <a:custGeom>
              <a:avLst/>
              <a:gdLst/>
              <a:ahLst/>
              <a:cxnLst/>
              <a:rect l="l" t="t" r="r" b="b"/>
              <a:pathLst>
                <a:path w="378502" h="300621">
                  <a:moveTo>
                    <a:pt x="0" y="0"/>
                  </a:moveTo>
                  <a:lnTo>
                    <a:pt x="378502" y="0"/>
                  </a:lnTo>
                  <a:lnTo>
                    <a:pt x="378502" y="300621"/>
                  </a:lnTo>
                  <a:lnTo>
                    <a:pt x="0" y="30062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0" y="-57150"/>
              <a:ext cx="378502" cy="357771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12954000" y="3458663"/>
            <a:ext cx="2701520" cy="1643553"/>
            <a:chOff x="0" y="0"/>
            <a:chExt cx="373341" cy="606555"/>
          </a:xfrm>
        </p:grpSpPr>
        <p:sp>
          <p:nvSpPr>
            <p:cNvPr id="66" name="Freeform 66"/>
            <p:cNvSpPr/>
            <p:nvPr/>
          </p:nvSpPr>
          <p:spPr>
            <a:xfrm>
              <a:off x="0" y="0"/>
              <a:ext cx="373341" cy="606555"/>
            </a:xfrm>
            <a:custGeom>
              <a:avLst/>
              <a:gdLst/>
              <a:ahLst/>
              <a:cxnLst/>
              <a:rect l="l" t="t" r="r" b="b"/>
              <a:pathLst>
                <a:path w="373341" h="606555">
                  <a:moveTo>
                    <a:pt x="0" y="0"/>
                  </a:moveTo>
                  <a:lnTo>
                    <a:pt x="373341" y="0"/>
                  </a:lnTo>
                  <a:lnTo>
                    <a:pt x="373341" y="606555"/>
                  </a:lnTo>
                  <a:lnTo>
                    <a:pt x="0" y="60655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0" y="-57150"/>
              <a:ext cx="373341" cy="663705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68" name="Group 68"/>
          <p:cNvGrpSpPr/>
          <p:nvPr/>
        </p:nvGrpSpPr>
        <p:grpSpPr>
          <a:xfrm>
            <a:off x="13663466" y="5197019"/>
            <a:ext cx="4474861" cy="2940927"/>
            <a:chOff x="0" y="0"/>
            <a:chExt cx="899356" cy="883399"/>
          </a:xfrm>
        </p:grpSpPr>
        <p:sp>
          <p:nvSpPr>
            <p:cNvPr id="69" name="Freeform 69"/>
            <p:cNvSpPr/>
            <p:nvPr/>
          </p:nvSpPr>
          <p:spPr>
            <a:xfrm>
              <a:off x="0" y="0"/>
              <a:ext cx="899356" cy="883399"/>
            </a:xfrm>
            <a:custGeom>
              <a:avLst/>
              <a:gdLst/>
              <a:ahLst/>
              <a:cxnLst/>
              <a:rect l="l" t="t" r="r" b="b"/>
              <a:pathLst>
                <a:path w="899356" h="883399">
                  <a:moveTo>
                    <a:pt x="0" y="0"/>
                  </a:moveTo>
                  <a:lnTo>
                    <a:pt x="899356" y="0"/>
                  </a:lnTo>
                  <a:lnTo>
                    <a:pt x="899356" y="883399"/>
                  </a:lnTo>
                  <a:lnTo>
                    <a:pt x="0" y="8833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70" name="TextBox 70"/>
            <p:cNvSpPr txBox="1"/>
            <p:nvPr/>
          </p:nvSpPr>
          <p:spPr>
            <a:xfrm>
              <a:off x="0" y="-57150"/>
              <a:ext cx="899356" cy="940549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71" name="Group 71"/>
          <p:cNvGrpSpPr/>
          <p:nvPr/>
        </p:nvGrpSpPr>
        <p:grpSpPr>
          <a:xfrm>
            <a:off x="12954455" y="7375510"/>
            <a:ext cx="1571684" cy="762436"/>
            <a:chOff x="0" y="0"/>
            <a:chExt cx="373341" cy="238668"/>
          </a:xfrm>
        </p:grpSpPr>
        <p:sp>
          <p:nvSpPr>
            <p:cNvPr id="72" name="Freeform 72"/>
            <p:cNvSpPr/>
            <p:nvPr/>
          </p:nvSpPr>
          <p:spPr>
            <a:xfrm>
              <a:off x="0" y="0"/>
              <a:ext cx="373341" cy="238668"/>
            </a:xfrm>
            <a:custGeom>
              <a:avLst/>
              <a:gdLst/>
              <a:ahLst/>
              <a:cxnLst/>
              <a:rect l="l" t="t" r="r" b="b"/>
              <a:pathLst>
                <a:path w="373341" h="238668">
                  <a:moveTo>
                    <a:pt x="0" y="0"/>
                  </a:moveTo>
                  <a:lnTo>
                    <a:pt x="373341" y="0"/>
                  </a:lnTo>
                  <a:lnTo>
                    <a:pt x="373341" y="238668"/>
                  </a:lnTo>
                  <a:lnTo>
                    <a:pt x="0" y="23866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73" name="TextBox 73"/>
            <p:cNvSpPr txBox="1"/>
            <p:nvPr/>
          </p:nvSpPr>
          <p:spPr>
            <a:xfrm>
              <a:off x="0" y="-57150"/>
              <a:ext cx="373341" cy="295818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74" name="Group 74"/>
          <p:cNvGrpSpPr/>
          <p:nvPr/>
        </p:nvGrpSpPr>
        <p:grpSpPr>
          <a:xfrm>
            <a:off x="12929866" y="5197019"/>
            <a:ext cx="1398103" cy="1069012"/>
            <a:chOff x="0" y="0"/>
            <a:chExt cx="290567" cy="277990"/>
          </a:xfrm>
        </p:grpSpPr>
        <p:sp>
          <p:nvSpPr>
            <p:cNvPr id="75" name="Freeform 75"/>
            <p:cNvSpPr/>
            <p:nvPr/>
          </p:nvSpPr>
          <p:spPr>
            <a:xfrm>
              <a:off x="0" y="0"/>
              <a:ext cx="290567" cy="277990"/>
            </a:xfrm>
            <a:custGeom>
              <a:avLst/>
              <a:gdLst/>
              <a:ahLst/>
              <a:cxnLst/>
              <a:rect l="l" t="t" r="r" b="b"/>
              <a:pathLst>
                <a:path w="290567" h="277990">
                  <a:moveTo>
                    <a:pt x="0" y="0"/>
                  </a:moveTo>
                  <a:lnTo>
                    <a:pt x="290567" y="0"/>
                  </a:lnTo>
                  <a:lnTo>
                    <a:pt x="290567" y="277990"/>
                  </a:lnTo>
                  <a:lnTo>
                    <a:pt x="0" y="2779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76" name="TextBox 76"/>
            <p:cNvSpPr txBox="1"/>
            <p:nvPr/>
          </p:nvSpPr>
          <p:spPr>
            <a:xfrm>
              <a:off x="0" y="-57150"/>
              <a:ext cx="290567" cy="335140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sp>
        <p:nvSpPr>
          <p:cNvPr id="97" name="TextBox 97"/>
          <p:cNvSpPr txBox="1"/>
          <p:nvPr/>
        </p:nvSpPr>
        <p:spPr>
          <a:xfrm>
            <a:off x="1105229" y="1534264"/>
            <a:ext cx="2094289" cy="7315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71"/>
              </a:lnSpc>
            </a:pPr>
            <a:r>
              <a:rPr lang="es-CO" sz="1599" dirty="0">
                <a:solidFill>
                  <a:srgbClr val="003387"/>
                </a:solidFill>
                <a:latin typeface="League Spartan"/>
              </a:rPr>
              <a:t>Proceso</a:t>
            </a:r>
            <a:r>
              <a:rPr lang="en-US" sz="1599" dirty="0">
                <a:solidFill>
                  <a:srgbClr val="003387"/>
                </a:solidFill>
                <a:latin typeface="League Spartan"/>
              </a:rPr>
              <a:t> o </a:t>
            </a:r>
            <a:r>
              <a:rPr lang="es-CO" sz="1599" dirty="0">
                <a:solidFill>
                  <a:srgbClr val="003387"/>
                </a:solidFill>
                <a:latin typeface="League Spartan"/>
              </a:rPr>
              <a:t>grupo de valor </a:t>
            </a:r>
            <a:r>
              <a:rPr lang="en-US" sz="1599" dirty="0">
                <a:solidFill>
                  <a:srgbClr val="003387"/>
                </a:solidFill>
                <a:latin typeface="League Spartan"/>
              </a:rPr>
              <a:t>que </a:t>
            </a:r>
            <a:r>
              <a:rPr lang="es-CO" sz="1599" dirty="0">
                <a:solidFill>
                  <a:srgbClr val="003387"/>
                </a:solidFill>
                <a:latin typeface="League Spartan"/>
              </a:rPr>
              <a:t>aporta</a:t>
            </a:r>
            <a:r>
              <a:rPr lang="en-US" sz="1599" dirty="0">
                <a:solidFill>
                  <a:srgbClr val="003387"/>
                </a:solidFill>
                <a:latin typeface="League Spartan"/>
              </a:rPr>
              <a:t> </a:t>
            </a:r>
            <a:r>
              <a:rPr lang="es-CO" sz="1599" dirty="0">
                <a:solidFill>
                  <a:srgbClr val="003387"/>
                </a:solidFill>
                <a:latin typeface="League Spartan"/>
              </a:rPr>
              <a:t>el</a:t>
            </a:r>
          </a:p>
          <a:p>
            <a:pPr algn="ctr">
              <a:lnSpc>
                <a:spcPts val="1871"/>
              </a:lnSpc>
            </a:pPr>
            <a:r>
              <a:rPr lang="es-CO" sz="1599" dirty="0">
                <a:solidFill>
                  <a:srgbClr val="003387"/>
                </a:solidFill>
                <a:latin typeface="League Spartan"/>
              </a:rPr>
              <a:t>insumo</a:t>
            </a:r>
          </a:p>
        </p:txBody>
      </p:sp>
      <p:sp>
        <p:nvSpPr>
          <p:cNvPr id="98" name="TextBox 98"/>
          <p:cNvSpPr txBox="1"/>
          <p:nvPr/>
        </p:nvSpPr>
        <p:spPr>
          <a:xfrm>
            <a:off x="4996606" y="1645190"/>
            <a:ext cx="902229" cy="2442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Planear:</a:t>
            </a:r>
          </a:p>
        </p:txBody>
      </p:sp>
      <p:sp>
        <p:nvSpPr>
          <p:cNvPr id="99" name="TextBox 99"/>
          <p:cNvSpPr txBox="1"/>
          <p:nvPr/>
        </p:nvSpPr>
        <p:spPr>
          <a:xfrm>
            <a:off x="4706536" y="5219700"/>
            <a:ext cx="856064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Actuar:</a:t>
            </a:r>
          </a:p>
        </p:txBody>
      </p:sp>
      <p:sp>
        <p:nvSpPr>
          <p:cNvPr id="100" name="TextBox 100"/>
          <p:cNvSpPr txBox="1"/>
          <p:nvPr/>
        </p:nvSpPr>
        <p:spPr>
          <a:xfrm>
            <a:off x="8796838" y="5509339"/>
            <a:ext cx="1088063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Verificar:</a:t>
            </a:r>
          </a:p>
        </p:txBody>
      </p:sp>
      <p:sp>
        <p:nvSpPr>
          <p:cNvPr id="101" name="TextBox 101"/>
          <p:cNvSpPr txBox="1"/>
          <p:nvPr/>
        </p:nvSpPr>
        <p:spPr>
          <a:xfrm>
            <a:off x="8796838" y="1638954"/>
            <a:ext cx="720465" cy="2517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Hacer:</a:t>
            </a:r>
          </a:p>
        </p:txBody>
      </p:sp>
      <p:sp>
        <p:nvSpPr>
          <p:cNvPr id="102" name="TextBox 102"/>
          <p:cNvSpPr txBox="1"/>
          <p:nvPr/>
        </p:nvSpPr>
        <p:spPr>
          <a:xfrm>
            <a:off x="14559689" y="1470202"/>
            <a:ext cx="2280511" cy="2442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Salida o Resultado</a:t>
            </a:r>
          </a:p>
        </p:txBody>
      </p:sp>
      <p:sp>
        <p:nvSpPr>
          <p:cNvPr id="103" name="TextBox 103"/>
          <p:cNvSpPr txBox="1"/>
          <p:nvPr/>
        </p:nvSpPr>
        <p:spPr>
          <a:xfrm>
            <a:off x="1405831" y="5410336"/>
            <a:ext cx="2007443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Insumo</a:t>
            </a:r>
            <a:r>
              <a:rPr lang="en-US" sz="1600" dirty="0">
                <a:solidFill>
                  <a:srgbClr val="003387"/>
                </a:solidFill>
                <a:latin typeface="League Spartan"/>
              </a:rPr>
              <a:t> o Entrada</a:t>
            </a:r>
          </a:p>
        </p:txBody>
      </p:sp>
      <p:sp>
        <p:nvSpPr>
          <p:cNvPr id="104" name="TextBox 104"/>
          <p:cNvSpPr txBox="1"/>
          <p:nvPr/>
        </p:nvSpPr>
        <p:spPr>
          <a:xfrm>
            <a:off x="13556677" y="5261912"/>
            <a:ext cx="4507810" cy="4873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Producto o grupo de valor que recibe el resultado</a:t>
            </a:r>
          </a:p>
        </p:txBody>
      </p:sp>
      <p:sp>
        <p:nvSpPr>
          <p:cNvPr id="105" name="TextBox 105"/>
          <p:cNvSpPr txBox="1"/>
          <p:nvPr/>
        </p:nvSpPr>
        <p:spPr>
          <a:xfrm>
            <a:off x="1041305" y="8558238"/>
            <a:ext cx="1111068" cy="48795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Requisito</a:t>
            </a:r>
          </a:p>
          <a:p>
            <a:pPr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Asociado:</a:t>
            </a:r>
          </a:p>
        </p:txBody>
      </p:sp>
      <p:sp>
        <p:nvSpPr>
          <p:cNvPr id="106" name="TextBox 106"/>
          <p:cNvSpPr txBox="1"/>
          <p:nvPr/>
        </p:nvSpPr>
        <p:spPr>
          <a:xfrm>
            <a:off x="14103659" y="8315323"/>
            <a:ext cx="1892125" cy="97462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872"/>
              </a:lnSpc>
            </a:pPr>
            <a:r>
              <a:rPr lang="es-MX" sz="1100" dirty="0">
                <a:solidFill>
                  <a:srgbClr val="003387"/>
                </a:solidFill>
                <a:latin typeface="League Spartan"/>
              </a:rPr>
              <a:t>Documentos, </a:t>
            </a:r>
          </a:p>
          <a:p>
            <a:pPr>
              <a:lnSpc>
                <a:spcPts val="1872"/>
              </a:lnSpc>
            </a:pPr>
            <a:r>
              <a:rPr lang="es-MX" sz="1100" dirty="0">
                <a:solidFill>
                  <a:srgbClr val="003387"/>
                </a:solidFill>
                <a:latin typeface="League Spartan"/>
              </a:rPr>
              <a:t>Riesgos,</a:t>
            </a:r>
          </a:p>
          <a:p>
            <a:pPr>
              <a:lnSpc>
                <a:spcPts val="1872"/>
              </a:lnSpc>
            </a:pPr>
            <a:r>
              <a:rPr lang="es-MX" sz="1100" dirty="0">
                <a:solidFill>
                  <a:srgbClr val="003387"/>
                </a:solidFill>
                <a:latin typeface="League Spartan"/>
              </a:rPr>
              <a:t>Indicadores y Normatividad legal:</a:t>
            </a:r>
          </a:p>
        </p:txBody>
      </p:sp>
      <p:sp>
        <p:nvSpPr>
          <p:cNvPr id="107" name="TextBox 107"/>
          <p:cNvSpPr txBox="1"/>
          <p:nvPr/>
        </p:nvSpPr>
        <p:spPr>
          <a:xfrm>
            <a:off x="432232" y="9740067"/>
            <a:ext cx="911911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Elaboró</a:t>
            </a:r>
            <a:r>
              <a:rPr lang="en-US" sz="1600" dirty="0">
                <a:solidFill>
                  <a:srgbClr val="003387"/>
                </a:solidFill>
                <a:latin typeface="League Spartan"/>
              </a:rPr>
              <a:t>:</a:t>
            </a:r>
          </a:p>
        </p:txBody>
      </p:sp>
      <p:sp>
        <p:nvSpPr>
          <p:cNvPr id="108" name="TextBox 108"/>
          <p:cNvSpPr txBox="1"/>
          <p:nvPr/>
        </p:nvSpPr>
        <p:spPr>
          <a:xfrm>
            <a:off x="6475970" y="9740067"/>
            <a:ext cx="839230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>
                <a:solidFill>
                  <a:srgbClr val="003387"/>
                </a:solidFill>
                <a:latin typeface="League Spartan"/>
              </a:rPr>
              <a:t>Revisó:</a:t>
            </a:r>
          </a:p>
        </p:txBody>
      </p:sp>
      <p:sp>
        <p:nvSpPr>
          <p:cNvPr id="109" name="TextBox 109"/>
          <p:cNvSpPr txBox="1"/>
          <p:nvPr/>
        </p:nvSpPr>
        <p:spPr>
          <a:xfrm>
            <a:off x="12090007" y="9740067"/>
            <a:ext cx="940193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>
                <a:solidFill>
                  <a:srgbClr val="003387"/>
                </a:solidFill>
                <a:latin typeface="League Spartan"/>
              </a:rPr>
              <a:t>Aprobó:</a:t>
            </a:r>
          </a:p>
        </p:txBody>
      </p:sp>
      <p:pic>
        <p:nvPicPr>
          <p:cNvPr id="118" name="Gráfico 117">
            <a:extLst>
              <a:ext uri="{FF2B5EF4-FFF2-40B4-BE49-F238E27FC236}">
                <a16:creationId xmlns:a16="http://schemas.microsoft.com/office/drawing/2014/main" id="{5D778744-8F60-45CE-9D46-A83E6DACB4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00950" y="1489715"/>
            <a:ext cx="715819" cy="715819"/>
          </a:xfrm>
          <a:prstGeom prst="rect">
            <a:avLst/>
          </a:prstGeom>
        </p:spPr>
      </p:pic>
      <p:pic>
        <p:nvPicPr>
          <p:cNvPr id="120" name="Gráfico 119">
            <a:extLst>
              <a:ext uri="{FF2B5EF4-FFF2-40B4-BE49-F238E27FC236}">
                <a16:creationId xmlns:a16="http://schemas.microsoft.com/office/drawing/2014/main" id="{B5C9A838-D49D-4537-9F45-542DA7F849E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61968" y="5182384"/>
            <a:ext cx="606552" cy="504736"/>
          </a:xfrm>
          <a:prstGeom prst="rect">
            <a:avLst/>
          </a:prstGeom>
        </p:spPr>
      </p:pic>
      <p:pic>
        <p:nvPicPr>
          <p:cNvPr id="122" name="Gráfico 121">
            <a:extLst>
              <a:ext uri="{FF2B5EF4-FFF2-40B4-BE49-F238E27FC236}">
                <a16:creationId xmlns:a16="http://schemas.microsoft.com/office/drawing/2014/main" id="{3A3A5791-733D-4B51-BE36-AE5297012AC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2988126" y="1439939"/>
            <a:ext cx="842664" cy="842664"/>
          </a:xfrm>
          <a:prstGeom prst="rect">
            <a:avLst/>
          </a:prstGeom>
        </p:spPr>
      </p:pic>
      <p:pic>
        <p:nvPicPr>
          <p:cNvPr id="124" name="Gráfico 123">
            <a:extLst>
              <a:ext uri="{FF2B5EF4-FFF2-40B4-BE49-F238E27FC236}">
                <a16:creationId xmlns:a16="http://schemas.microsoft.com/office/drawing/2014/main" id="{D3E01211-6624-4841-B08A-49A35419AAA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3022965" y="5394887"/>
            <a:ext cx="761941" cy="761941"/>
          </a:xfrm>
          <a:prstGeom prst="rect">
            <a:avLst/>
          </a:prstGeom>
        </p:spPr>
      </p:pic>
      <p:pic>
        <p:nvPicPr>
          <p:cNvPr id="126" name="Gráfico 125">
            <a:extLst>
              <a:ext uri="{FF2B5EF4-FFF2-40B4-BE49-F238E27FC236}">
                <a16:creationId xmlns:a16="http://schemas.microsoft.com/office/drawing/2014/main" id="{286D7625-23F7-4756-9DDC-64F8C239C79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61968" y="8367864"/>
            <a:ext cx="606552" cy="893374"/>
          </a:xfrm>
          <a:prstGeom prst="rect">
            <a:avLst/>
          </a:prstGeom>
        </p:spPr>
      </p:pic>
      <p:pic>
        <p:nvPicPr>
          <p:cNvPr id="128" name="Gráfico 127">
            <a:extLst>
              <a:ext uri="{FF2B5EF4-FFF2-40B4-BE49-F238E27FC236}">
                <a16:creationId xmlns:a16="http://schemas.microsoft.com/office/drawing/2014/main" id="{CEC92555-9FF4-4C58-BA12-8C7AD5DF87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3157954" y="8380183"/>
            <a:ext cx="910401" cy="910401"/>
          </a:xfrm>
          <a:prstGeom prst="rect">
            <a:avLst/>
          </a:prstGeom>
        </p:spPr>
      </p:pic>
      <p:grpSp>
        <p:nvGrpSpPr>
          <p:cNvPr id="133" name="Grupo 132">
            <a:extLst>
              <a:ext uri="{FF2B5EF4-FFF2-40B4-BE49-F238E27FC236}">
                <a16:creationId xmlns:a16="http://schemas.microsoft.com/office/drawing/2014/main" id="{0640C20F-3F5F-47DA-A990-B15765A340E2}"/>
              </a:ext>
            </a:extLst>
          </p:cNvPr>
          <p:cNvGrpSpPr/>
          <p:nvPr/>
        </p:nvGrpSpPr>
        <p:grpSpPr>
          <a:xfrm>
            <a:off x="3806205" y="1469469"/>
            <a:ext cx="1222995" cy="868972"/>
            <a:chOff x="5432363" y="1517116"/>
            <a:chExt cx="1222995" cy="868972"/>
          </a:xfrm>
        </p:grpSpPr>
        <p:sp>
          <p:nvSpPr>
            <p:cNvPr id="131" name="Elipse 130">
              <a:extLst>
                <a:ext uri="{FF2B5EF4-FFF2-40B4-BE49-F238E27FC236}">
                  <a16:creationId xmlns:a16="http://schemas.microsoft.com/office/drawing/2014/main" id="{E5A078F6-8AF3-4152-B56B-3F645EF7E8DE}"/>
                </a:ext>
              </a:extLst>
            </p:cNvPr>
            <p:cNvSpPr/>
            <p:nvPr/>
          </p:nvSpPr>
          <p:spPr>
            <a:xfrm>
              <a:off x="5629480" y="1517116"/>
              <a:ext cx="796167" cy="796167"/>
            </a:xfrm>
            <a:prstGeom prst="ellipse">
              <a:avLst/>
            </a:prstGeom>
            <a:solidFill>
              <a:srgbClr val="0033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132" name="TextBox 98">
              <a:extLst>
                <a:ext uri="{FF2B5EF4-FFF2-40B4-BE49-F238E27FC236}">
                  <a16:creationId xmlns:a16="http://schemas.microsoft.com/office/drawing/2014/main" id="{4B736870-4491-4EAD-985A-426DD1882382}"/>
                </a:ext>
              </a:extLst>
            </p:cNvPr>
            <p:cNvSpPr txBox="1"/>
            <p:nvPr/>
          </p:nvSpPr>
          <p:spPr>
            <a:xfrm>
              <a:off x="5432363" y="2018680"/>
              <a:ext cx="1222995" cy="367408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>
                <a:lnSpc>
                  <a:spcPts val="1872"/>
                </a:lnSpc>
              </a:pPr>
              <a:r>
                <a:rPr lang="en-US" sz="4800" dirty="0">
                  <a:solidFill>
                    <a:schemeClr val="bg1"/>
                  </a:solidFill>
                  <a:latin typeface="League Spartan"/>
                </a:rPr>
                <a:t>P</a:t>
              </a:r>
            </a:p>
          </p:txBody>
        </p:sp>
      </p:grpSp>
      <p:grpSp>
        <p:nvGrpSpPr>
          <p:cNvPr id="140" name="Grupo 139">
            <a:extLst>
              <a:ext uri="{FF2B5EF4-FFF2-40B4-BE49-F238E27FC236}">
                <a16:creationId xmlns:a16="http://schemas.microsoft.com/office/drawing/2014/main" id="{D09A06EF-4083-483F-92D3-51B5356C7E71}"/>
              </a:ext>
            </a:extLst>
          </p:cNvPr>
          <p:cNvGrpSpPr/>
          <p:nvPr/>
        </p:nvGrpSpPr>
        <p:grpSpPr>
          <a:xfrm>
            <a:off x="7606437" y="1375783"/>
            <a:ext cx="1222995" cy="708412"/>
            <a:chOff x="5432363" y="1517116"/>
            <a:chExt cx="1222995" cy="868972"/>
          </a:xfrm>
        </p:grpSpPr>
        <p:sp>
          <p:nvSpPr>
            <p:cNvPr id="141" name="Elipse 140">
              <a:extLst>
                <a:ext uri="{FF2B5EF4-FFF2-40B4-BE49-F238E27FC236}">
                  <a16:creationId xmlns:a16="http://schemas.microsoft.com/office/drawing/2014/main" id="{84EBBAD8-1A43-4C45-B895-C15FC5E4492B}"/>
                </a:ext>
              </a:extLst>
            </p:cNvPr>
            <p:cNvSpPr/>
            <p:nvPr/>
          </p:nvSpPr>
          <p:spPr>
            <a:xfrm>
              <a:off x="5629480" y="1517116"/>
              <a:ext cx="796167" cy="796167"/>
            </a:xfrm>
            <a:prstGeom prst="ellipse">
              <a:avLst/>
            </a:prstGeom>
            <a:solidFill>
              <a:srgbClr val="0033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142" name="TextBox 98">
              <a:extLst>
                <a:ext uri="{FF2B5EF4-FFF2-40B4-BE49-F238E27FC236}">
                  <a16:creationId xmlns:a16="http://schemas.microsoft.com/office/drawing/2014/main" id="{A30B5B8C-5BD6-4721-BA8C-E0C9238190C9}"/>
                </a:ext>
              </a:extLst>
            </p:cNvPr>
            <p:cNvSpPr txBox="1"/>
            <p:nvPr/>
          </p:nvSpPr>
          <p:spPr>
            <a:xfrm>
              <a:off x="5432363" y="2018680"/>
              <a:ext cx="1222995" cy="367408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>
                <a:lnSpc>
                  <a:spcPts val="1872"/>
                </a:lnSpc>
              </a:pPr>
              <a:r>
                <a:rPr lang="en-US" sz="4800" dirty="0">
                  <a:solidFill>
                    <a:schemeClr val="bg1"/>
                  </a:solidFill>
                  <a:latin typeface="League Spartan"/>
                </a:rPr>
                <a:t>H</a:t>
              </a:r>
            </a:p>
          </p:txBody>
        </p:sp>
      </p:grpSp>
      <p:grpSp>
        <p:nvGrpSpPr>
          <p:cNvPr id="143" name="Grupo 142">
            <a:extLst>
              <a:ext uri="{FF2B5EF4-FFF2-40B4-BE49-F238E27FC236}">
                <a16:creationId xmlns:a16="http://schemas.microsoft.com/office/drawing/2014/main" id="{FF4EA26C-57D9-4F12-898D-0B40647A2C0D}"/>
              </a:ext>
            </a:extLst>
          </p:cNvPr>
          <p:cNvGrpSpPr/>
          <p:nvPr/>
        </p:nvGrpSpPr>
        <p:grpSpPr>
          <a:xfrm>
            <a:off x="7653018" y="5143500"/>
            <a:ext cx="1176414" cy="827092"/>
            <a:chOff x="5432363" y="1517116"/>
            <a:chExt cx="1222995" cy="868972"/>
          </a:xfrm>
        </p:grpSpPr>
        <p:sp>
          <p:nvSpPr>
            <p:cNvPr id="144" name="Elipse 143">
              <a:extLst>
                <a:ext uri="{FF2B5EF4-FFF2-40B4-BE49-F238E27FC236}">
                  <a16:creationId xmlns:a16="http://schemas.microsoft.com/office/drawing/2014/main" id="{D128A498-1928-469F-893A-2CA58A433C0C}"/>
                </a:ext>
              </a:extLst>
            </p:cNvPr>
            <p:cNvSpPr/>
            <p:nvPr/>
          </p:nvSpPr>
          <p:spPr>
            <a:xfrm>
              <a:off x="5629480" y="1517116"/>
              <a:ext cx="796167" cy="796167"/>
            </a:xfrm>
            <a:prstGeom prst="ellipse">
              <a:avLst/>
            </a:prstGeom>
            <a:solidFill>
              <a:srgbClr val="0033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145" name="TextBox 98">
              <a:extLst>
                <a:ext uri="{FF2B5EF4-FFF2-40B4-BE49-F238E27FC236}">
                  <a16:creationId xmlns:a16="http://schemas.microsoft.com/office/drawing/2014/main" id="{15A62D0A-1452-44B6-A0CB-880FB2BF475B}"/>
                </a:ext>
              </a:extLst>
            </p:cNvPr>
            <p:cNvSpPr txBox="1"/>
            <p:nvPr/>
          </p:nvSpPr>
          <p:spPr>
            <a:xfrm>
              <a:off x="5432363" y="2018680"/>
              <a:ext cx="1222995" cy="367408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>
                <a:lnSpc>
                  <a:spcPts val="1872"/>
                </a:lnSpc>
              </a:pPr>
              <a:r>
                <a:rPr lang="en-US" sz="4800" dirty="0">
                  <a:solidFill>
                    <a:schemeClr val="bg1"/>
                  </a:solidFill>
                  <a:latin typeface="League Spartan"/>
                </a:rPr>
                <a:t>V</a:t>
              </a:r>
            </a:p>
          </p:txBody>
        </p:sp>
      </p:grpSp>
      <p:grpSp>
        <p:nvGrpSpPr>
          <p:cNvPr id="146" name="Grupo 145">
            <a:extLst>
              <a:ext uri="{FF2B5EF4-FFF2-40B4-BE49-F238E27FC236}">
                <a16:creationId xmlns:a16="http://schemas.microsoft.com/office/drawing/2014/main" id="{9F1B4100-E36A-4DB2-B4DE-04A475E60332}"/>
              </a:ext>
            </a:extLst>
          </p:cNvPr>
          <p:cNvGrpSpPr/>
          <p:nvPr/>
        </p:nvGrpSpPr>
        <p:grpSpPr>
          <a:xfrm>
            <a:off x="3878580" y="5292682"/>
            <a:ext cx="939860" cy="799398"/>
            <a:chOff x="4736873" y="1459216"/>
            <a:chExt cx="1222995" cy="799398"/>
          </a:xfrm>
        </p:grpSpPr>
        <p:sp>
          <p:nvSpPr>
            <p:cNvPr id="147" name="Elipse 146">
              <a:extLst>
                <a:ext uri="{FF2B5EF4-FFF2-40B4-BE49-F238E27FC236}">
                  <a16:creationId xmlns:a16="http://schemas.microsoft.com/office/drawing/2014/main" id="{486A0169-520F-4131-8BC9-E7BB9C776F86}"/>
                </a:ext>
              </a:extLst>
            </p:cNvPr>
            <p:cNvSpPr/>
            <p:nvPr/>
          </p:nvSpPr>
          <p:spPr>
            <a:xfrm>
              <a:off x="4943929" y="1459216"/>
              <a:ext cx="796167" cy="796167"/>
            </a:xfrm>
            <a:prstGeom prst="ellipse">
              <a:avLst/>
            </a:prstGeom>
            <a:solidFill>
              <a:srgbClr val="0033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148" name="TextBox 98">
              <a:extLst>
                <a:ext uri="{FF2B5EF4-FFF2-40B4-BE49-F238E27FC236}">
                  <a16:creationId xmlns:a16="http://schemas.microsoft.com/office/drawing/2014/main" id="{96F8AEFF-9659-4AEF-8249-1CA1F13A955B}"/>
                </a:ext>
              </a:extLst>
            </p:cNvPr>
            <p:cNvSpPr txBox="1"/>
            <p:nvPr/>
          </p:nvSpPr>
          <p:spPr>
            <a:xfrm>
              <a:off x="4736873" y="1891206"/>
              <a:ext cx="1222995" cy="367408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>
                <a:lnSpc>
                  <a:spcPts val="1872"/>
                </a:lnSpc>
              </a:pPr>
              <a:r>
                <a:rPr lang="en-US" sz="4800" dirty="0">
                  <a:solidFill>
                    <a:schemeClr val="bg1"/>
                  </a:solidFill>
                  <a:latin typeface="League Spartan"/>
                </a:rPr>
                <a:t>A</a:t>
              </a:r>
            </a:p>
          </p:txBody>
        </p:sp>
      </p:grpSp>
      <p:sp>
        <p:nvSpPr>
          <p:cNvPr id="149" name="CuadroTexto 148">
            <a:extLst>
              <a:ext uri="{FF2B5EF4-FFF2-40B4-BE49-F238E27FC236}">
                <a16:creationId xmlns:a16="http://schemas.microsoft.com/office/drawing/2014/main" id="{B61C0742-3694-4F00-A129-AB063273A2E8}"/>
              </a:ext>
            </a:extLst>
          </p:cNvPr>
          <p:cNvSpPr txBox="1"/>
          <p:nvPr/>
        </p:nvSpPr>
        <p:spPr>
          <a:xfrm>
            <a:off x="4622154" y="2073260"/>
            <a:ext cx="264973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Identificar y caracterizar los requisitos aplicables a los instrumentos orientados a la implementación de la gestión documental en la entidad.</a:t>
            </a:r>
          </a:p>
        </p:txBody>
      </p:sp>
      <p:sp>
        <p:nvSpPr>
          <p:cNvPr id="150" name="CuadroTexto 149">
            <a:extLst>
              <a:ext uri="{FF2B5EF4-FFF2-40B4-BE49-F238E27FC236}">
                <a16:creationId xmlns:a16="http://schemas.microsoft.com/office/drawing/2014/main" id="{C8F1087B-A787-4534-9152-71EB3EA2BAC3}"/>
              </a:ext>
            </a:extLst>
          </p:cNvPr>
          <p:cNvSpPr txBox="1"/>
          <p:nvPr/>
        </p:nvSpPr>
        <p:spPr>
          <a:xfrm>
            <a:off x="7558963" y="2536967"/>
            <a:ext cx="53176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Implementar los instrumentos de gestión de información pública,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Implementar los lineamientos para el debido manejo de los documentos,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Realizar almacenamiento o administración de datos e información que se recibe y se produce en la Entidad en el ejercicio propio de sus funciones,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Realizar capacitaciones y sensibilizaciones en el Sistema de Gestión Documental,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Implementar </a:t>
            </a:r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Planes integrados Decreto 612.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Realizar seguimiento a los riesgos e indicadores del proceso </a:t>
            </a:r>
            <a:endParaRPr lang="es-CO" sz="1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1" name="CuadroTexto 150">
            <a:extLst>
              <a:ext uri="{FF2B5EF4-FFF2-40B4-BE49-F238E27FC236}">
                <a16:creationId xmlns:a16="http://schemas.microsoft.com/office/drawing/2014/main" id="{08CA88B5-1876-422A-9F6D-FD11BD3BCBD6}"/>
              </a:ext>
            </a:extLst>
          </p:cNvPr>
          <p:cNvSpPr txBox="1"/>
          <p:nvPr/>
        </p:nvSpPr>
        <p:spPr>
          <a:xfrm>
            <a:off x="14103659" y="2311848"/>
            <a:ext cx="371119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Planes integrados Decreto 612.</a:t>
            </a:r>
            <a:endParaRPr lang="es-CO" sz="1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Programa de Gestión Documental 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Plan de conservación documental</a:t>
            </a:r>
            <a:endParaRPr lang="es-CO" sz="1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Registro de activos de información</a:t>
            </a:r>
            <a:endParaRPr lang="es-CO" sz="1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Índice de información clasificada y reservada </a:t>
            </a:r>
            <a:endParaRPr lang="es-CO" sz="1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Esquema de publicación de información</a:t>
            </a:r>
            <a:endParaRPr lang="es-CO" sz="1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Presentados y aprobados en el Comité Institucional de Gestión y Desempeño - CIGD (Acto administrativo) </a:t>
            </a:r>
            <a:endParaRPr lang="es-CO" sz="1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Tablas de retención documental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PGN, entes de control naciones, territoriales y demás entidades líderes de política</a:t>
            </a:r>
            <a:endParaRPr lang="es-CO" sz="1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2" name="CuadroTexto 151">
            <a:extLst>
              <a:ext uri="{FF2B5EF4-FFF2-40B4-BE49-F238E27FC236}">
                <a16:creationId xmlns:a16="http://schemas.microsoft.com/office/drawing/2014/main" id="{F76F7993-1020-4BFC-8F28-431A7588DB99}"/>
              </a:ext>
            </a:extLst>
          </p:cNvPr>
          <p:cNvSpPr txBox="1"/>
          <p:nvPr/>
        </p:nvSpPr>
        <p:spPr>
          <a:xfrm>
            <a:off x="295436" y="2708367"/>
            <a:ext cx="35899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Direccionamiento Estratégico,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Departamento Administrativo de Función Pública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Departamento Nacional de Planeación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Presidencia de la República,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Entidades reguladoras y de vigilancia,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Archivo General de la Nación,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Entes certificadores y reguladores, </a:t>
            </a:r>
          </a:p>
        </p:txBody>
      </p:sp>
      <p:sp>
        <p:nvSpPr>
          <p:cNvPr id="153" name="CuadroTexto 152">
            <a:extLst>
              <a:ext uri="{FF2B5EF4-FFF2-40B4-BE49-F238E27FC236}">
                <a16:creationId xmlns:a16="http://schemas.microsoft.com/office/drawing/2014/main" id="{8C7A9F4F-6C7A-4306-BFC0-E592641750C0}"/>
              </a:ext>
            </a:extLst>
          </p:cNvPr>
          <p:cNvSpPr txBox="1"/>
          <p:nvPr/>
        </p:nvSpPr>
        <p:spPr>
          <a:xfrm>
            <a:off x="4610832" y="5372100"/>
            <a:ext cx="28177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Generar alertas y recomendaciones a la Alta Dirección y demás responsables, frente a la ejecución de implementación de las Tablas de Retención Documental - TRD y posibles incumplimientos a las metas institucionales.</a:t>
            </a:r>
          </a:p>
        </p:txBody>
      </p:sp>
      <p:sp>
        <p:nvSpPr>
          <p:cNvPr id="154" name="CuadroTexto 153">
            <a:extLst>
              <a:ext uri="{FF2B5EF4-FFF2-40B4-BE49-F238E27FC236}">
                <a16:creationId xmlns:a16="http://schemas.microsoft.com/office/drawing/2014/main" id="{6DD7BEBB-C6A3-4D95-93E7-8298AFC50EB1}"/>
              </a:ext>
            </a:extLst>
          </p:cNvPr>
          <p:cNvSpPr txBox="1"/>
          <p:nvPr/>
        </p:nvSpPr>
        <p:spPr>
          <a:xfrm>
            <a:off x="7541988" y="5879032"/>
            <a:ext cx="52412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Verificar el resultado de los indicadores, riesgos materializados, hallazgos de auditorías y seguimientos que se realicen al proceso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Verificar los resultados del Índice de Desempeño Institucional -IDI, Índice de Transparencia y Acceso a la Información - ITA y demás índices de gestión aplicables al proceso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Verificar el cumplimiento de la normatividad existente del Archivo General de la Nación - AGN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Verificar el cumplimiento de los Planes Decreto 612 y planes de acción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Verificación el Cumplimiento de  los lineamientos de la Gestión Documental</a:t>
            </a:r>
          </a:p>
        </p:txBody>
      </p:sp>
      <p:sp>
        <p:nvSpPr>
          <p:cNvPr id="155" name="CuadroTexto 154">
            <a:extLst>
              <a:ext uri="{FF2B5EF4-FFF2-40B4-BE49-F238E27FC236}">
                <a16:creationId xmlns:a16="http://schemas.microsoft.com/office/drawing/2014/main" id="{60896E4A-356B-494A-BB24-16BC55F6E51C}"/>
              </a:ext>
            </a:extLst>
          </p:cNvPr>
          <p:cNvSpPr txBox="1"/>
          <p:nvPr/>
        </p:nvSpPr>
        <p:spPr>
          <a:xfrm>
            <a:off x="13804144" y="6115524"/>
            <a:ext cx="4120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1,6 ,7 PGN, entes de control naciones, territoriales y demás entidades líderes de política</a:t>
            </a:r>
            <a:endParaRPr lang="es-CO" sz="1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2,5, 8Evaluación independiente y todos los demás procesos </a:t>
            </a:r>
            <a:endParaRPr lang="es-CO" sz="1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3, 4,6, 7, 9 Todos los procesos</a:t>
            </a:r>
            <a:endParaRPr lang="es-CO" sz="1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endParaRPr lang="es-CO" sz="1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6" name="CuadroTexto 155">
            <a:extLst>
              <a:ext uri="{FF2B5EF4-FFF2-40B4-BE49-F238E27FC236}">
                <a16:creationId xmlns:a16="http://schemas.microsoft.com/office/drawing/2014/main" id="{035FE749-5896-40CB-BA70-69837DD1F7C6}"/>
              </a:ext>
            </a:extLst>
          </p:cNvPr>
          <p:cNvSpPr txBox="1"/>
          <p:nvPr/>
        </p:nvSpPr>
        <p:spPr>
          <a:xfrm>
            <a:off x="290041" y="5567734"/>
            <a:ext cx="357437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Marco Normativo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Documento Diagnóstico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Estrategias Institucionales Gestión Documental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Capacitación en la Gestión Documental.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Autodiagnósticos Planes Decreto 612 y planes de acción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Documentos de lineamientos archivísticos, Plan Institucional de Archivo - PINAR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Programa de Gestión Documental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Informes de auditoría interna y externa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Necesidades de los procesos </a:t>
            </a:r>
          </a:p>
        </p:txBody>
      </p:sp>
      <p:sp>
        <p:nvSpPr>
          <p:cNvPr id="157" name="CuadroTexto 156">
            <a:extLst>
              <a:ext uri="{FF2B5EF4-FFF2-40B4-BE49-F238E27FC236}">
                <a16:creationId xmlns:a16="http://schemas.microsoft.com/office/drawing/2014/main" id="{401F5C90-38BE-4741-B7C7-CE0E9B2A6EA3}"/>
              </a:ext>
            </a:extLst>
          </p:cNvPr>
          <p:cNvSpPr txBox="1"/>
          <p:nvPr/>
        </p:nvSpPr>
        <p:spPr>
          <a:xfrm>
            <a:off x="2212255" y="8341031"/>
            <a:ext cx="6714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NTC ISO 9001:2015 Numerales:., 7.5 información documentada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Política MIPG: Política Gestión Documental, política de transparencia, acceso a la información pública y lucha contra la corrupción</a:t>
            </a:r>
          </a:p>
        </p:txBody>
      </p:sp>
      <p:sp>
        <p:nvSpPr>
          <p:cNvPr id="158" name="CuadroTexto 157">
            <a:extLst>
              <a:ext uri="{FF2B5EF4-FFF2-40B4-BE49-F238E27FC236}">
                <a16:creationId xmlns:a16="http://schemas.microsoft.com/office/drawing/2014/main" id="{1C464795-7B74-4370-82BC-985E6C36E7B4}"/>
              </a:ext>
            </a:extLst>
          </p:cNvPr>
          <p:cNvSpPr txBox="1"/>
          <p:nvPr/>
        </p:nvSpPr>
        <p:spPr>
          <a:xfrm>
            <a:off x="15506174" y="8302038"/>
            <a:ext cx="2468533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Ver Senda Módulo Documentos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Ver Senda Módulo Indicadores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Ver Senda Módulo Riesgos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Ver Senda Normograma</a:t>
            </a:r>
          </a:p>
        </p:txBody>
      </p:sp>
      <p:sp>
        <p:nvSpPr>
          <p:cNvPr id="159" name="CuadroTexto 158">
            <a:extLst>
              <a:ext uri="{FF2B5EF4-FFF2-40B4-BE49-F238E27FC236}">
                <a16:creationId xmlns:a16="http://schemas.microsoft.com/office/drawing/2014/main" id="{9EEC1CD9-89BB-4BA3-AEF1-67F72F633DEF}"/>
              </a:ext>
            </a:extLst>
          </p:cNvPr>
          <p:cNvSpPr txBox="1"/>
          <p:nvPr/>
        </p:nvSpPr>
        <p:spPr>
          <a:xfrm>
            <a:off x="1493287" y="9562355"/>
            <a:ext cx="48280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Pedro Antonio Pardo Lagos</a:t>
            </a:r>
          </a:p>
          <a:p>
            <a:r>
              <a:rPr lang="es-CO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Contratista OAP.</a:t>
            </a:r>
          </a:p>
        </p:txBody>
      </p:sp>
      <p:sp>
        <p:nvSpPr>
          <p:cNvPr id="160" name="CuadroTexto 159">
            <a:extLst>
              <a:ext uri="{FF2B5EF4-FFF2-40B4-BE49-F238E27FC236}">
                <a16:creationId xmlns:a16="http://schemas.microsoft.com/office/drawing/2014/main" id="{762945FB-D055-463B-9ADE-0F1B8C44432A}"/>
              </a:ext>
            </a:extLst>
          </p:cNvPr>
          <p:cNvSpPr txBox="1"/>
          <p:nvPr/>
        </p:nvSpPr>
        <p:spPr>
          <a:xfrm>
            <a:off x="7315201" y="9607565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Angélica Maria Pinto Duarte</a:t>
            </a:r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Contratista SAF</a:t>
            </a:r>
          </a:p>
        </p:txBody>
      </p:sp>
      <p:sp>
        <p:nvSpPr>
          <p:cNvPr id="161" name="CuadroTexto 160">
            <a:extLst>
              <a:ext uri="{FF2B5EF4-FFF2-40B4-BE49-F238E27FC236}">
                <a16:creationId xmlns:a16="http://schemas.microsoft.com/office/drawing/2014/main" id="{E64ED57E-8437-4222-AC46-59CAFF5A6AB9}"/>
              </a:ext>
            </a:extLst>
          </p:cNvPr>
          <p:cNvSpPr txBox="1"/>
          <p:nvPr/>
        </p:nvSpPr>
        <p:spPr>
          <a:xfrm>
            <a:off x="13030200" y="9607565"/>
            <a:ext cx="48643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Orlando Eli León Vergara</a:t>
            </a:r>
          </a:p>
          <a:p>
            <a:pPr algn="just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Coordinador de procesos Corporativos</a:t>
            </a:r>
          </a:p>
        </p:txBody>
      </p:sp>
      <p:sp>
        <p:nvSpPr>
          <p:cNvPr id="87" name="Freeform 77">
            <a:extLst>
              <a:ext uri="{FF2B5EF4-FFF2-40B4-BE49-F238E27FC236}">
                <a16:creationId xmlns:a16="http://schemas.microsoft.com/office/drawing/2014/main" id="{06916441-1EE0-5DDE-BE57-C33E6EA45931}"/>
              </a:ext>
            </a:extLst>
          </p:cNvPr>
          <p:cNvSpPr/>
          <p:nvPr/>
        </p:nvSpPr>
        <p:spPr>
          <a:xfrm>
            <a:off x="264297" y="170945"/>
            <a:ext cx="1897790" cy="1029289"/>
          </a:xfrm>
          <a:custGeom>
            <a:avLst/>
            <a:gdLst/>
            <a:ahLst/>
            <a:cxnLst/>
            <a:rect l="l" t="t" r="r" b="b"/>
            <a:pathLst>
              <a:path w="3074492" h="1200138">
                <a:moveTo>
                  <a:pt x="0" y="0"/>
                </a:moveTo>
                <a:lnTo>
                  <a:pt x="3074493" y="0"/>
                </a:lnTo>
                <a:lnTo>
                  <a:pt x="3074493" y="1200138"/>
                </a:lnTo>
                <a:lnTo>
                  <a:pt x="0" y="1200138"/>
                </a:lnTo>
                <a:lnTo>
                  <a:pt x="0" y="0"/>
                </a:lnTo>
                <a:close/>
              </a:path>
            </a:pathLst>
          </a:custGeom>
          <a:blipFill>
            <a:blip r:embed="rId15"/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grpSp>
        <p:nvGrpSpPr>
          <p:cNvPr id="88" name="Group 78">
            <a:extLst>
              <a:ext uri="{FF2B5EF4-FFF2-40B4-BE49-F238E27FC236}">
                <a16:creationId xmlns:a16="http://schemas.microsoft.com/office/drawing/2014/main" id="{307CB508-DA59-0BA4-9DE2-BCEE86F82F56}"/>
              </a:ext>
            </a:extLst>
          </p:cNvPr>
          <p:cNvGrpSpPr/>
          <p:nvPr/>
        </p:nvGrpSpPr>
        <p:grpSpPr>
          <a:xfrm>
            <a:off x="15964191" y="160260"/>
            <a:ext cx="2036650" cy="334244"/>
            <a:chOff x="0" y="0"/>
            <a:chExt cx="1365290" cy="108463"/>
          </a:xfrm>
        </p:grpSpPr>
        <p:sp>
          <p:nvSpPr>
            <p:cNvPr id="89" name="Freeform 79">
              <a:extLst>
                <a:ext uri="{FF2B5EF4-FFF2-40B4-BE49-F238E27FC236}">
                  <a16:creationId xmlns:a16="http://schemas.microsoft.com/office/drawing/2014/main" id="{C6A288BD-ADC3-A17C-B1C7-92DB5AA330A1}"/>
                </a:ext>
              </a:extLst>
            </p:cNvPr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90" name="TextBox 80">
              <a:extLst>
                <a:ext uri="{FF2B5EF4-FFF2-40B4-BE49-F238E27FC236}">
                  <a16:creationId xmlns:a16="http://schemas.microsoft.com/office/drawing/2014/main" id="{54C63CE7-CAAC-8FCE-49AE-748F94EF1DA8}"/>
                </a:ext>
              </a:extLst>
            </p:cNvPr>
            <p:cNvSpPr txBox="1"/>
            <p:nvPr/>
          </p:nvSpPr>
          <p:spPr>
            <a:xfrm>
              <a:off x="0" y="-57150"/>
              <a:ext cx="1365290" cy="16561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91" name="Group 81">
            <a:extLst>
              <a:ext uri="{FF2B5EF4-FFF2-40B4-BE49-F238E27FC236}">
                <a16:creationId xmlns:a16="http://schemas.microsoft.com/office/drawing/2014/main" id="{B9714660-C34C-CFED-F0A8-4DB41DCE6F05}"/>
              </a:ext>
            </a:extLst>
          </p:cNvPr>
          <p:cNvGrpSpPr/>
          <p:nvPr/>
        </p:nvGrpSpPr>
        <p:grpSpPr>
          <a:xfrm>
            <a:off x="15964191" y="550418"/>
            <a:ext cx="2010516" cy="334244"/>
            <a:chOff x="0" y="0"/>
            <a:chExt cx="1365290" cy="108463"/>
          </a:xfrm>
        </p:grpSpPr>
        <p:sp>
          <p:nvSpPr>
            <p:cNvPr id="92" name="Freeform 82">
              <a:extLst>
                <a:ext uri="{FF2B5EF4-FFF2-40B4-BE49-F238E27FC236}">
                  <a16:creationId xmlns:a16="http://schemas.microsoft.com/office/drawing/2014/main" id="{09C19C6A-7DF4-A58E-801A-F883E1B1665B}"/>
                </a:ext>
              </a:extLst>
            </p:cNvPr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93" name="TextBox 83">
              <a:extLst>
                <a:ext uri="{FF2B5EF4-FFF2-40B4-BE49-F238E27FC236}">
                  <a16:creationId xmlns:a16="http://schemas.microsoft.com/office/drawing/2014/main" id="{941B8CA6-4B72-986E-6F27-8994A7F61C2D}"/>
                </a:ext>
              </a:extLst>
            </p:cNvPr>
            <p:cNvSpPr txBox="1"/>
            <p:nvPr/>
          </p:nvSpPr>
          <p:spPr>
            <a:xfrm>
              <a:off x="0" y="-57150"/>
              <a:ext cx="1365290" cy="16561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94" name="Group 84">
            <a:extLst>
              <a:ext uri="{FF2B5EF4-FFF2-40B4-BE49-F238E27FC236}">
                <a16:creationId xmlns:a16="http://schemas.microsoft.com/office/drawing/2014/main" id="{603B881A-512F-8799-FB72-FD7C75BBCA7F}"/>
              </a:ext>
            </a:extLst>
          </p:cNvPr>
          <p:cNvGrpSpPr/>
          <p:nvPr/>
        </p:nvGrpSpPr>
        <p:grpSpPr>
          <a:xfrm>
            <a:off x="15964190" y="954906"/>
            <a:ext cx="2010517" cy="334244"/>
            <a:chOff x="0" y="0"/>
            <a:chExt cx="1365290" cy="108463"/>
          </a:xfrm>
        </p:grpSpPr>
        <p:sp>
          <p:nvSpPr>
            <p:cNvPr id="95" name="Freeform 85">
              <a:extLst>
                <a:ext uri="{FF2B5EF4-FFF2-40B4-BE49-F238E27FC236}">
                  <a16:creationId xmlns:a16="http://schemas.microsoft.com/office/drawing/2014/main" id="{BA48026C-A021-4148-FE0B-8BD56F25EE66}"/>
                </a:ext>
              </a:extLst>
            </p:cNvPr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96" name="TextBox 86">
              <a:extLst>
                <a:ext uri="{FF2B5EF4-FFF2-40B4-BE49-F238E27FC236}">
                  <a16:creationId xmlns:a16="http://schemas.microsoft.com/office/drawing/2014/main" id="{59869124-332E-F824-3B65-9510A6A6FA66}"/>
                </a:ext>
              </a:extLst>
            </p:cNvPr>
            <p:cNvSpPr txBox="1"/>
            <p:nvPr/>
          </p:nvSpPr>
          <p:spPr>
            <a:xfrm>
              <a:off x="0" y="-57150"/>
              <a:ext cx="1365290" cy="16561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sp>
        <p:nvSpPr>
          <p:cNvPr id="115" name="TextBox 110">
            <a:extLst>
              <a:ext uri="{FF2B5EF4-FFF2-40B4-BE49-F238E27FC236}">
                <a16:creationId xmlns:a16="http://schemas.microsoft.com/office/drawing/2014/main" id="{BCC63900-F3A0-5691-5CD4-D6ACA8CC0175}"/>
              </a:ext>
            </a:extLst>
          </p:cNvPr>
          <p:cNvSpPr txBox="1"/>
          <p:nvPr/>
        </p:nvSpPr>
        <p:spPr>
          <a:xfrm>
            <a:off x="15964191" y="216085"/>
            <a:ext cx="727604" cy="2077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38"/>
              </a:lnSpc>
            </a:pPr>
            <a:r>
              <a:rPr lang="en-US" sz="1400" dirty="0">
                <a:solidFill>
                  <a:srgbClr val="002060"/>
                </a:solidFill>
                <a:latin typeface="League Spartan"/>
              </a:rPr>
              <a:t>Código:</a:t>
            </a:r>
          </a:p>
        </p:txBody>
      </p:sp>
      <p:sp>
        <p:nvSpPr>
          <p:cNvPr id="116" name="TextBox 111">
            <a:extLst>
              <a:ext uri="{FF2B5EF4-FFF2-40B4-BE49-F238E27FC236}">
                <a16:creationId xmlns:a16="http://schemas.microsoft.com/office/drawing/2014/main" id="{DB648446-BAA9-3656-FF85-B6F871B10A1B}"/>
              </a:ext>
            </a:extLst>
          </p:cNvPr>
          <p:cNvSpPr txBox="1"/>
          <p:nvPr/>
        </p:nvSpPr>
        <p:spPr>
          <a:xfrm>
            <a:off x="15964190" y="631645"/>
            <a:ext cx="845782" cy="2077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38"/>
              </a:lnSpc>
            </a:pPr>
            <a:r>
              <a:rPr lang="es-CO" sz="1400" dirty="0">
                <a:solidFill>
                  <a:srgbClr val="002060"/>
                </a:solidFill>
                <a:latin typeface="League Spartan"/>
              </a:rPr>
              <a:t>Versión:</a:t>
            </a:r>
          </a:p>
        </p:txBody>
      </p:sp>
      <p:sp>
        <p:nvSpPr>
          <p:cNvPr id="117" name="TextBox 112">
            <a:extLst>
              <a:ext uri="{FF2B5EF4-FFF2-40B4-BE49-F238E27FC236}">
                <a16:creationId xmlns:a16="http://schemas.microsoft.com/office/drawing/2014/main" id="{E996354F-1B3D-7167-CDC5-B449111D864E}"/>
              </a:ext>
            </a:extLst>
          </p:cNvPr>
          <p:cNvSpPr txBox="1"/>
          <p:nvPr/>
        </p:nvSpPr>
        <p:spPr>
          <a:xfrm>
            <a:off x="15648023" y="1019402"/>
            <a:ext cx="1476198" cy="2077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38"/>
              </a:lnSpc>
            </a:pPr>
            <a:r>
              <a:rPr lang="es-CO" sz="1400" dirty="0">
                <a:solidFill>
                  <a:srgbClr val="002060"/>
                </a:solidFill>
                <a:latin typeface="League Spartan"/>
              </a:rPr>
              <a:t>Vigente:</a:t>
            </a:r>
          </a:p>
        </p:txBody>
      </p:sp>
      <p:sp>
        <p:nvSpPr>
          <p:cNvPr id="119" name="TextBox 113">
            <a:extLst>
              <a:ext uri="{FF2B5EF4-FFF2-40B4-BE49-F238E27FC236}">
                <a16:creationId xmlns:a16="http://schemas.microsoft.com/office/drawing/2014/main" id="{D89E4EBB-EB91-BFD2-E4DB-84B8A7470B54}"/>
              </a:ext>
            </a:extLst>
          </p:cNvPr>
          <p:cNvSpPr txBox="1"/>
          <p:nvPr/>
        </p:nvSpPr>
        <p:spPr>
          <a:xfrm>
            <a:off x="1924338" y="126247"/>
            <a:ext cx="4426751" cy="97462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839"/>
              </a:lnSpc>
            </a:pPr>
            <a:r>
              <a:rPr lang="es-CO" sz="2400" dirty="0">
                <a:solidFill>
                  <a:srgbClr val="FFFFFF"/>
                </a:solidFill>
                <a:latin typeface="League Spartan"/>
              </a:rPr>
              <a:t>Caracterización Proceso </a:t>
            </a:r>
          </a:p>
          <a:p>
            <a:pPr algn="ctr">
              <a:lnSpc>
                <a:spcPts val="3839"/>
              </a:lnSpc>
            </a:pPr>
            <a:r>
              <a:rPr lang="es-CO" sz="2400" dirty="0">
                <a:solidFill>
                  <a:srgbClr val="FFFFFF"/>
                </a:solidFill>
                <a:latin typeface="League Spartan"/>
              </a:rPr>
              <a:t>A4 Gestión Documental</a:t>
            </a:r>
          </a:p>
        </p:txBody>
      </p:sp>
      <p:sp>
        <p:nvSpPr>
          <p:cNvPr id="121" name="TextBox 114">
            <a:extLst>
              <a:ext uri="{FF2B5EF4-FFF2-40B4-BE49-F238E27FC236}">
                <a16:creationId xmlns:a16="http://schemas.microsoft.com/office/drawing/2014/main" id="{91AB8C6F-3D8D-6AF6-A2D3-9F63EBA11504}"/>
              </a:ext>
            </a:extLst>
          </p:cNvPr>
          <p:cNvSpPr txBox="1"/>
          <p:nvPr/>
        </p:nvSpPr>
        <p:spPr>
          <a:xfrm>
            <a:off x="6172200" y="272216"/>
            <a:ext cx="9698609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es-CO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Objetivo: </a:t>
            </a: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Gestionar y administrar la documentación producida y recibida por las diferentes dependencias de la Entidad, atendiendo los lineamientos técnicos y normativos vigentes para la recuperación, preservación y difusión del patrimonio documental de PNNC; que permita apoyar de manera efectiva el cumplimiento de la misionalidad de la entidad.</a:t>
            </a:r>
          </a:p>
        </p:txBody>
      </p:sp>
      <p:sp>
        <p:nvSpPr>
          <p:cNvPr id="123" name="CuadroTexto 122">
            <a:extLst>
              <a:ext uri="{FF2B5EF4-FFF2-40B4-BE49-F238E27FC236}">
                <a16:creationId xmlns:a16="http://schemas.microsoft.com/office/drawing/2014/main" id="{9CD15A1C-449E-1D82-820A-A220DB2309B6}"/>
              </a:ext>
            </a:extLst>
          </p:cNvPr>
          <p:cNvSpPr txBox="1"/>
          <p:nvPr/>
        </p:nvSpPr>
        <p:spPr>
          <a:xfrm>
            <a:off x="16691795" y="130932"/>
            <a:ext cx="13090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A4-CA-01</a:t>
            </a:r>
          </a:p>
        </p:txBody>
      </p:sp>
      <p:sp>
        <p:nvSpPr>
          <p:cNvPr id="125" name="CuadroTexto 124">
            <a:extLst>
              <a:ext uri="{FF2B5EF4-FFF2-40B4-BE49-F238E27FC236}">
                <a16:creationId xmlns:a16="http://schemas.microsoft.com/office/drawing/2014/main" id="{500F520B-F11F-7BB1-8F9A-02924F5F1BAE}"/>
              </a:ext>
            </a:extLst>
          </p:cNvPr>
          <p:cNvSpPr txBox="1"/>
          <p:nvPr/>
        </p:nvSpPr>
        <p:spPr>
          <a:xfrm>
            <a:off x="16778957" y="576208"/>
            <a:ext cx="13593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02.</a:t>
            </a:r>
          </a:p>
        </p:txBody>
      </p:sp>
      <p:sp>
        <p:nvSpPr>
          <p:cNvPr id="127" name="CuadroTexto 126">
            <a:extLst>
              <a:ext uri="{FF2B5EF4-FFF2-40B4-BE49-F238E27FC236}">
                <a16:creationId xmlns:a16="http://schemas.microsoft.com/office/drawing/2014/main" id="{1540A9F6-159E-90E4-BE22-73A4C6382FE6}"/>
              </a:ext>
            </a:extLst>
          </p:cNvPr>
          <p:cNvSpPr txBox="1"/>
          <p:nvPr/>
        </p:nvSpPr>
        <p:spPr>
          <a:xfrm>
            <a:off x="16508712" y="944976"/>
            <a:ext cx="1282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02-07-2024.</a:t>
            </a:r>
          </a:p>
        </p:txBody>
      </p:sp>
      <p:sp>
        <p:nvSpPr>
          <p:cNvPr id="77" name="Rectángulo 76"/>
          <p:cNvSpPr/>
          <p:nvPr/>
        </p:nvSpPr>
        <p:spPr>
          <a:xfrm>
            <a:off x="4629732" y="3057564"/>
            <a:ext cx="267009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Desarrollar el análisis de contexto</a:t>
            </a:r>
          </a:p>
        </p:txBody>
      </p:sp>
      <p:sp>
        <p:nvSpPr>
          <p:cNvPr id="78" name="Rectángulo 77"/>
          <p:cNvSpPr/>
          <p:nvPr/>
        </p:nvSpPr>
        <p:spPr>
          <a:xfrm>
            <a:off x="3893628" y="3596724"/>
            <a:ext cx="3463396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Analizar necesidades y expectativas de las partes interesadas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Definir los riesgos  e indicadores del proceso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Definir la política de Gestión Documental asociadas con el objetivo del proceso.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Establecer cronogramas de trabajo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Formular y/o actualizar los Instrumentos de gestión de información pública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O" sz="11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62" name="CuadroTexto 161">
            <a:extLst>
              <a:ext uri="{FF2B5EF4-FFF2-40B4-BE49-F238E27FC236}">
                <a16:creationId xmlns:a16="http://schemas.microsoft.com/office/drawing/2014/main" id="{8C7A9F4F-6C7A-4306-BFC0-E592641750C0}"/>
              </a:ext>
            </a:extLst>
          </p:cNvPr>
          <p:cNvSpPr txBox="1"/>
          <p:nvPr/>
        </p:nvSpPr>
        <p:spPr>
          <a:xfrm>
            <a:off x="4597338" y="7177907"/>
            <a:ext cx="28447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Implementar acciones para el cierre de brechas de las políticas de gestión Documental a cargo del proceso</a:t>
            </a:r>
          </a:p>
        </p:txBody>
      </p:sp>
      <p:sp>
        <p:nvSpPr>
          <p:cNvPr id="163" name="CuadroTexto 162">
            <a:extLst>
              <a:ext uri="{FF2B5EF4-FFF2-40B4-BE49-F238E27FC236}">
                <a16:creationId xmlns:a16="http://schemas.microsoft.com/office/drawing/2014/main" id="{8C7A9F4F-6C7A-4306-BFC0-E592641750C0}"/>
              </a:ext>
            </a:extLst>
          </p:cNvPr>
          <p:cNvSpPr txBox="1"/>
          <p:nvPr/>
        </p:nvSpPr>
        <p:spPr>
          <a:xfrm>
            <a:off x="4610831" y="6662989"/>
            <a:ext cx="279354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Establecer acciones de mejoramiento para el cierre de no conformidades y demás hallazgos</a:t>
            </a:r>
          </a:p>
        </p:txBody>
      </p:sp>
      <p:sp>
        <p:nvSpPr>
          <p:cNvPr id="79" name="Rectángulo 78"/>
          <p:cNvSpPr/>
          <p:nvPr/>
        </p:nvSpPr>
        <p:spPr>
          <a:xfrm>
            <a:off x="3765174" y="7624417"/>
            <a:ext cx="3550026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Tomar acciones correctivas en caso de materialización de riesgos e incumplimientos en indicadores del proceso</a:t>
            </a:r>
          </a:p>
        </p:txBody>
      </p:sp>
      <p:pic>
        <p:nvPicPr>
          <p:cNvPr id="164" name="Gráfico 86" descr="Cuaderno de estrategias">
            <a:extLst>
              <a:ext uri="{FF2B5EF4-FFF2-40B4-BE49-F238E27FC236}">
                <a16:creationId xmlns:a16="http://schemas.microsoft.com/office/drawing/2014/main" id="{26BB92F2-0109-39D9-C4BD-83030D0A3AAE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246341" y="8326531"/>
            <a:ext cx="685671" cy="892282"/>
          </a:xfrm>
          <a:prstGeom prst="rect">
            <a:avLst/>
          </a:prstGeom>
          <a:ln>
            <a:solidFill>
              <a:srgbClr val="003387"/>
            </a:solidFill>
          </a:ln>
        </p:spPr>
      </p:pic>
      <p:sp>
        <p:nvSpPr>
          <p:cNvPr id="165" name="CuadroTexto 164">
            <a:extLst>
              <a:ext uri="{FF2B5EF4-FFF2-40B4-BE49-F238E27FC236}">
                <a16:creationId xmlns:a16="http://schemas.microsoft.com/office/drawing/2014/main" id="{1FB38144-C12E-44A8-FDA6-B6E569339F72}"/>
              </a:ext>
            </a:extLst>
          </p:cNvPr>
          <p:cNvSpPr txBox="1"/>
          <p:nvPr/>
        </p:nvSpPr>
        <p:spPr>
          <a:xfrm>
            <a:off x="11038964" y="8232626"/>
            <a:ext cx="2101338" cy="1061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CO" sz="105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Inicia con establecer el plan de acción y planes de trabajo del proceso y finaliza con t</a:t>
            </a:r>
            <a:r>
              <a:rPr kumimoji="0" lang="es-CO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</a:rPr>
              <a:t>omar acciones correctivas y correcciones para la mejora del proceso.</a:t>
            </a:r>
            <a:endParaRPr lang="es-CO" sz="1050" dirty="0">
              <a:solidFill>
                <a:prstClr val="black">
                  <a:lumMod val="65000"/>
                  <a:lumOff val="3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166" name="TextBox 100">
            <a:extLst>
              <a:ext uri="{FF2B5EF4-FFF2-40B4-BE49-F238E27FC236}">
                <a16:creationId xmlns:a16="http://schemas.microsoft.com/office/drawing/2014/main" id="{4C117A37-AE51-4DA7-7F10-0B7F5FE506DC}"/>
              </a:ext>
            </a:extLst>
          </p:cNvPr>
          <p:cNvSpPr txBox="1"/>
          <p:nvPr/>
        </p:nvSpPr>
        <p:spPr>
          <a:xfrm>
            <a:off x="10161249" y="8743706"/>
            <a:ext cx="977181" cy="2436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R="0" lvl="0" indent="0" fontAlgn="auto">
              <a:lnSpc>
                <a:spcPts val="18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Alcance:</a:t>
            </a:r>
          </a:p>
        </p:txBody>
      </p:sp>
    </p:spTree>
    <p:extLst>
      <p:ext uri="{BB962C8B-B14F-4D97-AF65-F5344CB8AC3E}">
        <p14:creationId xmlns:p14="http://schemas.microsoft.com/office/powerpoint/2010/main" val="3179325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3159</TotalTime>
  <Words>706</Words>
  <Application>Microsoft Office PowerPoint</Application>
  <PresentationFormat>Personalizado</PresentationFormat>
  <Paragraphs>95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League Spartan</vt:lpstr>
      <vt:lpstr>Calibri</vt:lpstr>
      <vt:lpstr>Arial</vt:lpstr>
      <vt:lpstr>Century Gothic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Caracterización Proceso</dc:title>
  <dc:creator>Gloria</dc:creator>
  <cp:lastModifiedBy>Marcela Borda Rodriguez</cp:lastModifiedBy>
  <cp:revision>150</cp:revision>
  <dcterms:created xsi:type="dcterms:W3CDTF">2006-08-16T00:00:00Z</dcterms:created>
  <dcterms:modified xsi:type="dcterms:W3CDTF">2024-07-12T14:02:33Z</dcterms:modified>
  <dc:identifier>DAGBI6CQJEU</dc:identifier>
</cp:coreProperties>
</file>