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  <p:embeddedFont>
      <p:font typeface="League Spartan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LANDO ELI LEON VERGARA" initials="OELV" lastIdx="5" clrIdx="0">
    <p:extLst>
      <p:ext uri="{19B8F6BF-5375-455C-9EA6-DF929625EA0E}">
        <p15:presenceInfo xmlns:p15="http://schemas.microsoft.com/office/powerpoint/2012/main" userId="S-1-5-21-3300181085-4084632649-3489714358-53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7"/>
    <a:srgbClr val="009536"/>
    <a:srgbClr val="D4BE1A"/>
    <a:srgbClr val="F1E58D"/>
    <a:srgbClr val="02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1" autoAdjust="0"/>
    <p:restoredTop sz="92497" autoAdjust="0"/>
  </p:normalViewPr>
  <p:slideViewPr>
    <p:cSldViewPr>
      <p:cViewPr varScale="1">
        <p:scale>
          <a:sx n="43" d="100"/>
          <a:sy n="43" d="100"/>
        </p:scale>
        <p:origin x="11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12/07/2024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E6815-D754-4349-8894-4715EC30333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39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0002" y="8255612"/>
            <a:ext cx="8678239" cy="1140204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83088" y="9471395"/>
            <a:ext cx="5971103" cy="701305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351089" y="9503947"/>
            <a:ext cx="5557943" cy="668753"/>
            <a:chOff x="0" y="0"/>
            <a:chExt cx="1803573" cy="2170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997542" y="9504501"/>
            <a:ext cx="5977166" cy="668753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68848" y="8246632"/>
            <a:ext cx="8905859" cy="1149183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87160" y="1374330"/>
            <a:ext cx="3547557" cy="3751619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293776" y="5230453"/>
            <a:ext cx="3529642" cy="2920333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781182" y="2378499"/>
            <a:ext cx="1872939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694072" y="6276817"/>
            <a:ext cx="1918247" cy="1069110"/>
            <a:chOff x="0" y="-57150"/>
            <a:chExt cx="473093" cy="379832"/>
          </a:xfrm>
        </p:grpSpPr>
        <p:sp>
          <p:nvSpPr>
            <p:cNvPr id="27" name="Freeform 27"/>
            <p:cNvSpPr/>
            <p:nvPr/>
          </p:nvSpPr>
          <p:spPr>
            <a:xfrm>
              <a:off x="251347" y="0"/>
              <a:ext cx="221746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770845" y="1372496"/>
            <a:ext cx="2671928" cy="3753453"/>
            <a:chOff x="0" y="0"/>
            <a:chExt cx="1519635" cy="128819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 dirty="0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947648" y="1372496"/>
            <a:ext cx="832437" cy="926402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944776" y="3475625"/>
            <a:ext cx="1151975" cy="1650182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697227" y="5210870"/>
            <a:ext cx="2731379" cy="2963888"/>
            <a:chOff x="0" y="0"/>
            <a:chExt cx="1521601" cy="88402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521601" cy="884023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905617" y="7413727"/>
            <a:ext cx="858564" cy="747180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905617" y="5201386"/>
            <a:ext cx="858563" cy="1180838"/>
            <a:chOff x="0" y="0"/>
            <a:chExt cx="457872" cy="275929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7545528" y="1201062"/>
            <a:ext cx="5813640" cy="3895187"/>
            <a:chOff x="0" y="-57150"/>
            <a:chExt cx="1743117" cy="1352481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586136" cy="1295331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2187660" y="2324726"/>
            <a:ext cx="2187855" cy="1117993"/>
            <a:chOff x="-236875" y="-57150"/>
            <a:chExt cx="709968" cy="385863"/>
          </a:xfrm>
        </p:grpSpPr>
        <p:sp>
          <p:nvSpPr>
            <p:cNvPr id="51" name="Freeform 51"/>
            <p:cNvSpPr/>
            <p:nvPr/>
          </p:nvSpPr>
          <p:spPr>
            <a:xfrm>
              <a:off x="-236875" y="-28575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7535873" y="5204654"/>
            <a:ext cx="5311794" cy="2975316"/>
            <a:chOff x="0" y="0"/>
            <a:chExt cx="1743117" cy="87924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2580265" y="6339909"/>
            <a:ext cx="919581" cy="901689"/>
            <a:chOff x="0" y="0"/>
            <a:chExt cx="476108" cy="325578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3780190" y="1365351"/>
            <a:ext cx="4358138" cy="3732267"/>
            <a:chOff x="0" y="0"/>
            <a:chExt cx="899356" cy="128759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2954455" y="1365350"/>
            <a:ext cx="2709472" cy="900461"/>
            <a:chOff x="0" y="0"/>
            <a:chExt cx="378502" cy="30062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2954456" y="3458663"/>
            <a:ext cx="2701520" cy="1643553"/>
            <a:chOff x="0" y="0"/>
            <a:chExt cx="373341" cy="60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3663466" y="5197019"/>
            <a:ext cx="4474861" cy="2940927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2954455" y="7375510"/>
            <a:ext cx="1571684" cy="762436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2929866" y="5197019"/>
            <a:ext cx="1398103" cy="1069012"/>
            <a:chOff x="0" y="0"/>
            <a:chExt cx="290567" cy="277990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1105229" y="1534264"/>
            <a:ext cx="2094289" cy="73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Proceso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o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grupo de valor 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que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aporta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el</a:t>
            </a:r>
          </a:p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867132" y="1494915"/>
            <a:ext cx="902229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4750950" y="5219700"/>
            <a:ext cx="856064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8229600" y="5432602"/>
            <a:ext cx="108806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8502747" y="1597076"/>
            <a:ext cx="720465" cy="25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4559689" y="1470202"/>
            <a:ext cx="2280511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405831" y="5410336"/>
            <a:ext cx="200744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Insumo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3556677" y="5261912"/>
            <a:ext cx="4507810" cy="487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Producto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357251" y="8469974"/>
            <a:ext cx="1090690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Requisito</a:t>
            </a:r>
          </a:p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Asociado: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13727138" y="8220709"/>
            <a:ext cx="1728303" cy="12112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MX" sz="1400" dirty="0">
                <a:solidFill>
                  <a:srgbClr val="003387"/>
                </a:solidFill>
                <a:latin typeface="League Spartan"/>
              </a:rPr>
              <a:t>Documentos, </a:t>
            </a:r>
          </a:p>
          <a:p>
            <a:pPr>
              <a:lnSpc>
                <a:spcPts val="1872"/>
              </a:lnSpc>
            </a:pPr>
            <a:r>
              <a:rPr lang="es-MX" sz="1400" dirty="0">
                <a:solidFill>
                  <a:srgbClr val="003387"/>
                </a:solidFill>
                <a:latin typeface="League Spartan"/>
              </a:rPr>
              <a:t>Riesgos,</a:t>
            </a:r>
          </a:p>
          <a:p>
            <a:pPr>
              <a:lnSpc>
                <a:spcPts val="1872"/>
              </a:lnSpc>
            </a:pPr>
            <a:r>
              <a:rPr lang="es-MX" sz="1400" dirty="0">
                <a:solidFill>
                  <a:srgbClr val="003387"/>
                </a:solidFill>
                <a:latin typeface="League Spartan"/>
              </a:rPr>
              <a:t>Indicadores y Normatividad legal: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432232" y="9740067"/>
            <a:ext cx="911911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Elaboró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475970" y="9740067"/>
            <a:ext cx="839230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>
                <a:solidFill>
                  <a:srgbClr val="003387"/>
                </a:solidFill>
                <a:latin typeface="League Spartan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2090007" y="9740067"/>
            <a:ext cx="94019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>
                <a:solidFill>
                  <a:srgbClr val="003387"/>
                </a:solidFill>
                <a:latin typeface="League Spartan"/>
              </a:rPr>
              <a:t>Aprobó: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950" y="1489715"/>
            <a:ext cx="715819" cy="715819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7271" y="5249278"/>
            <a:ext cx="606552" cy="504736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874505" y="1456234"/>
            <a:ext cx="842664" cy="842664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022965" y="5394887"/>
            <a:ext cx="761941" cy="761941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1968" y="8367864"/>
            <a:ext cx="893374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874505" y="8377752"/>
            <a:ext cx="910401" cy="910401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3688638" y="1413631"/>
            <a:ext cx="1222995" cy="868972"/>
            <a:chOff x="5432363" y="1517116"/>
            <a:chExt cx="1222995" cy="868972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7403316" y="1402112"/>
            <a:ext cx="1222995" cy="708412"/>
            <a:chOff x="5432363" y="1517116"/>
            <a:chExt cx="1222995" cy="868972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7467600" y="5295900"/>
            <a:ext cx="896077" cy="581690"/>
            <a:chOff x="5432363" y="1517116"/>
            <a:chExt cx="1222995" cy="868972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3885755" y="5292684"/>
            <a:ext cx="659461" cy="916267"/>
            <a:chOff x="4736873" y="1459216"/>
            <a:chExt cx="1222995" cy="887074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43930" y="1459216"/>
              <a:ext cx="840189" cy="887074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736873" y="1891206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A</a:t>
              </a:r>
            </a:p>
          </p:txBody>
        </p:sp>
      </p:grp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8F1087B-A787-4534-9152-71EB3EA2BAC3}"/>
              </a:ext>
            </a:extLst>
          </p:cNvPr>
          <p:cNvSpPr txBox="1"/>
          <p:nvPr/>
        </p:nvSpPr>
        <p:spPr>
          <a:xfrm>
            <a:off x="7794241" y="2207371"/>
            <a:ext cx="49491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Elaborar establecer y divulgar directrices relacionadas con la administración de los recursos físicos de la Entidad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Tramitar los amparos de los bienes muebles e inmuebles de PNNC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Contar con las pólizas de seguros que amparen los bienes e intereses de la entidad.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Actualizar la matriz de valoración de aspectos e impactos ambientales para determinar prioridades y necesidades del SGA.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Realizar la ejecución del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 de mantenimiento preventivo y correctivo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Realizar el levantamiento de las hojas de vida de las infraestructuras de PNNC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Realizar el seguimiento a los Proyectos de infraestructura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08CA88B5-1876-422A-9F6D-FD11BD3BCBD6}"/>
              </a:ext>
            </a:extLst>
          </p:cNvPr>
          <p:cNvSpPr txBox="1"/>
          <p:nvPr/>
        </p:nvSpPr>
        <p:spPr>
          <a:xfrm>
            <a:off x="13776665" y="1762453"/>
            <a:ext cx="4358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Informes de Gestión de Recursos Físicos e Infraestructura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Planes integrados Decreto 612.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Lineamientos en materia de administración de Programación de inventarios Plan de mantenimiento preventivo de inmuebles.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Bienes registrados en el inventario y asegurados.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Inventarios actualizados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Salidas de Almacén 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Actas de recibo de obra para mantenimientos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Actas de Recibo de Diseños Arquitectónicos con el cumplimiento de los lineamientos ambientales de la Entidad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Instructivo de Mantenimiento y Manejo de Vehículos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cumplimiento de las metas programadas en el SGA – Sistema de Gestión Ambiental</a:t>
            </a:r>
          </a:p>
          <a:p>
            <a:pPr marL="342900" indent="-342900">
              <a:buFont typeface="+mj-lt"/>
              <a:buAutoNum type="arabicPeriod"/>
            </a:pP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F76F7993-1020-4BFC-8F28-431A7588DB99}"/>
              </a:ext>
            </a:extLst>
          </p:cNvPr>
          <p:cNvSpPr txBox="1"/>
          <p:nvPr/>
        </p:nvSpPr>
        <p:spPr>
          <a:xfrm>
            <a:off x="283007" y="2642519"/>
            <a:ext cx="35899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Direccionamiento Estratégico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Todos los procesos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Departamento Nacional de Planeación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Departamento Administrativo de Función Pública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Presidencia de la República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Entidades reguladoras y de vigilancia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Contraloría General de la Republica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Entidades u organizaciones normativas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345392" y="5372100"/>
            <a:ext cx="30825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Generar alertas y recomendaciones a la Alta Dirección y demás responsables, frente a la ejecución de la gestión de recursos físicos e infraestructura y posibles incumplimientos a las metas institucionales.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6DD7BEBB-C6A3-4D95-93E7-8298AFC50EB1}"/>
              </a:ext>
            </a:extLst>
          </p:cNvPr>
          <p:cNvSpPr txBox="1"/>
          <p:nvPr/>
        </p:nvSpPr>
        <p:spPr>
          <a:xfrm>
            <a:off x="7497064" y="6010745"/>
            <a:ext cx="5390255" cy="2254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los resultados del Índice de Desempeño Institucional - IDI, Índice de Transparencia y Acceso a la Información - ITA y demás índices de gestión aplicables al proceso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Hacer seguimiento a las actividades realizadas para la actualización del inventario PNNC.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la ejecución de las actividades realizadas para temas de inventario,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Bienes asegurados, distribución y cumplimiento de los lineamientos establecidos,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que los vehículos se encuentran en debido estado para el servicio de transporte,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los resultados del SGA.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cumplimiento a la ejecución </a:t>
            </a:r>
            <a:r>
              <a:rPr lang="es-MX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del plan de mantenimiento preventivo y correctivo de PNNC </a:t>
            </a:r>
            <a:endParaRPr lang="es-CO" sz="1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105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60896E4A-356B-494A-BB24-16BC55F6E51C}"/>
              </a:ext>
            </a:extLst>
          </p:cNvPr>
          <p:cNvSpPr txBox="1"/>
          <p:nvPr/>
        </p:nvSpPr>
        <p:spPr>
          <a:xfrm>
            <a:off x="13936917" y="6029840"/>
            <a:ext cx="39656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1, 2, 3- 8,9 Entes de control naciones, territoriales y demás entidades líderes de política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5 -8,9  Evaluación independiente y todos los demás procesos 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3, 4,6, 7, 8, 9 Todos los procesos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035FE749-5896-40CB-BA70-69837DD1F7C6}"/>
              </a:ext>
            </a:extLst>
          </p:cNvPr>
          <p:cNvSpPr txBox="1"/>
          <p:nvPr/>
        </p:nvSpPr>
        <p:spPr>
          <a:xfrm>
            <a:off x="325888" y="5685732"/>
            <a:ext cx="3511518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Marco Normativo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Escritura y Certificado de Tradición y Libertad 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Inventario de Bienes muebles e inmuebles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Requerimientos de mantenimientos preventivos y correctivos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Autodiagnósticos Planes Decreto 612 y planes de acción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Informes de auditoría interna y externa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Necesidades de los procesos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Resultados de la Matriz de Aspectos e impactos -MIAVIA y Matriz Legal ambiental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Datos que impacten o apliquen al SGA </a:t>
            </a:r>
            <a:endParaRPr lang="es-CO" sz="1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401F5C90-38BE-4741-B7C7-CE0E9B2A6EA3}"/>
              </a:ext>
            </a:extLst>
          </p:cNvPr>
          <p:cNvSpPr txBox="1"/>
          <p:nvPr/>
        </p:nvSpPr>
        <p:spPr>
          <a:xfrm>
            <a:off x="2120579" y="8339370"/>
            <a:ext cx="6822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9001:2015 Numerales4.1. , 4.2., 4.4 ., 6.1., 6.3., 7.1. , 7.1.3. , 7.1.4., 7.1.6., 7.5., 7.5.1., 7.5.2., 7.5.3.,  9.1.3., 10.1.,  10.2., 10.3.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MIPG Política:  Política de Fortalecimiento organizacional y simplificación de procesos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14001: 2015 4.1.,  6.1.,  6.1.2.  6.1.3. , 6.1.4., 7.5., 8.2., 9.1., 9.1.1.,  9.1.2., 9.3. (e).,10.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1C464795-7B74-4370-82BC-985E6C36E7B4}"/>
              </a:ext>
            </a:extLst>
          </p:cNvPr>
          <p:cNvSpPr txBox="1"/>
          <p:nvPr/>
        </p:nvSpPr>
        <p:spPr>
          <a:xfrm>
            <a:off x="15109509" y="8282755"/>
            <a:ext cx="28584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Documentos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Indicadores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Riesgos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Normograma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er Senda Modulo de Gestión Ambiental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1344143" y="9607565"/>
            <a:ext cx="4828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Pedro Antonio Pardo Lagos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Contratista OAP.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762945FB-D055-463B-9ADE-0F1B8C44432A}"/>
              </a:ext>
            </a:extLst>
          </p:cNvPr>
          <p:cNvSpPr txBox="1"/>
          <p:nvPr/>
        </p:nvSpPr>
        <p:spPr>
          <a:xfrm>
            <a:off x="7422060" y="9594589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Carlos Alberto Pinzón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Coordinador Grupo de Infraestructura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13058551" y="9614281"/>
            <a:ext cx="4781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Orlando Eli León Vergara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Coordinador de procesos Corporativos</a:t>
            </a:r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id="{06916441-1EE0-5DDE-BE57-C33E6EA45931}"/>
              </a:ext>
            </a:extLst>
          </p:cNvPr>
          <p:cNvSpPr/>
          <p:nvPr/>
        </p:nvSpPr>
        <p:spPr>
          <a:xfrm>
            <a:off x="264297" y="170945"/>
            <a:ext cx="1716903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88" name="Group 78">
            <a:extLst>
              <a:ext uri="{FF2B5EF4-FFF2-40B4-BE49-F238E27FC236}">
                <a16:creationId xmlns:a16="http://schemas.microsoft.com/office/drawing/2014/main" id="{307CB508-DA59-0BA4-9DE2-BCEE86F82F56}"/>
              </a:ext>
            </a:extLst>
          </p:cNvPr>
          <p:cNvGrpSpPr/>
          <p:nvPr/>
        </p:nvGrpSpPr>
        <p:grpSpPr>
          <a:xfrm>
            <a:off x="15964191" y="-15856"/>
            <a:ext cx="2036650" cy="510360"/>
            <a:chOff x="0" y="-57150"/>
            <a:chExt cx="1365290" cy="165613"/>
          </a:xfrm>
        </p:grpSpPr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id="{C6A288BD-ADC3-A17C-B1C7-92DB5AA330A1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0" name="TextBox 80">
              <a:extLst>
                <a:ext uri="{FF2B5EF4-FFF2-40B4-BE49-F238E27FC236}">
                  <a16:creationId xmlns:a16="http://schemas.microsoft.com/office/drawing/2014/main" id="{54C63CE7-CAAC-8FCE-49AE-748F94EF1DA8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91" name="Group 81">
            <a:extLst>
              <a:ext uri="{FF2B5EF4-FFF2-40B4-BE49-F238E27FC236}">
                <a16:creationId xmlns:a16="http://schemas.microsoft.com/office/drawing/2014/main" id="{B9714660-C34C-CFED-F0A8-4DB41DCE6F05}"/>
              </a:ext>
            </a:extLst>
          </p:cNvPr>
          <p:cNvGrpSpPr/>
          <p:nvPr/>
        </p:nvGrpSpPr>
        <p:grpSpPr>
          <a:xfrm>
            <a:off x="15964191" y="550418"/>
            <a:ext cx="2010516" cy="334244"/>
            <a:chOff x="0" y="0"/>
            <a:chExt cx="1365290" cy="108463"/>
          </a:xfrm>
        </p:grpSpPr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id="{09C19C6A-7DF4-A58E-801A-F883E1B1665B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3" name="TextBox 83">
              <a:extLst>
                <a:ext uri="{FF2B5EF4-FFF2-40B4-BE49-F238E27FC236}">
                  <a16:creationId xmlns:a16="http://schemas.microsoft.com/office/drawing/2014/main" id="{941B8CA6-4B72-986E-6F27-8994A7F61C2D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94" name="Group 84">
            <a:extLst>
              <a:ext uri="{FF2B5EF4-FFF2-40B4-BE49-F238E27FC236}">
                <a16:creationId xmlns:a16="http://schemas.microsoft.com/office/drawing/2014/main" id="{603B881A-512F-8799-FB72-FD7C75BBCA7F}"/>
              </a:ext>
            </a:extLst>
          </p:cNvPr>
          <p:cNvGrpSpPr/>
          <p:nvPr/>
        </p:nvGrpSpPr>
        <p:grpSpPr>
          <a:xfrm>
            <a:off x="15964190" y="954906"/>
            <a:ext cx="2010517" cy="334244"/>
            <a:chOff x="0" y="0"/>
            <a:chExt cx="1365290" cy="108463"/>
          </a:xfrm>
        </p:grpSpPr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id="{BA48026C-A021-4148-FE0B-8BD56F25EE66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96" name="TextBox 86">
              <a:extLst>
                <a:ext uri="{FF2B5EF4-FFF2-40B4-BE49-F238E27FC236}">
                  <a16:creationId xmlns:a16="http://schemas.microsoft.com/office/drawing/2014/main" id="{59869124-332E-F824-3B65-9510A6A6FA66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sp>
        <p:nvSpPr>
          <p:cNvPr id="115" name="TextBox 110">
            <a:extLst>
              <a:ext uri="{FF2B5EF4-FFF2-40B4-BE49-F238E27FC236}">
                <a16:creationId xmlns:a16="http://schemas.microsoft.com/office/drawing/2014/main" id="{BCC63900-F3A0-5691-5CD4-D6ACA8CC0175}"/>
              </a:ext>
            </a:extLst>
          </p:cNvPr>
          <p:cNvSpPr txBox="1"/>
          <p:nvPr/>
        </p:nvSpPr>
        <p:spPr>
          <a:xfrm>
            <a:off x="15964191" y="216085"/>
            <a:ext cx="727604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n-US" sz="1400" dirty="0">
                <a:solidFill>
                  <a:srgbClr val="002060"/>
                </a:solidFill>
                <a:latin typeface="League Spartan"/>
              </a:rPr>
              <a:t>Código:</a:t>
            </a:r>
          </a:p>
        </p:txBody>
      </p:sp>
      <p:sp>
        <p:nvSpPr>
          <p:cNvPr id="116" name="TextBox 111">
            <a:extLst>
              <a:ext uri="{FF2B5EF4-FFF2-40B4-BE49-F238E27FC236}">
                <a16:creationId xmlns:a16="http://schemas.microsoft.com/office/drawing/2014/main" id="{DB648446-BAA9-3656-FF85-B6F871B10A1B}"/>
              </a:ext>
            </a:extLst>
          </p:cNvPr>
          <p:cNvSpPr txBox="1"/>
          <p:nvPr/>
        </p:nvSpPr>
        <p:spPr>
          <a:xfrm>
            <a:off x="15964190" y="631645"/>
            <a:ext cx="845782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Versión:</a:t>
            </a:r>
          </a:p>
        </p:txBody>
      </p:sp>
      <p:sp>
        <p:nvSpPr>
          <p:cNvPr id="117" name="TextBox 112">
            <a:extLst>
              <a:ext uri="{FF2B5EF4-FFF2-40B4-BE49-F238E27FC236}">
                <a16:creationId xmlns:a16="http://schemas.microsoft.com/office/drawing/2014/main" id="{E996354F-1B3D-7167-CDC5-B449111D864E}"/>
              </a:ext>
            </a:extLst>
          </p:cNvPr>
          <p:cNvSpPr txBox="1"/>
          <p:nvPr/>
        </p:nvSpPr>
        <p:spPr>
          <a:xfrm>
            <a:off x="15648023" y="1019402"/>
            <a:ext cx="1476198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Vigente:</a:t>
            </a:r>
          </a:p>
        </p:txBody>
      </p:sp>
      <p:sp>
        <p:nvSpPr>
          <p:cNvPr id="119" name="TextBox 113">
            <a:extLst>
              <a:ext uri="{FF2B5EF4-FFF2-40B4-BE49-F238E27FC236}">
                <a16:creationId xmlns:a16="http://schemas.microsoft.com/office/drawing/2014/main" id="{D89E4EBB-EB91-BFD2-E4DB-84B8A7470B54}"/>
              </a:ext>
            </a:extLst>
          </p:cNvPr>
          <p:cNvSpPr txBox="1"/>
          <p:nvPr/>
        </p:nvSpPr>
        <p:spPr>
          <a:xfrm>
            <a:off x="1942504" y="242332"/>
            <a:ext cx="4887541" cy="92974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39"/>
              </a:lnSpc>
            </a:pPr>
            <a:r>
              <a:rPr lang="es-CO" sz="2000" dirty="0">
                <a:solidFill>
                  <a:srgbClr val="FFFFFF"/>
                </a:solidFill>
                <a:latin typeface="League Spartan"/>
              </a:rPr>
              <a:t>Caracterización Proceso </a:t>
            </a:r>
          </a:p>
          <a:p>
            <a:pPr algn="ctr">
              <a:lnSpc>
                <a:spcPts val="3839"/>
              </a:lnSpc>
            </a:pPr>
            <a:r>
              <a:rPr lang="es-CO" sz="2000" dirty="0">
                <a:solidFill>
                  <a:srgbClr val="FFFFFF"/>
                </a:solidFill>
                <a:latin typeface="League Spartan"/>
              </a:rPr>
              <a:t>A3 Recursos Físicos e Infraestructura</a:t>
            </a:r>
          </a:p>
        </p:txBody>
      </p:sp>
      <p:sp>
        <p:nvSpPr>
          <p:cNvPr id="121" name="TextBox 114">
            <a:extLst>
              <a:ext uri="{FF2B5EF4-FFF2-40B4-BE49-F238E27FC236}">
                <a16:creationId xmlns:a16="http://schemas.microsoft.com/office/drawing/2014/main" id="{91AB8C6F-3D8D-6AF6-A2D3-9F63EBA11504}"/>
              </a:ext>
            </a:extLst>
          </p:cNvPr>
          <p:cNvSpPr txBox="1"/>
          <p:nvPr/>
        </p:nvSpPr>
        <p:spPr>
          <a:xfrm>
            <a:off x="6942976" y="272216"/>
            <a:ext cx="8927833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s-CO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Objetivo: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Administrar, valorar, registrar y asegurar los recursos físicos de PNNC, mediante la adquisición, identificación, valoración, mantenimiento, y/o adecuación de los bienes muebles e inmuebles de la entidad; identificando y aplicando los criterios ambientales y de sostenibilidad, para el adecuado funcionamiento, operación y administración de los PNN y apoyar de manera efectiva el cumplimiento de la misionalidad de la entidad.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9CD15A1C-449E-1D82-820A-A220DB2309B6}"/>
              </a:ext>
            </a:extLst>
          </p:cNvPr>
          <p:cNvSpPr txBox="1"/>
          <p:nvPr/>
        </p:nvSpPr>
        <p:spPr>
          <a:xfrm>
            <a:off x="16691795" y="130932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A3-CA-01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500F520B-F11F-7BB1-8F9A-02924F5F1BAE}"/>
              </a:ext>
            </a:extLst>
          </p:cNvPr>
          <p:cNvSpPr txBox="1"/>
          <p:nvPr/>
        </p:nvSpPr>
        <p:spPr>
          <a:xfrm>
            <a:off x="16778957" y="576208"/>
            <a:ext cx="1359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02.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1540A9F6-159E-90E4-BE22-73A4C6382FE6}"/>
              </a:ext>
            </a:extLst>
          </p:cNvPr>
          <p:cNvSpPr txBox="1"/>
          <p:nvPr/>
        </p:nvSpPr>
        <p:spPr>
          <a:xfrm>
            <a:off x="16489662" y="953396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02-07-2024</a:t>
            </a:r>
          </a:p>
        </p:txBody>
      </p:sp>
      <p:sp>
        <p:nvSpPr>
          <p:cNvPr id="77" name="Rectángulo 76"/>
          <p:cNvSpPr/>
          <p:nvPr/>
        </p:nvSpPr>
        <p:spPr>
          <a:xfrm>
            <a:off x="3886439" y="4057421"/>
            <a:ext cx="34205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Definir </a:t>
            </a:r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 de mantenimiento preventivo y correctivo de PNNC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Definir la necesidad del presupuesto para el mantenimiento preventivo y correctivo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Definir la intervención  de las infraestructuras priorizando según las necesidades y recursos disponibles.  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627849" y="6452318"/>
            <a:ext cx="277436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Implementar acciones para el mejoramiento del SGA.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CO" sz="105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Establecer acciones de mejoramiento para el cierre de no conformidades y demás hallazgos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3866481" y="7504296"/>
            <a:ext cx="348649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Tomar acciones correctivas en caso de materialización de riesgos e incumplimientos en indicadores del proceso</a:t>
            </a:r>
          </a:p>
        </p:txBody>
      </p:sp>
      <p:sp>
        <p:nvSpPr>
          <p:cNvPr id="78" name="Rectángulo 77"/>
          <p:cNvSpPr/>
          <p:nvPr/>
        </p:nvSpPr>
        <p:spPr>
          <a:xfrm>
            <a:off x="9307318" y="5267020"/>
            <a:ext cx="35471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resultado de los indicadores, riesgos materializados, hallazgos de auditorías y seguimientos que se realicen al proceso</a:t>
            </a:r>
          </a:p>
        </p:txBody>
      </p:sp>
      <p:pic>
        <p:nvPicPr>
          <p:cNvPr id="164" name="Gráfico 86" descr="Cuaderno de estrategias">
            <a:extLst>
              <a:ext uri="{FF2B5EF4-FFF2-40B4-BE49-F238E27FC236}">
                <a16:creationId xmlns:a16="http://schemas.microsoft.com/office/drawing/2014/main" id="{26BB92F2-0109-39D9-C4BD-83030D0A3AA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18727" y="8379567"/>
            <a:ext cx="736017" cy="957799"/>
          </a:xfrm>
          <a:prstGeom prst="rect">
            <a:avLst/>
          </a:prstGeom>
          <a:ln>
            <a:solidFill>
              <a:srgbClr val="003387"/>
            </a:solidFill>
          </a:ln>
        </p:spPr>
      </p:pic>
      <p:sp>
        <p:nvSpPr>
          <p:cNvPr id="165" name="CuadroTexto 164">
            <a:extLst>
              <a:ext uri="{FF2B5EF4-FFF2-40B4-BE49-F238E27FC236}">
                <a16:creationId xmlns:a16="http://schemas.microsoft.com/office/drawing/2014/main" id="{1FB38144-C12E-44A8-FDA6-B6E569339F72}"/>
              </a:ext>
            </a:extLst>
          </p:cNvPr>
          <p:cNvSpPr txBox="1"/>
          <p:nvPr/>
        </p:nvSpPr>
        <p:spPr>
          <a:xfrm>
            <a:off x="10680547" y="8194413"/>
            <a:ext cx="22556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Inicia con establecer el plan de acción y planes de trabajo del proceso y finaliza con t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omar acciones correctivas y correcciones para la mejora del proceso.</a:t>
            </a:r>
            <a:endParaRPr lang="es-CO" sz="12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6" name="TextBox 100">
            <a:extLst>
              <a:ext uri="{FF2B5EF4-FFF2-40B4-BE49-F238E27FC236}">
                <a16:creationId xmlns:a16="http://schemas.microsoft.com/office/drawing/2014/main" id="{4C117A37-AE51-4DA7-7F10-0B7F5FE506DC}"/>
              </a:ext>
            </a:extLst>
          </p:cNvPr>
          <p:cNvSpPr txBox="1"/>
          <p:nvPr/>
        </p:nvSpPr>
        <p:spPr>
          <a:xfrm>
            <a:off x="9815310" y="8798067"/>
            <a:ext cx="885863" cy="2496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indent="0" fontAlgn="auto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Alcance:</a:t>
            </a:r>
          </a:p>
        </p:txBody>
      </p:sp>
      <p:sp>
        <p:nvSpPr>
          <p:cNvPr id="167" name="CuadroTexto 166">
            <a:extLst>
              <a:ext uri="{FF2B5EF4-FFF2-40B4-BE49-F238E27FC236}">
                <a16:creationId xmlns:a16="http://schemas.microsoft.com/office/drawing/2014/main" id="{B1F39487-8B70-4910-9153-72EAE925DB70}"/>
              </a:ext>
            </a:extLst>
          </p:cNvPr>
          <p:cNvSpPr txBox="1"/>
          <p:nvPr/>
        </p:nvSpPr>
        <p:spPr>
          <a:xfrm>
            <a:off x="4767023" y="1592351"/>
            <a:ext cx="245926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Analizar necesidades y expectativas de las partes interesadas frente a innovación de infraestructura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Planear las líneas de trabajo para los programas del SGA.</a:t>
            </a: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Definir los riesgos  e indicadores del proceso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Estructurar los proyectos de infraestructura de PNNC con lineamientos de Arquitectura liviana, sostenible y bioclimática.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553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3371</TotalTime>
  <Words>884</Words>
  <Application>Microsoft Office PowerPoint</Application>
  <PresentationFormat>Personalizado</PresentationFormat>
  <Paragraphs>104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League Spartan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Marcela Borda Rodriguez</cp:lastModifiedBy>
  <cp:revision>166</cp:revision>
  <dcterms:created xsi:type="dcterms:W3CDTF">2006-08-16T00:00:00Z</dcterms:created>
  <dcterms:modified xsi:type="dcterms:W3CDTF">2024-07-12T14:00:50Z</dcterms:modified>
  <dc:identifier>DAGBI6CQJEU</dc:identifier>
</cp:coreProperties>
</file>