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League Spartan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7"/>
    <a:srgbClr val="009536"/>
    <a:srgbClr val="D4BE1A"/>
    <a:srgbClr val="F1E58D"/>
    <a:srgbClr val="02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1" autoAdjust="0"/>
    <p:restoredTop sz="92497" autoAdjust="0"/>
  </p:normalViewPr>
  <p:slideViewPr>
    <p:cSldViewPr>
      <p:cViewPr varScale="1">
        <p:scale>
          <a:sx n="43" d="100"/>
          <a:sy n="43" d="100"/>
        </p:scale>
        <p:origin x="11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12/07/2024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958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83088" y="8255611"/>
            <a:ext cx="8715153" cy="1300477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83088" y="9615235"/>
            <a:ext cx="5971103" cy="524913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351089" y="9607538"/>
            <a:ext cx="5557943" cy="554766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997541" y="9606983"/>
            <a:ext cx="6140785" cy="565717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55694" y="8246614"/>
            <a:ext cx="9069479" cy="1304546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87160" y="1374330"/>
            <a:ext cx="2999673" cy="3751619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293776" y="5230453"/>
            <a:ext cx="2999673" cy="2920333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781182" y="2378499"/>
            <a:ext cx="1467517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781182" y="6438332"/>
            <a:ext cx="1457895" cy="908250"/>
            <a:chOff x="0" y="0"/>
            <a:chExt cx="473093" cy="322682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315291" y="1372496"/>
            <a:ext cx="3623980" cy="3753453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351918" y="1372496"/>
            <a:ext cx="1428167" cy="926402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351918" y="3475625"/>
            <a:ext cx="1412264" cy="1650182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324779" y="5196930"/>
            <a:ext cx="3627539" cy="2963888"/>
            <a:chOff x="0" y="0"/>
            <a:chExt cx="1521601" cy="88402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353189" y="7413727"/>
            <a:ext cx="1410992" cy="747180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353189" y="5201386"/>
            <a:ext cx="1410992" cy="1180838"/>
            <a:chOff x="0" y="0"/>
            <a:chExt cx="457872" cy="275929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8028720" y="1218434"/>
            <a:ext cx="5314937" cy="3895187"/>
            <a:chOff x="0" y="-57150"/>
            <a:chExt cx="1743117" cy="1352481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586136" cy="1295331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2187660" y="2324726"/>
            <a:ext cx="2187855" cy="1117993"/>
            <a:chOff x="-236875" y="-57150"/>
            <a:chExt cx="709968" cy="385863"/>
          </a:xfrm>
        </p:grpSpPr>
        <p:sp>
          <p:nvSpPr>
            <p:cNvPr id="51" name="Freeform 51"/>
            <p:cNvSpPr/>
            <p:nvPr/>
          </p:nvSpPr>
          <p:spPr>
            <a:xfrm>
              <a:off x="-236875" y="-28575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018655" y="5204654"/>
            <a:ext cx="4829012" cy="2975316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2580265" y="6339909"/>
            <a:ext cx="919581" cy="901689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3780190" y="1365351"/>
            <a:ext cx="4358138" cy="3732267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2954455" y="1365350"/>
            <a:ext cx="2709472" cy="900461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2954456" y="3458663"/>
            <a:ext cx="2701520" cy="1643553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3663466" y="5197019"/>
            <a:ext cx="4474861" cy="2940927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2959397" y="7333509"/>
            <a:ext cx="1571684" cy="762436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2929866" y="5197019"/>
            <a:ext cx="1398103" cy="1069012"/>
            <a:chOff x="0" y="0"/>
            <a:chExt cx="290567" cy="277990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1105229" y="1534264"/>
            <a:ext cx="2094289" cy="73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Proceso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o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grupo de valor 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que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aporta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el</a:t>
            </a:r>
          </a:p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526087" y="1463806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5358060" y="5227665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8878753" y="5475906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9120809" y="1609007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4559689" y="1470202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246955" y="5657076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Insumo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3948528" y="5460907"/>
            <a:ext cx="3964682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319095" y="8610143"/>
            <a:ext cx="1195505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Requisito</a:t>
            </a:r>
          </a:p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Asociado: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4111990" y="8267700"/>
            <a:ext cx="1737610" cy="1218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MX" sz="1400" dirty="0">
                <a:solidFill>
                  <a:srgbClr val="003387"/>
                </a:solidFill>
                <a:latin typeface="League Spartan"/>
              </a:rPr>
              <a:t>Documentos, </a:t>
            </a:r>
          </a:p>
          <a:p>
            <a:pPr>
              <a:lnSpc>
                <a:spcPts val="1872"/>
              </a:lnSpc>
            </a:pPr>
            <a:r>
              <a:rPr lang="es-MX" sz="1400" dirty="0">
                <a:solidFill>
                  <a:srgbClr val="003387"/>
                </a:solidFill>
                <a:latin typeface="League Spartan"/>
              </a:rPr>
              <a:t>Riesgos,</a:t>
            </a:r>
          </a:p>
          <a:p>
            <a:pPr>
              <a:lnSpc>
                <a:spcPts val="1872"/>
              </a:lnSpc>
            </a:pPr>
            <a:r>
              <a:rPr lang="es-MX" sz="1400" dirty="0">
                <a:solidFill>
                  <a:srgbClr val="003387"/>
                </a:solidFill>
                <a:latin typeface="League Spartan"/>
              </a:rPr>
              <a:t>Indicadores y Normatividad legal</a:t>
            </a:r>
            <a:r>
              <a:rPr lang="es-CO" sz="1400" dirty="0">
                <a:solidFill>
                  <a:srgbClr val="003387"/>
                </a:solidFill>
                <a:latin typeface="League Spartan"/>
              </a:rPr>
              <a:t>: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32232" y="9740067"/>
            <a:ext cx="911911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Elaboró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475970" y="9740067"/>
            <a:ext cx="839230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2090007" y="9740067"/>
            <a:ext cx="94019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950" y="1489715"/>
            <a:ext cx="715819" cy="715819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9608" y="5349541"/>
            <a:ext cx="818692" cy="818692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88126" y="1439939"/>
            <a:ext cx="842664" cy="842664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022965" y="5394887"/>
            <a:ext cx="761941" cy="761941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1968" y="8367864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110399" y="8417264"/>
            <a:ext cx="910401" cy="910401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245953" y="1437898"/>
            <a:ext cx="1222995" cy="868972"/>
            <a:chOff x="5432363" y="1517116"/>
            <a:chExt cx="1222995" cy="868972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8100391" y="1462651"/>
            <a:ext cx="1222995" cy="868972"/>
            <a:chOff x="5432363" y="1517116"/>
            <a:chExt cx="1222995" cy="868972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7924800" y="5263496"/>
            <a:ext cx="1119739" cy="718204"/>
            <a:chOff x="5432363" y="1517116"/>
            <a:chExt cx="1222995" cy="868972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230064" y="5409989"/>
            <a:ext cx="1222995" cy="799398"/>
            <a:chOff x="4736873" y="1459216"/>
            <a:chExt cx="1222995" cy="799398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736873" y="1891206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A</a:t>
              </a:r>
            </a:p>
          </p:txBody>
        </p:sp>
      </p:grp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B61C0742-3694-4F00-A129-AB063273A2E8}"/>
              </a:ext>
            </a:extLst>
          </p:cNvPr>
          <p:cNvSpPr txBox="1"/>
          <p:nvPr/>
        </p:nvSpPr>
        <p:spPr>
          <a:xfrm>
            <a:off x="4255430" y="1739255"/>
            <a:ext cx="35880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Planificar y establecer metodologías para  generar el Ingreso, desarrollo y retiro del personal,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Identificar el ciclo de vida del servidor publico 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Planificar y establecer metodologías para definir el modelo organizacional para PNNC y conflicto de interés.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la agenda de trabajo del Comité de convivencia y SST.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Identificar las necesidades de SST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8179956" y="1895991"/>
            <a:ext cx="458365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8400" indent="-268288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Realizar los procesos para generar el Ingreso, desarrollo y retiro del personal,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Administrar el pago de nómina de la entidad,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Realizar la evaluación del desempeño a servidores públicos de carrera administrativa y medición de la competencia laboral para los servidores en provisionalidad.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Realizar la formulación y ejecutar los Planes del decreto 612 del 2018 relacionados con el Talento Humano.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Administrar novedades del personal y mantener actualizada la gestión del Talento Humano de acuerdo con la normatividad legal vigente.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Desempeñar el rol de secretaria Técnica de los comités asignados.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Actualizar el documento de conflicto de interés </a:t>
            </a:r>
          </a:p>
          <a:p>
            <a:pPr marL="342900" indent="-342900" algn="just">
              <a:buFont typeface="+mj-lt"/>
              <a:buAutoNum type="arabicPeriod"/>
            </a:pP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08CA88B5-1876-422A-9F6D-FD11BD3BCBD6}"/>
              </a:ext>
            </a:extLst>
          </p:cNvPr>
          <p:cNvSpPr txBox="1"/>
          <p:nvPr/>
        </p:nvSpPr>
        <p:spPr>
          <a:xfrm>
            <a:off x="13850527" y="1781767"/>
            <a:ext cx="416511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Informes de Gestión.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Clima Organizacional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Planes integrados Decreto 612.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Reportes SIGEP (HV declaración bienes y rentas).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Programas de inducción y re inducción, entorno laboral saludable, Clima organizacional, Caracterización del personal, y Panta de personal.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Historias laborales actualizadas.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Resolución de nombramiento, acta de posesión (vacancia temporal o definitiva, encargos, provisionalidad).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Reportes de inscripción o de actualización en carrera administrativa a la CNSC.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Reporte sobre de rotación de personal (Estado actual de situaciones administrativas).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Certificaciones laborales, constancias</a:t>
            </a: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322820" y="2292337"/>
            <a:ext cx="30008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Direccionamiento Estratégico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Todos los procesos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Departamento Administrativo de Función Pública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Departamento Nacional de Planeación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Presidencia de la República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Comisión Nacional del Servicio Civil.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Contraloría General de la Republica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Entidades u organizaciones normativas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278667" y="5513392"/>
            <a:ext cx="36014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Generar alertas y recomendaciones a la Alta Dirección  frente a incumplimientos o brechas detectadas en el seguimiento al comité de convivencia, SSST y a la implementación de la estrategia de conflicto de interés.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acciones de mejoramiento para el cierre de no conformidades y demás hallazgos del proceso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6DD7BEBB-C6A3-4D95-93E7-8298AFC50EB1}"/>
              </a:ext>
            </a:extLst>
          </p:cNvPr>
          <p:cNvSpPr txBox="1"/>
          <p:nvPr/>
        </p:nvSpPr>
        <p:spPr>
          <a:xfrm>
            <a:off x="8083788" y="5935566"/>
            <a:ext cx="48136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719138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Verificar el resultado de los indicadores, riesgos materializados, hallazgos de auditorías, medición del clima laboral, medición estrategia conflicto de interés y seguimientos que se realicen al proceso de TH..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Verificar los resultados del IDI, ITA y demás índices de gestión aplicables al proceso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Hacer seguimiento a la ejecución de la evaluación del desempeño laboral de los servidores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Hacer seguimiento a la ejecución de los Planes del decreto 612 del 2018 relacionados con el Talento Humano.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3866079" y="6249207"/>
            <a:ext cx="39656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1, 2- Gobierno Nacional, DAFP, CNSC, entes de control y demás entidades líderes de política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4 - Evaluación independiente y todos los demás procesos 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5 -Todos los procesos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035FE749-5896-40CB-BA70-69837DD1F7C6}"/>
              </a:ext>
            </a:extLst>
          </p:cNvPr>
          <p:cNvSpPr txBox="1"/>
          <p:nvPr/>
        </p:nvSpPr>
        <p:spPr>
          <a:xfrm>
            <a:off x="317374" y="6087290"/>
            <a:ext cx="291268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Marco Normativo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Documentos técnicos y de orientación requeridos conforme a la situación administrativa, </a:t>
            </a: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Autodiagnósticos, Planes Decreto 612 y planes de acción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Informes de auditoría interna y externa, Informe EDI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Necesidades de los procesos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401F5C90-38BE-4741-B7C7-CE0E9B2A6EA3}"/>
              </a:ext>
            </a:extLst>
          </p:cNvPr>
          <p:cNvSpPr txBox="1"/>
          <p:nvPr/>
        </p:nvSpPr>
        <p:spPr>
          <a:xfrm>
            <a:off x="2316397" y="8230240"/>
            <a:ext cx="6468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Numerales: 4.1.  4.2.   6.1, 6.3, 7.1, 7.1.6, 7.2, 7.5, 7.5.1, 7.5.2, 7.5.3,  8.7, 9.1.3.  10.1,  10.2,  10.3.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MIPG Política: 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Gestión Estratégica del Talento Humano, Gestión de Integridad, Fortalecimiento organizacional y simplificación de procesos, Servicio al ciudadano, Participación ciudadana en la gestión pública, Transparencia y Acceso a la Información Pública y lucha contra la corrupción.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1C464795-7B74-4370-82BC-985E6C36E7B4}"/>
              </a:ext>
            </a:extLst>
          </p:cNvPr>
          <p:cNvSpPr txBox="1"/>
          <p:nvPr/>
        </p:nvSpPr>
        <p:spPr>
          <a:xfrm>
            <a:off x="15327882" y="8337871"/>
            <a:ext cx="2810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just">
              <a:buFont typeface="Arial" panose="020B0604020202020204" pitchFamily="34" charset="0"/>
              <a:buChar char="•"/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marL="174625" indent="-174625" algn="just">
              <a:buFont typeface="Arial" panose="020B0604020202020204" pitchFamily="34" charset="0"/>
              <a:buChar char="•"/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marL="174625" indent="-174625" algn="just">
              <a:buFont typeface="Arial" panose="020B0604020202020204" pitchFamily="34" charset="0"/>
              <a:buChar char="•"/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marL="174625" indent="-174625" algn="just">
              <a:buFont typeface="Arial" panose="020B0604020202020204" pitchFamily="34" charset="0"/>
              <a:buChar char="•"/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1344143" y="9607565"/>
            <a:ext cx="4828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Pedro Antonio Pardo Lagos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Contratista OAP.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7315201" y="960756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Angélica María Pinto Duarte.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Contratista SAF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3080609" y="9664301"/>
            <a:ext cx="4766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Astrid del Castillo Sabogal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Coordinador de Gestión Humana</a:t>
            </a: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06916441-1EE0-5DDE-BE57-C33E6EA45931}"/>
              </a:ext>
            </a:extLst>
          </p:cNvPr>
          <p:cNvSpPr/>
          <p:nvPr/>
        </p:nvSpPr>
        <p:spPr>
          <a:xfrm>
            <a:off x="86111" y="271801"/>
            <a:ext cx="2494023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id="{307CB508-DA59-0BA4-9DE2-BCEE86F82F56}"/>
              </a:ext>
            </a:extLst>
          </p:cNvPr>
          <p:cNvGrpSpPr/>
          <p:nvPr/>
        </p:nvGrpSpPr>
        <p:grpSpPr>
          <a:xfrm>
            <a:off x="15964191" y="160260"/>
            <a:ext cx="2036650" cy="334244"/>
            <a:chOff x="0" y="0"/>
            <a:chExt cx="1365290" cy="10846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C6A288BD-ADC3-A17C-B1C7-92DB5AA330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id="{54C63CE7-CAAC-8FCE-49AE-748F94EF1DA8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id="{B9714660-C34C-CFED-F0A8-4DB41DCE6F05}"/>
              </a:ext>
            </a:extLst>
          </p:cNvPr>
          <p:cNvGrpSpPr/>
          <p:nvPr/>
        </p:nvGrpSpPr>
        <p:grpSpPr>
          <a:xfrm>
            <a:off x="15964191" y="550418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09C19C6A-7DF4-A58E-801A-F883E1B1665B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id="{941B8CA6-4B72-986E-6F27-8994A7F61C2D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id="{603B881A-512F-8799-FB72-FD7C75BBCA7F}"/>
              </a:ext>
            </a:extLst>
          </p:cNvPr>
          <p:cNvGrpSpPr/>
          <p:nvPr/>
        </p:nvGrpSpPr>
        <p:grpSpPr>
          <a:xfrm>
            <a:off x="15964190" y="954906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BA48026C-A021-4148-FE0B-8BD56F25EE66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id="{59869124-332E-F824-3B65-9510A6A6FA66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id="{BCC63900-F3A0-5691-5CD4-D6ACA8CC0175}"/>
              </a:ext>
            </a:extLst>
          </p:cNvPr>
          <p:cNvSpPr txBox="1"/>
          <p:nvPr/>
        </p:nvSpPr>
        <p:spPr>
          <a:xfrm>
            <a:off x="15964191" y="216085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dirty="0">
                <a:solidFill>
                  <a:srgbClr val="002060"/>
                </a:solidFill>
                <a:latin typeface="League Spartan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id="{DB648446-BAA9-3656-FF85-B6F871B10A1B}"/>
              </a:ext>
            </a:extLst>
          </p:cNvPr>
          <p:cNvSpPr txBox="1"/>
          <p:nvPr/>
        </p:nvSpPr>
        <p:spPr>
          <a:xfrm>
            <a:off x="15964190" y="631645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id="{E996354F-1B3D-7167-CDC5-B449111D864E}"/>
              </a:ext>
            </a:extLst>
          </p:cNvPr>
          <p:cNvSpPr txBox="1"/>
          <p:nvPr/>
        </p:nvSpPr>
        <p:spPr>
          <a:xfrm>
            <a:off x="15648023" y="1019402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id="{D89E4EBB-EB91-BFD2-E4DB-84B8A7470B54}"/>
              </a:ext>
            </a:extLst>
          </p:cNvPr>
          <p:cNvSpPr txBox="1"/>
          <p:nvPr/>
        </p:nvSpPr>
        <p:spPr>
          <a:xfrm>
            <a:off x="2178903" y="115131"/>
            <a:ext cx="4315295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39"/>
              </a:lnSpc>
            </a:pPr>
            <a:r>
              <a:rPr lang="es-CO" sz="2400" dirty="0">
                <a:solidFill>
                  <a:srgbClr val="FFFFFF"/>
                </a:solidFill>
                <a:latin typeface="League Spartan"/>
              </a:rPr>
              <a:t>Caracterización Proceso </a:t>
            </a:r>
          </a:p>
          <a:p>
            <a:pPr algn="ctr">
              <a:lnSpc>
                <a:spcPts val="3839"/>
              </a:lnSpc>
            </a:pPr>
            <a:r>
              <a:rPr lang="es-CO" sz="2400" dirty="0">
                <a:solidFill>
                  <a:srgbClr val="FFFFFF"/>
                </a:solidFill>
                <a:latin typeface="League Spartan"/>
              </a:rPr>
              <a:t>A1 Talento Humano</a:t>
            </a: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id="{91AB8C6F-3D8D-6AF6-A2D3-9F63EBA11504}"/>
              </a:ext>
            </a:extLst>
          </p:cNvPr>
          <p:cNvSpPr txBox="1"/>
          <p:nvPr/>
        </p:nvSpPr>
        <p:spPr>
          <a:xfrm>
            <a:off x="6351089" y="201871"/>
            <a:ext cx="9498109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s-CO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Objetivo: 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Gestionar el talento humano de PNNC a través del ciclo de vida del servidor público (ingreso, desarrollo y retiro), atendiendo las normas y lineamientos que rigen en materia de gestión del talento humano  (administración de personal, seguridad y salud en el trabajo, bienestar, capacitación y evaluación del desempeño, entre otros), con el fin de contribuir al mejoramiento de la calidad de vida de los servidores de la entidad, y al cumplimiento de la misionalidad de la misma.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CD15A1C-449E-1D82-820A-A220DB2309B6}"/>
              </a:ext>
            </a:extLst>
          </p:cNvPr>
          <p:cNvSpPr txBox="1"/>
          <p:nvPr/>
        </p:nvSpPr>
        <p:spPr>
          <a:xfrm>
            <a:off x="16691795" y="130932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A1-CA-01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500F520B-F11F-7BB1-8F9A-02924F5F1BAE}"/>
              </a:ext>
            </a:extLst>
          </p:cNvPr>
          <p:cNvSpPr txBox="1"/>
          <p:nvPr/>
        </p:nvSpPr>
        <p:spPr>
          <a:xfrm>
            <a:off x="16778958" y="576208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02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1540A9F6-159E-90E4-BE22-73A4C6382FE6}"/>
              </a:ext>
            </a:extLst>
          </p:cNvPr>
          <p:cNvSpPr txBox="1"/>
          <p:nvPr/>
        </p:nvSpPr>
        <p:spPr>
          <a:xfrm>
            <a:off x="16593084" y="954156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28/06/2024</a:t>
            </a:r>
          </a:p>
        </p:txBody>
      </p:sp>
      <p:sp>
        <p:nvSpPr>
          <p:cNvPr id="77" name="Rectángulo 76"/>
          <p:cNvSpPr/>
          <p:nvPr/>
        </p:nvSpPr>
        <p:spPr>
          <a:xfrm>
            <a:off x="3363442" y="3750112"/>
            <a:ext cx="453734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Analizar necesidades y expectativas de las partes interesadas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cronogramas de trabajo.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Definir los riesgos  e indicadores del proceso.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Documentar </a:t>
            </a:r>
            <a:r>
              <a:rPr lang="es-CO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los procedimientos 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 Gestión Talento Humano y los requeridos para la implementación, sostenimiento y  mejora del SIG.</a:t>
            </a:r>
          </a:p>
        </p:txBody>
      </p:sp>
      <p:sp>
        <p:nvSpPr>
          <p:cNvPr id="78" name="Rectángulo 77"/>
          <p:cNvSpPr/>
          <p:nvPr/>
        </p:nvSpPr>
        <p:spPr>
          <a:xfrm>
            <a:off x="3359786" y="7452836"/>
            <a:ext cx="46855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Tomar acciones correctivas en caso de materialización de riesgos e incumplimientos en indicadores del proceso o metas establecidas. </a:t>
            </a:r>
          </a:p>
        </p:txBody>
      </p:sp>
      <p:pic>
        <p:nvPicPr>
          <p:cNvPr id="162" name="Gráfico 86" descr="Cuaderno de estrategias">
            <a:extLst>
              <a:ext uri="{FF2B5EF4-FFF2-40B4-BE49-F238E27FC236}">
                <a16:creationId xmlns:a16="http://schemas.microsoft.com/office/drawing/2014/main" id="{26BB92F2-0109-39D9-C4BD-83030D0A3AA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989018" y="8398272"/>
            <a:ext cx="736017" cy="957799"/>
          </a:xfrm>
          <a:prstGeom prst="rect">
            <a:avLst/>
          </a:prstGeom>
          <a:ln>
            <a:solidFill>
              <a:srgbClr val="003387"/>
            </a:solidFill>
          </a:ln>
        </p:spPr>
      </p:pic>
      <p:sp>
        <p:nvSpPr>
          <p:cNvPr id="163" name="CuadroTexto 162">
            <a:extLst>
              <a:ext uri="{FF2B5EF4-FFF2-40B4-BE49-F238E27FC236}">
                <a16:creationId xmlns:a16="http://schemas.microsoft.com/office/drawing/2014/main" id="{1FB38144-C12E-44A8-FDA6-B6E569339F72}"/>
              </a:ext>
            </a:extLst>
          </p:cNvPr>
          <p:cNvSpPr txBox="1"/>
          <p:nvPr/>
        </p:nvSpPr>
        <p:spPr>
          <a:xfrm>
            <a:off x="10695760" y="8262687"/>
            <a:ext cx="2377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omar acciones correctivas y correcciones para la mejora del proceso.</a:t>
            </a:r>
            <a:endParaRPr lang="es-CO" sz="12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4" name="TextBox 100">
            <a:extLst>
              <a:ext uri="{FF2B5EF4-FFF2-40B4-BE49-F238E27FC236}">
                <a16:creationId xmlns:a16="http://schemas.microsoft.com/office/drawing/2014/main" id="{4C117A37-AE51-4DA7-7F10-0B7F5FE506DC}"/>
              </a:ext>
            </a:extLst>
          </p:cNvPr>
          <p:cNvSpPr txBox="1"/>
          <p:nvPr/>
        </p:nvSpPr>
        <p:spPr>
          <a:xfrm>
            <a:off x="9759434" y="8805514"/>
            <a:ext cx="885863" cy="2496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indent="0" fontAlgn="auto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Alcance:</a:t>
            </a:r>
          </a:p>
        </p:txBody>
      </p:sp>
    </p:spTree>
    <p:extLst>
      <p:ext uri="{BB962C8B-B14F-4D97-AF65-F5344CB8AC3E}">
        <p14:creationId xmlns:p14="http://schemas.microsoft.com/office/powerpoint/2010/main" val="305842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3142</TotalTime>
  <Words>854</Words>
  <Application>Microsoft Office PowerPoint</Application>
  <PresentationFormat>Personalizado</PresentationFormat>
  <Paragraphs>94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League Spartan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147</cp:revision>
  <dcterms:created xsi:type="dcterms:W3CDTF">2006-08-16T00:00:00Z</dcterms:created>
  <dcterms:modified xsi:type="dcterms:W3CDTF">2024-07-12T14:14:36Z</dcterms:modified>
  <dc:identifier>DAGBI6CQJEU</dc:identifier>
</cp:coreProperties>
</file>