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1"/>
  </p:handoutMasterIdLst>
  <p:sldIdLst>
    <p:sldId id="256" r:id="rId2"/>
    <p:sldId id="257" r:id="rId3"/>
    <p:sldId id="280" r:id="rId4"/>
    <p:sldId id="258" r:id="rId5"/>
    <p:sldId id="266" r:id="rId6"/>
    <p:sldId id="267" r:id="rId7"/>
    <p:sldId id="268" r:id="rId8"/>
    <p:sldId id="259" r:id="rId9"/>
    <p:sldId id="272" r:id="rId10"/>
    <p:sldId id="274" r:id="rId11"/>
    <p:sldId id="273" r:id="rId12"/>
    <p:sldId id="275" r:id="rId13"/>
    <p:sldId id="276" r:id="rId14"/>
    <p:sldId id="270" r:id="rId15"/>
    <p:sldId id="263" r:id="rId16"/>
    <p:sldId id="264" r:id="rId17"/>
    <p:sldId id="277" r:id="rId18"/>
    <p:sldId id="278" r:id="rId19"/>
    <p:sldId id="279" r:id="rId2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29/06/2023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29/06/2023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29/06/2023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29/06/2023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29/06/2023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29/06/2023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29/06/2023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" y="-150"/>
            <a:ext cx="12187219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" y="-150"/>
            <a:ext cx="12187219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29/06/2023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7546D40A-96B8-D561-0EFF-E423FA89EF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7"/>
          <a:stretch/>
        </p:blipFill>
        <p:spPr>
          <a:xfrm>
            <a:off x="266" y="470263"/>
            <a:ext cx="12191733" cy="6387886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73338314-BADA-4EB7-B0D3-4403B7D8AC15}"/>
              </a:ext>
            </a:extLst>
          </p:cNvPr>
          <p:cNvSpPr txBox="1"/>
          <p:nvPr userDrawn="1"/>
        </p:nvSpPr>
        <p:spPr>
          <a:xfrm>
            <a:off x="4744510" y="6639446"/>
            <a:ext cx="27029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www.parquesnacionales.gov.co</a:t>
            </a:r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29/06/2023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FE73CBD-6DB6-1214-E362-FB219C18C3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" y="-150"/>
            <a:ext cx="12187219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29/06/2023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1E0D5B4D-8D04-D303-11C5-903527568E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7"/>
          <a:stretch/>
        </p:blipFill>
        <p:spPr>
          <a:xfrm>
            <a:off x="266" y="470263"/>
            <a:ext cx="12191733" cy="6387886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0B2DE566-F621-4E4B-8394-2CF03DDECE29}"/>
              </a:ext>
            </a:extLst>
          </p:cNvPr>
          <p:cNvSpPr txBox="1"/>
          <p:nvPr userDrawn="1"/>
        </p:nvSpPr>
        <p:spPr>
          <a:xfrm>
            <a:off x="4744510" y="6639446"/>
            <a:ext cx="27029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www.parquesnacionales.gov.co</a:t>
            </a:r>
          </a:p>
        </p:txBody>
      </p:sp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29/06/2023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29/06/2023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29/06/2023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29/06/2023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29/06/2023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584FD871-909C-4052-BC44-0B6AFD775D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94" y="1128119"/>
            <a:ext cx="11001212" cy="5230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6491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9BBFD9B-5752-42CA-93ED-85458C091878}"/>
              </a:ext>
            </a:extLst>
          </p:cNvPr>
          <p:cNvSpPr txBox="1"/>
          <p:nvPr/>
        </p:nvSpPr>
        <p:spPr>
          <a:xfrm>
            <a:off x="3061981" y="1094968"/>
            <a:ext cx="46345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SENSIBILIZACIÓN SOBRE LOS</a:t>
            </a:r>
          </a:p>
          <a:p>
            <a:r>
              <a:rPr lang="es-ES" dirty="0"/>
              <a:t>VALORES DEL CÓDIGO DE INTEGRIDAD</a:t>
            </a:r>
            <a:endParaRPr lang="es-CO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B6BD2D3-F7FF-4465-AA83-A1E5539CD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0148" y="1833280"/>
            <a:ext cx="2886478" cy="466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89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CBB5E2-5487-4367-94CE-E7ABCBC23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9302051" cy="798570"/>
          </a:xfrm>
        </p:spPr>
        <p:txBody>
          <a:bodyPr>
            <a:normAutofit fontScale="90000"/>
          </a:bodyPr>
          <a:lstStyle/>
          <a:p>
            <a:pPr algn="ctr"/>
            <a:r>
              <a:rPr lang="es-ES" dirty="0"/>
              <a:t>ESTRATEGIA DE ATENCIÓN PSICOSOCIAL 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271990F-0F06-45B4-92A9-C94F9121F3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1938" y="2776756"/>
            <a:ext cx="3622704" cy="338000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Priorización de casos de alto riesgo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Atención individual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Divulgación de la estrategia MEFE </a:t>
            </a:r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F70E925-D68A-4192-BC2B-46617B3344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0762" y="3429000"/>
            <a:ext cx="2094486" cy="250651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D4106F62-D99B-41A6-9EE3-C10A0EBAAC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5133" y="3263622"/>
            <a:ext cx="1897730" cy="267189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D0B1A86-80F3-458C-A471-726FD8138B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5739" y="3038405"/>
            <a:ext cx="1900961" cy="3118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128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DB181E-76DD-4A14-A1DD-CAB203270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793" y="1249959"/>
            <a:ext cx="10065449" cy="1048625"/>
          </a:xfrm>
        </p:spPr>
        <p:txBody>
          <a:bodyPr>
            <a:noAutofit/>
          </a:bodyPr>
          <a:lstStyle/>
          <a:p>
            <a:pPr algn="ctr"/>
            <a:r>
              <a:rPr lang="es-ES" sz="3500" dirty="0"/>
              <a:t>RESULTADOS EVALUACIÓN DE CLIMA LABORAL  2022</a:t>
            </a:r>
            <a:endParaRPr lang="es-CO" sz="35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1C94D1B-DAA0-441F-AFE7-33B2B29004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250" y="2505621"/>
            <a:ext cx="6734533" cy="352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8001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055903"/>
            <a:ext cx="8560904" cy="746194"/>
          </a:xfrm>
        </p:spPr>
        <p:txBody>
          <a:bodyPr>
            <a:normAutofit fontScale="90000"/>
          </a:bodyPr>
          <a:lstStyle/>
          <a:p>
            <a:r>
              <a:rPr lang="es-CO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Actividades Plan Institucional de Capacitación I semestre</a:t>
            </a:r>
          </a:p>
        </p:txBody>
      </p:sp>
    </p:spTree>
    <p:extLst>
      <p:ext uri="{BB962C8B-B14F-4D97-AF65-F5344CB8AC3E}">
        <p14:creationId xmlns:p14="http://schemas.microsoft.com/office/powerpoint/2010/main" val="35103573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E01C18-9E3E-5DB1-42FE-4FDC08F9B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349" y="1088953"/>
            <a:ext cx="10515600" cy="957961"/>
          </a:xfrm>
        </p:spPr>
        <p:txBody>
          <a:bodyPr>
            <a:noAutofit/>
          </a:bodyPr>
          <a:lstStyle/>
          <a:p>
            <a:pPr algn="ctr"/>
            <a:r>
              <a:rPr lang="es-ES" sz="3500" dirty="0"/>
              <a:t>CAPACITACIÓN INTEGRIDAD</a:t>
            </a:r>
            <a:br>
              <a:rPr lang="es-ES" sz="3500" dirty="0"/>
            </a:br>
            <a:r>
              <a:rPr lang="es-ES" sz="3500" dirty="0"/>
              <a:t>AGENCIA NACIONAL DE DEFENSA JURÍDICA</a:t>
            </a:r>
            <a:endParaRPr lang="es-CO" sz="35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F41373F-3407-47BE-9C4B-5D5C831AC2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6149" y="2310556"/>
            <a:ext cx="60960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5715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rcador de contenido 1">
            <a:extLst>
              <a:ext uri="{FF2B5EF4-FFF2-40B4-BE49-F238E27FC236}">
                <a16:creationId xmlns:a16="http://schemas.microsoft.com/office/drawing/2014/main" id="{4925A046-0085-4C86-9291-3D1AA84A78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6600" y="1040234"/>
            <a:ext cx="7296791" cy="4264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6108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2E8D5E-DE0C-4C78-8B5A-C6FB4854D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681124"/>
          </a:xfrm>
        </p:spPr>
        <p:txBody>
          <a:bodyPr>
            <a:normAutofit fontScale="90000"/>
          </a:bodyPr>
          <a:lstStyle/>
          <a:p>
            <a:pPr algn="ctr"/>
            <a:r>
              <a:rPr lang="es-ES" sz="2500" dirty="0"/>
              <a:t>FORMULACIÓN DE POLÍTICAS DE INTEGRIDAD Y CONFLICTO DE INTERESES A CARGO DE LA DIRECCIÓN DEL EMPLEO PÚBLICO DAFP </a:t>
            </a:r>
            <a:br>
              <a:rPr lang="es-ES" sz="2500" dirty="0"/>
            </a:br>
            <a:br>
              <a:rPr lang="es-ES" sz="2500" dirty="0"/>
            </a:br>
            <a:r>
              <a:rPr lang="es-ES" sz="2500" dirty="0"/>
              <a:t>22 DE JUNIO</a:t>
            </a:r>
            <a:endParaRPr lang="es-CO" sz="25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9F67277-8AA9-45EC-B1DA-7301F96EC5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092" y="2390863"/>
            <a:ext cx="78867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1461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AFD29BDA-4E8D-4008-9E1B-FF2B15A67B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1400175"/>
            <a:ext cx="78867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3706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3B5981B-4DAA-4ABF-838A-E1178AE4EF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859" y="1531620"/>
            <a:ext cx="7315200" cy="3794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739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055903"/>
            <a:ext cx="8560904" cy="746194"/>
          </a:xfrm>
        </p:spPr>
        <p:txBody>
          <a:bodyPr>
            <a:normAutofit fontScale="90000"/>
          </a:bodyPr>
          <a:lstStyle/>
          <a:p>
            <a:r>
              <a:rPr lang="es-E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  <a:r>
              <a:rPr lang="es-CO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OMITÉ INSTITUCIONAL DE COORDIACIÓN DE CONTROL INTERNO</a:t>
            </a:r>
            <a:br>
              <a:rPr lang="es-CO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br>
              <a:rPr lang="es-CO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s-CO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GESTIÓN HUMANA</a:t>
            </a:r>
          </a:p>
        </p:txBody>
      </p:sp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5559" y="3651521"/>
            <a:ext cx="8560904" cy="746194"/>
          </a:xfrm>
        </p:spPr>
        <p:txBody>
          <a:bodyPr>
            <a:normAutofit fontScale="90000"/>
          </a:bodyPr>
          <a:lstStyle/>
          <a:p>
            <a:r>
              <a:rPr lang="es-E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ACTIVIDADES</a:t>
            </a:r>
            <a:br>
              <a:rPr lang="es-E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s-E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PLAN DE BIENESTAR I SEMESTRE </a:t>
            </a:r>
            <a:br>
              <a:rPr lang="es-E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s-CO" sz="4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890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E951096-BCD4-4EE8-AD8D-566E49CDC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3603" y="3267442"/>
            <a:ext cx="1944793" cy="323116"/>
          </a:xfrm>
          <a:prstGeom prst="rect">
            <a:avLst/>
          </a:prstGeom>
        </p:spPr>
      </p:pic>
      <p:sp>
        <p:nvSpPr>
          <p:cNvPr id="7" name="Título 6">
            <a:extLst>
              <a:ext uri="{FF2B5EF4-FFF2-40B4-BE49-F238E27FC236}">
                <a16:creationId xmlns:a16="http://schemas.microsoft.com/office/drawing/2014/main" id="{2567A167-D648-5F17-6ABC-39D4BA1EB5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51171" y="697839"/>
            <a:ext cx="9144000" cy="580602"/>
          </a:xfrm>
        </p:spPr>
        <p:txBody>
          <a:bodyPr>
            <a:noAutofit/>
          </a:bodyPr>
          <a:lstStyle/>
          <a:p>
            <a:r>
              <a:rPr lang="es-CO" sz="3600" dirty="0"/>
              <a:t>20 de abril celebración día del niño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A7EC184-2D26-4A3F-8882-BF47BFF2F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4663" y="2348810"/>
            <a:ext cx="3304495" cy="4161154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D0BD3391-2510-4D22-82BC-769F92540C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9358" y="4473096"/>
            <a:ext cx="3550230" cy="211255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42D429A5-3C73-4815-BB34-AD83BEFF4B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0963" y="1714883"/>
            <a:ext cx="2387379" cy="2714504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B7C1D5C-AB00-4540-B468-0B58722C5D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2493" y="1746674"/>
            <a:ext cx="2613730" cy="2726422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035459F9-5780-4075-88EC-FE50A910BE07}"/>
              </a:ext>
            </a:extLst>
          </p:cNvPr>
          <p:cNvSpPr txBox="1"/>
          <p:nvPr/>
        </p:nvSpPr>
        <p:spPr>
          <a:xfrm>
            <a:off x="461394" y="1444293"/>
            <a:ext cx="501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Total de participantes: 72 niños a nivel nacional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86043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E951096-BCD4-4EE8-AD8D-566E49CDC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3603" y="3267442"/>
            <a:ext cx="1944793" cy="323116"/>
          </a:xfrm>
          <a:prstGeom prst="rect">
            <a:avLst/>
          </a:prstGeom>
        </p:spPr>
      </p:pic>
      <p:sp>
        <p:nvSpPr>
          <p:cNvPr id="7" name="Título 6">
            <a:extLst>
              <a:ext uri="{FF2B5EF4-FFF2-40B4-BE49-F238E27FC236}">
                <a16:creationId xmlns:a16="http://schemas.microsoft.com/office/drawing/2014/main" id="{2567A167-D648-5F17-6ABC-39D4BA1EB5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82805" y="1169780"/>
            <a:ext cx="9144000" cy="580602"/>
          </a:xfrm>
        </p:spPr>
        <p:txBody>
          <a:bodyPr>
            <a:noAutofit/>
          </a:bodyPr>
          <a:lstStyle/>
          <a:p>
            <a:r>
              <a:rPr lang="es-CO" sz="3600" dirty="0"/>
              <a:t>ABRIL 26- Dia de la Secretaria</a:t>
            </a:r>
            <a:br>
              <a:rPr lang="es-CO" sz="3600" dirty="0"/>
            </a:br>
            <a:endParaRPr lang="es-CO" sz="3600" dirty="0"/>
          </a:p>
        </p:txBody>
      </p:sp>
      <p:pic>
        <p:nvPicPr>
          <p:cNvPr id="1026" name="Picture 2" descr="https://lh3.googleusercontent.com/qJhUH73S31L0H5j-XtSIxtmkXEja_ONDlYjy8CYsJZT2HVVBBqqhH5mJGKIEgtWoXJ6wMnbfwh7jCsArnoQw-m35ymaiH6ez-o_T4IakJs1_hxQckoCnlJPZ0_5auhY6l6fm7hBM4ZuW1DOFIGsLN5I">
            <a:extLst>
              <a:ext uri="{FF2B5EF4-FFF2-40B4-BE49-F238E27FC236}">
                <a16:creationId xmlns:a16="http://schemas.microsoft.com/office/drawing/2014/main" id="{E7DE1782-7617-434E-B884-A5BB1A81D0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97" y="1753298"/>
            <a:ext cx="4538445" cy="440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94CB7C9C-E880-4231-BCAF-06C6E11D3C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342287"/>
              </p:ext>
            </p:extLst>
          </p:nvPr>
        </p:nvGraphicFramePr>
        <p:xfrm>
          <a:off x="6024852" y="2996039"/>
          <a:ext cx="5600700" cy="2947403"/>
        </p:xfrm>
        <a:graphic>
          <a:graphicData uri="http://schemas.openxmlformats.org/drawingml/2006/table">
            <a:tbl>
              <a:tblPr/>
              <a:tblGrid>
                <a:gridCol w="447675">
                  <a:extLst>
                    <a:ext uri="{9D8B030D-6E8A-4147-A177-3AD203B41FA5}">
                      <a16:colId xmlns:a16="http://schemas.microsoft.com/office/drawing/2014/main" val="4208159037"/>
                    </a:ext>
                  </a:extLst>
                </a:gridCol>
                <a:gridCol w="2352675">
                  <a:extLst>
                    <a:ext uri="{9D8B030D-6E8A-4147-A177-3AD203B41FA5}">
                      <a16:colId xmlns:a16="http://schemas.microsoft.com/office/drawing/2014/main" val="876082184"/>
                    </a:ext>
                  </a:extLst>
                </a:gridCol>
                <a:gridCol w="1400175">
                  <a:extLst>
                    <a:ext uri="{9D8B030D-6E8A-4147-A177-3AD203B41FA5}">
                      <a16:colId xmlns:a16="http://schemas.microsoft.com/office/drawing/2014/main" val="2996278023"/>
                    </a:ext>
                  </a:extLst>
                </a:gridCol>
                <a:gridCol w="1400175">
                  <a:extLst>
                    <a:ext uri="{9D8B030D-6E8A-4147-A177-3AD203B41FA5}">
                      <a16:colId xmlns:a16="http://schemas.microsoft.com/office/drawing/2014/main" val="3656802149"/>
                    </a:ext>
                  </a:extLst>
                </a:gridCol>
              </a:tblGrid>
              <a:tr h="384444"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No</a:t>
                      </a:r>
                      <a:endParaRPr lang="es-CO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ACTIVIDAD</a:t>
                      </a:r>
                      <a:endParaRPr lang="es-CO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HORA</a:t>
                      </a:r>
                      <a:endParaRPr lang="es-CO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RESPONSABLE</a:t>
                      </a:r>
                      <a:endParaRPr lang="es-CO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222536"/>
                  </a:ext>
                </a:extLst>
              </a:tr>
              <a:tr h="64074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es-CO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BIENVENIDA E INSTALACIÓN DEL EVENTO</a:t>
                      </a:r>
                      <a:endParaRPr lang="es-MX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8:00 A.M.</a:t>
                      </a:r>
                      <a:endParaRPr lang="es-CO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SAF</a:t>
                      </a:r>
                      <a:endParaRPr lang="es-CO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0485339"/>
                  </a:ext>
                </a:extLst>
              </a:tr>
              <a:tr h="384444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es-CO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DESAYUNO </a:t>
                      </a:r>
                      <a:endParaRPr lang="es-CO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8:30 A.M. - 9:00 A.M. 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SAF - GGH</a:t>
                      </a:r>
                      <a:endParaRPr lang="es-CO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309968"/>
                  </a:ext>
                </a:extLst>
              </a:tr>
              <a:tr h="640740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s-CO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BINGO </a:t>
                      </a:r>
                      <a:endParaRPr lang="es-CO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9:00 A.M. – 10: 00 A.M.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SAF -GGH</a:t>
                      </a:r>
                      <a:endParaRPr lang="es-CO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9567350"/>
                  </a:ext>
                </a:extLst>
              </a:tr>
              <a:tr h="897035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es-CO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ENTREGA DE INCENTIVOS Y CIERRE</a:t>
                      </a:r>
                      <a:endParaRPr lang="es-MX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CO" sz="12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10:30 A.M. </a:t>
                      </a:r>
                      <a:endParaRPr lang="es-CO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br>
                        <a:rPr lang="es-CO" dirty="0">
                          <a:effectLst/>
                        </a:rPr>
                      </a:br>
                      <a:endParaRPr lang="es-CO" dirty="0">
                        <a:effectLst/>
                      </a:endParaRPr>
                    </a:p>
                  </a:txBody>
                  <a:tcPr marL="68580" marR="6858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511719"/>
                  </a:ext>
                </a:extLst>
              </a:tr>
            </a:tbl>
          </a:graphicData>
        </a:graphic>
      </p:graphicFrame>
      <p:sp>
        <p:nvSpPr>
          <p:cNvPr id="9" name="Rectangle 3">
            <a:extLst>
              <a:ext uri="{FF2B5EF4-FFF2-40B4-BE49-F238E27FC236}">
                <a16:creationId xmlns:a16="http://schemas.microsoft.com/office/drawing/2014/main" id="{B3CD11CB-2FFE-4E10-B9CE-FCEA720B28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6121" y="253883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CO" altLang="es-C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12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Narrow" panose="020B0606020202030204" pitchFamily="34" charset="0"/>
              </a:rPr>
              <a:t>ORDEN DEL DÍA </a:t>
            </a:r>
            <a:endParaRPr kumimoji="0" lang="es-CO" altLang="es-CO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12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Narrow" panose="020B0606020202030204" pitchFamily="34" charset="0"/>
              </a:rPr>
              <a:t>26 DE ABRIL DE 2023</a:t>
            </a:r>
            <a:endParaRPr kumimoji="0" lang="es-CO" altLang="es-CO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br>
              <a: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CO" altLang="es-C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altLang="es-CO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08053E4-28F1-4C21-B6A2-F5181416213D}"/>
              </a:ext>
            </a:extLst>
          </p:cNvPr>
          <p:cNvSpPr txBox="1"/>
          <p:nvPr/>
        </p:nvSpPr>
        <p:spPr>
          <a:xfrm>
            <a:off x="6533868" y="1382508"/>
            <a:ext cx="3938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PARTICIPANTES: 16 SERVIDORAS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637276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E951096-BCD4-4EE8-AD8D-566E49CDC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3603" y="3267442"/>
            <a:ext cx="1944793" cy="323116"/>
          </a:xfrm>
          <a:prstGeom prst="rect">
            <a:avLst/>
          </a:prstGeom>
        </p:spPr>
      </p:pic>
      <p:sp>
        <p:nvSpPr>
          <p:cNvPr id="7" name="Título 6">
            <a:extLst>
              <a:ext uri="{FF2B5EF4-FFF2-40B4-BE49-F238E27FC236}">
                <a16:creationId xmlns:a16="http://schemas.microsoft.com/office/drawing/2014/main" id="{2567A167-D648-5F17-6ABC-39D4BA1EB5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1780" y="645071"/>
            <a:ext cx="9144000" cy="580602"/>
          </a:xfrm>
        </p:spPr>
        <p:txBody>
          <a:bodyPr>
            <a:noAutofit/>
          </a:bodyPr>
          <a:lstStyle/>
          <a:p>
            <a:r>
              <a:rPr lang="es-CO" sz="3600" dirty="0"/>
              <a:t>Mayo 11- Dia de la Madre</a:t>
            </a:r>
            <a:br>
              <a:rPr lang="es-CO" sz="3600" dirty="0"/>
            </a:br>
            <a:r>
              <a:rPr lang="es-CO" sz="2500" dirty="0"/>
              <a:t>PARTICIPANTES: 27 SERVIDORAS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E8F4D2A-60E0-49E5-B7A4-358A520D69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471" y="1513929"/>
            <a:ext cx="3978643" cy="4408699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E62EBD7C-33CB-4DE9-9E0D-6BD8E2E8D1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5295" y="1513929"/>
            <a:ext cx="3435752" cy="244567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1AC7AB5-61D9-44EC-988D-A2C2A3AA8B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8789" y="1513929"/>
            <a:ext cx="3435751" cy="244567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C699082-5561-424D-9FA0-2BAC12378B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8621" y="4145042"/>
            <a:ext cx="3512426" cy="2381593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05A300E3-86B4-4337-AEF9-D4373968DF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34943" y="4080960"/>
            <a:ext cx="2107559" cy="244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87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E951096-BCD4-4EE8-AD8D-566E49CDC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3603" y="3267442"/>
            <a:ext cx="1944793" cy="323116"/>
          </a:xfrm>
          <a:prstGeom prst="rect">
            <a:avLst/>
          </a:prstGeom>
        </p:spPr>
      </p:pic>
      <p:sp>
        <p:nvSpPr>
          <p:cNvPr id="7" name="Título 6">
            <a:extLst>
              <a:ext uri="{FF2B5EF4-FFF2-40B4-BE49-F238E27FC236}">
                <a16:creationId xmlns:a16="http://schemas.microsoft.com/office/drawing/2014/main" id="{2567A167-D648-5F17-6ABC-39D4BA1EB5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4103" y="565491"/>
            <a:ext cx="9144000" cy="580602"/>
          </a:xfrm>
        </p:spPr>
        <p:txBody>
          <a:bodyPr>
            <a:noAutofit/>
          </a:bodyPr>
          <a:lstStyle/>
          <a:p>
            <a:r>
              <a:rPr lang="es-CO" sz="3600" dirty="0"/>
              <a:t>Junio 15 - Dia del Padre</a:t>
            </a:r>
            <a:br>
              <a:rPr lang="es-CO" sz="3600" dirty="0"/>
            </a:br>
            <a:r>
              <a:rPr lang="es-CO" sz="2000" dirty="0"/>
              <a:t>PARTICIPANTES: 27 SERVIDORES</a:t>
            </a:r>
          </a:p>
        </p:txBody>
      </p:sp>
      <p:pic>
        <p:nvPicPr>
          <p:cNvPr id="2052" name="Picture 4" descr="https://lh3.googleusercontent.com/wBbZGE3LaO-Z1AFFpZgLvJyazGPSzfTmCM1q-03f0XiGf5YuMt1r6LG8e86v0MyluqF4u6KoOahRBUC9K3kpQydCmBZb6GfWYqREnTyxKjye7y6BHEEDsbrCLZnitD5KgL-sHm70tN7nbujEfiLxmg">
            <a:extLst>
              <a:ext uri="{FF2B5EF4-FFF2-40B4-BE49-F238E27FC236}">
                <a16:creationId xmlns:a16="http://schemas.microsoft.com/office/drawing/2014/main" id="{1CDBBE26-69F5-4093-B1B0-97D7135B7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078" y="4468741"/>
            <a:ext cx="3809750" cy="213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lh6.googleusercontent.com/r1m5xFiCAN-W5_Cgx9vgkrwBWiPOh1ukZp-rc_qFUzLZx53p1ZbE6cb1szZdfXlJQLSbGoTdNmyhbKepzHPvzMymtyy59g8hkPwI3qeUQWWBoSxAVcXpOCUUzoHQpUz7h12Jnl5WCpIzCvEO6KTrrg">
            <a:extLst>
              <a:ext uri="{FF2B5EF4-FFF2-40B4-BE49-F238E27FC236}">
                <a16:creationId xmlns:a16="http://schemas.microsoft.com/office/drawing/2014/main" id="{9DCF0278-DBA6-4391-A819-01B162B70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734" y="1075337"/>
            <a:ext cx="2474839" cy="3236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lh3.googleusercontent.com/m38H-8V8FE0x3NjQDVKqGuJY1TJsC9I083SCj4fmquneHKUp05_XZ9CyIo6HagVZaOR275RYYks5RQ0vE2wy8tAgjx2hJUQjv6rm7x_oLFDpOjWCtf3_VwW6_7DGcjc5_4MepaxBX5EUUaie97mxeg">
            <a:extLst>
              <a:ext uri="{FF2B5EF4-FFF2-40B4-BE49-F238E27FC236}">
                <a16:creationId xmlns:a16="http://schemas.microsoft.com/office/drawing/2014/main" id="{ACFED018-A4B9-4B4F-AB83-16F250236A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755" y="4468741"/>
            <a:ext cx="3356831" cy="1978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lh5.googleusercontent.com/ff9G7zbGb6x2XKUDkG_oIVj2I2gS9-s9rBbT-hE4E6sDUtAD3u48NHnNz3rVR44is7AgqMXC3ky2z2e5eqrgYxeOsph6lmdHN55ugzaXlMNDX2s3KTby0GcApQpgInlHwxH3rCFzhEL3-kypGq8Bog">
            <a:extLst>
              <a:ext uri="{FF2B5EF4-FFF2-40B4-BE49-F238E27FC236}">
                <a16:creationId xmlns:a16="http://schemas.microsoft.com/office/drawing/2014/main" id="{03117249-9EA9-4401-8729-F69B81A23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134798" y="2595959"/>
            <a:ext cx="4406858" cy="272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8FE2C81-5A89-4BA3-95D5-1ABC34B8822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9204" t="22018" r="29413" b="24364"/>
          <a:stretch/>
        </p:blipFill>
        <p:spPr>
          <a:xfrm>
            <a:off x="4245828" y="1269672"/>
            <a:ext cx="4000550" cy="2759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533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E7DD871E-9050-4839-F60E-6051114C0399}"/>
              </a:ext>
            </a:extLst>
          </p:cNvPr>
          <p:cNvSpPr txBox="1"/>
          <p:nvPr/>
        </p:nvSpPr>
        <p:spPr>
          <a:xfrm>
            <a:off x="5225409" y="6639446"/>
            <a:ext cx="22284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www.---------------.gov.co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4DF1EC4-A71E-42EB-834F-8F1149440228}"/>
              </a:ext>
            </a:extLst>
          </p:cNvPr>
          <p:cNvSpPr/>
          <p:nvPr/>
        </p:nvSpPr>
        <p:spPr>
          <a:xfrm>
            <a:off x="1895913" y="373179"/>
            <a:ext cx="98255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JUNIO 23 -  Feria de emprendimiento</a:t>
            </a:r>
          </a:p>
          <a:p>
            <a:endParaRPr lang="es-ES" sz="2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s-ES" sz="2200" dirty="0">
                <a:latin typeface="Verdana" panose="020B0604030504040204" pitchFamily="34" charset="0"/>
                <a:ea typeface="Verdana" panose="020B0604030504040204" pitchFamily="34" charset="0"/>
              </a:rPr>
              <a:t>P</a:t>
            </a:r>
            <a:r>
              <a:rPr lang="es-CO" sz="2200" dirty="0">
                <a:latin typeface="Verdana" panose="020B0604030504040204" pitchFamily="34" charset="0"/>
                <a:ea typeface="Verdana" panose="020B0604030504040204" pitchFamily="34" charset="0"/>
              </a:rPr>
              <a:t>ARTICIPANTES: 20 COLABORADORES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2BF20E0-717F-437F-95B1-4EB8379D3B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305" t="13956" r="21494" b="3187"/>
          <a:stretch/>
        </p:blipFill>
        <p:spPr>
          <a:xfrm>
            <a:off x="1024161" y="1850742"/>
            <a:ext cx="3712631" cy="443777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9C214CA-D8F4-4DBC-AE48-0EAE1F5BF8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1686" y="4322559"/>
            <a:ext cx="5100721" cy="216226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EA0A06F-4F74-46AB-BB4C-3C078C2262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9656" y="1767111"/>
            <a:ext cx="1622935" cy="233936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68419A5-1002-4988-B733-BFDD1239A0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4590" y="1513744"/>
            <a:ext cx="1749320" cy="244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6940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ADAA4F-5EF9-4606-BE8B-85D848232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408" y="1189965"/>
            <a:ext cx="9528554" cy="723068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500" dirty="0"/>
              <a:t>27 DE JUNIO - DÍA DEL SERVIDOR PÚBLICO</a:t>
            </a:r>
            <a:br>
              <a:rPr lang="es-ES" sz="3500" dirty="0"/>
            </a:br>
            <a:r>
              <a:rPr lang="es-ES" sz="3500" dirty="0"/>
              <a:t>No de participantes: 33 </a:t>
            </a:r>
            <a:endParaRPr lang="es-CO" sz="35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ADB352A-485F-4189-A952-1E4835688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850" y="2508998"/>
            <a:ext cx="2854835" cy="360564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5FF3FCC-B91D-4316-AA75-37BABAB889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5758" y="2190191"/>
            <a:ext cx="5298948" cy="85191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4B885D8F-09E1-4D8E-88BE-9D93E7D60F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8727" y="3066381"/>
            <a:ext cx="2286198" cy="3048264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DA2321C-1CBD-44B3-94A6-EBF138DF5F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2965" y="3168722"/>
            <a:ext cx="3048264" cy="228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05765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246</Words>
  <Application>Microsoft Office PowerPoint</Application>
  <PresentationFormat>Panorámica</PresentationFormat>
  <Paragraphs>47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5" baseType="lpstr">
      <vt:lpstr>Arial</vt:lpstr>
      <vt:lpstr>Arial Narrow</vt:lpstr>
      <vt:lpstr>Calibri</vt:lpstr>
      <vt:lpstr>Helvetica</vt:lpstr>
      <vt:lpstr>Verdana</vt:lpstr>
      <vt:lpstr>Tema de Office</vt:lpstr>
      <vt:lpstr>Presentación de PowerPoint</vt:lpstr>
      <vt:lpstr>COMITÉ INSTITUCIONAL DE COORDIACIÓN DE CONTROL INTERNO  GESTIÓN HUMANA</vt:lpstr>
      <vt:lpstr>ACTIVIDADES PLAN DE BIENESTAR I SEMESTRE  </vt:lpstr>
      <vt:lpstr>20 de abril celebración día del niño</vt:lpstr>
      <vt:lpstr>ABRIL 26- Dia de la Secretaria </vt:lpstr>
      <vt:lpstr>Mayo 11- Dia de la Madre PARTICIPANTES: 27 SERVIDORAS</vt:lpstr>
      <vt:lpstr>Junio 15 - Dia del Padre PARTICIPANTES: 27 SERVIDORES</vt:lpstr>
      <vt:lpstr>Presentación de PowerPoint</vt:lpstr>
      <vt:lpstr>27 DE JUNIO - DÍA DEL SERVIDOR PÚBLICO No de participantes: 33 </vt:lpstr>
      <vt:lpstr>Presentación de PowerPoint</vt:lpstr>
      <vt:lpstr>Presentación de PowerPoint</vt:lpstr>
      <vt:lpstr>ESTRATEGIA DE ATENCIÓN PSICOSOCIAL </vt:lpstr>
      <vt:lpstr>RESULTADOS EVALUACIÓN DE CLIMA LABORAL  2022</vt:lpstr>
      <vt:lpstr>Actividades Plan Institucional de Capacitación I semestre</vt:lpstr>
      <vt:lpstr>CAPACITACIÓN INTEGRIDAD AGENCIA NACIONAL DE DEFENSA JURÍDICA</vt:lpstr>
      <vt:lpstr>Presentación de PowerPoint</vt:lpstr>
      <vt:lpstr>FORMULACIÓN DE POLÍTICAS DE INTEGRIDAD Y CONFLICTO DE INTERESES A CARGO DE LA DIRECCIÓN DEL EMPLEO PÚBLICO DAFP   22 DE JUNIO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BEATRIZ ANDREA ALVAREZ VELEZ</cp:lastModifiedBy>
  <cp:revision>34</cp:revision>
  <dcterms:created xsi:type="dcterms:W3CDTF">2023-05-08T00:34:42Z</dcterms:created>
  <dcterms:modified xsi:type="dcterms:W3CDTF">2023-06-29T21:45:55Z</dcterms:modified>
</cp:coreProperties>
</file>