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56" r:id="rId2"/>
    <p:sldId id="257" r:id="rId3"/>
    <p:sldId id="262" r:id="rId4"/>
    <p:sldId id="259" r:id="rId5"/>
    <p:sldId id="266" r:id="rId6"/>
    <p:sldId id="267" r:id="rId7"/>
    <p:sldId id="270" r:id="rId8"/>
    <p:sldId id="271" r:id="rId9"/>
    <p:sldId id="263" r:id="rId10"/>
    <p:sldId id="272" r:id="rId11"/>
    <p:sldId id="269" r:id="rId12"/>
    <p:sldId id="273" r:id="rId13"/>
    <p:sldId id="265" r:id="rId14"/>
    <p:sldId id="277" r:id="rId15"/>
    <p:sldId id="276" r:id="rId16"/>
    <p:sldId id="281" r:id="rId17"/>
    <p:sldId id="280" r:id="rId18"/>
    <p:sldId id="278" r:id="rId19"/>
    <p:sldId id="275" r:id="rId20"/>
    <p:sldId id="261" r:id="rId2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4D2400-4199-4445-B0C7-F19FA4B67715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79391CAC-90E1-4C82-A36E-C744D6CC6847}">
      <dgm:prSet phldrT="[Texto]" custT="1"/>
      <dgm:spPr/>
      <dgm:t>
        <a:bodyPr/>
        <a:lstStyle/>
        <a:p>
          <a:pPr algn="just"/>
          <a:r>
            <a:rPr lang="es-CO" sz="2000" dirty="0">
              <a:latin typeface="Arial" panose="020B0604020202020204" pitchFamily="34" charset="0"/>
              <a:cs typeface="Arial" panose="020B0604020202020204" pitchFamily="34" charset="0"/>
            </a:rPr>
            <a:t>1) Informar de esta circunstancia al solicitante antes del vencimiento del término.</a:t>
          </a:r>
        </a:p>
      </dgm:t>
    </dgm:pt>
    <dgm:pt modelId="{D90F2D6A-08C5-4B60-8476-E4BB4311218C}" type="parTrans" cxnId="{6E2E2797-9B50-41CD-9C81-17C660F60ACC}">
      <dgm:prSet/>
      <dgm:spPr/>
      <dgm:t>
        <a:bodyPr/>
        <a:lstStyle/>
        <a:p>
          <a:pPr algn="just"/>
          <a:endParaRPr lang="es-CO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4737E36-8749-4A05-8E2A-736C5BB12904}" type="sibTrans" cxnId="{6E2E2797-9B50-41CD-9C81-17C660F60ACC}">
      <dgm:prSet/>
      <dgm:spPr/>
      <dgm:t>
        <a:bodyPr/>
        <a:lstStyle/>
        <a:p>
          <a:pPr algn="just"/>
          <a:endParaRPr lang="es-CO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2B0C526-7193-4A49-8214-B454AEA79184}">
      <dgm:prSet phldrT="[Texto]" custT="1"/>
      <dgm:spPr/>
      <dgm:t>
        <a:bodyPr/>
        <a:lstStyle/>
        <a:p>
          <a:pPr algn="just"/>
          <a:r>
            <a:rPr lang="es-CO" sz="2000" dirty="0">
              <a:latin typeface="Arial" panose="020B0604020202020204" pitchFamily="34" charset="0"/>
              <a:cs typeface="Arial" panose="020B0604020202020204" pitchFamily="34" charset="0"/>
            </a:rPr>
            <a:t>2) Expresar los motivos de la demora. </a:t>
          </a:r>
        </a:p>
      </dgm:t>
    </dgm:pt>
    <dgm:pt modelId="{C5BF60AF-C062-4586-AC21-CAFF87CC6C66}" type="parTrans" cxnId="{20760DA6-CAE1-47E6-B95D-704A125388A8}">
      <dgm:prSet/>
      <dgm:spPr/>
      <dgm:t>
        <a:bodyPr/>
        <a:lstStyle/>
        <a:p>
          <a:pPr algn="just"/>
          <a:endParaRPr lang="es-CO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C4FC1DF-C93D-4504-950A-AD6419CF771C}" type="sibTrans" cxnId="{20760DA6-CAE1-47E6-B95D-704A125388A8}">
      <dgm:prSet/>
      <dgm:spPr/>
      <dgm:t>
        <a:bodyPr/>
        <a:lstStyle/>
        <a:p>
          <a:pPr algn="just"/>
          <a:endParaRPr lang="es-CO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28688B-6ABE-4726-88FD-89EDCE261AFE}">
      <dgm:prSet phldrT="[Texto]" custT="1"/>
      <dgm:spPr/>
      <dgm:t>
        <a:bodyPr/>
        <a:lstStyle/>
        <a:p>
          <a:pPr algn="just"/>
          <a:r>
            <a:rPr lang="es-CO" sz="2000" dirty="0">
              <a:latin typeface="Arial" panose="020B0604020202020204" pitchFamily="34" charset="0"/>
              <a:cs typeface="Arial" panose="020B0604020202020204" pitchFamily="34" charset="0"/>
            </a:rPr>
            <a:t>3) Señalar el plazo razonable en que se dará respuesta y que no podrá exceder el doble del inicialmente previsto.</a:t>
          </a:r>
        </a:p>
      </dgm:t>
    </dgm:pt>
    <dgm:pt modelId="{31F51F21-1770-4F89-8810-9260021442EF}" type="parTrans" cxnId="{D2CDFC83-AEF8-4D0D-A49E-003191590763}">
      <dgm:prSet/>
      <dgm:spPr/>
      <dgm:t>
        <a:bodyPr/>
        <a:lstStyle/>
        <a:p>
          <a:pPr algn="just"/>
          <a:endParaRPr lang="es-CO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D1FE23-CE44-481E-A30B-4B465756FA4A}" type="sibTrans" cxnId="{D2CDFC83-AEF8-4D0D-A49E-003191590763}">
      <dgm:prSet/>
      <dgm:spPr/>
      <dgm:t>
        <a:bodyPr/>
        <a:lstStyle/>
        <a:p>
          <a:pPr algn="just"/>
          <a:endParaRPr lang="es-CO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7A56A0-DC4E-41FF-96C9-3D645B7DE439}" type="pres">
      <dgm:prSet presAssocID="{984D2400-4199-4445-B0C7-F19FA4B67715}" presName="linear" presStyleCnt="0">
        <dgm:presLayoutVars>
          <dgm:animLvl val="lvl"/>
          <dgm:resizeHandles val="exact"/>
        </dgm:presLayoutVars>
      </dgm:prSet>
      <dgm:spPr/>
    </dgm:pt>
    <dgm:pt modelId="{B86D58B0-9308-4152-A9DB-AB0D3ACD17EE}" type="pres">
      <dgm:prSet presAssocID="{79391CAC-90E1-4C82-A36E-C744D6CC6847}" presName="parentText" presStyleLbl="node1" presStyleIdx="0" presStyleCnt="3" custScaleY="73662" custLinFactNeighborX="4151" custLinFactNeighborY="-18969">
        <dgm:presLayoutVars>
          <dgm:chMax val="0"/>
          <dgm:bulletEnabled val="1"/>
        </dgm:presLayoutVars>
      </dgm:prSet>
      <dgm:spPr/>
    </dgm:pt>
    <dgm:pt modelId="{D3D32DC3-723E-45C1-A69E-8950B346047C}" type="pres">
      <dgm:prSet presAssocID="{34737E36-8749-4A05-8E2A-736C5BB12904}" presName="spacer" presStyleCnt="0"/>
      <dgm:spPr/>
    </dgm:pt>
    <dgm:pt modelId="{AAE465A8-CD33-479E-9863-53FAB1B7721C}" type="pres">
      <dgm:prSet presAssocID="{12B0C526-7193-4A49-8214-B454AEA79184}" presName="parentText" presStyleLbl="node1" presStyleIdx="1" presStyleCnt="3" custScaleY="60476" custLinFactNeighborX="4151" custLinFactNeighborY="-18969">
        <dgm:presLayoutVars>
          <dgm:chMax val="0"/>
          <dgm:bulletEnabled val="1"/>
        </dgm:presLayoutVars>
      </dgm:prSet>
      <dgm:spPr/>
    </dgm:pt>
    <dgm:pt modelId="{D391975A-F575-408D-909F-F4A6DA79268A}" type="pres">
      <dgm:prSet presAssocID="{DC4FC1DF-C93D-4504-950A-AD6419CF771C}" presName="spacer" presStyleCnt="0"/>
      <dgm:spPr/>
    </dgm:pt>
    <dgm:pt modelId="{155CAA62-F8C6-4D0E-BF1E-D8B9B391BD31}" type="pres">
      <dgm:prSet presAssocID="{2028688B-6ABE-4726-88FD-89EDCE261AFE}" presName="parentText" presStyleLbl="node1" presStyleIdx="2" presStyleCnt="3" custScaleY="82836" custLinFactNeighborX="4151" custLinFactNeighborY="-11454">
        <dgm:presLayoutVars>
          <dgm:chMax val="0"/>
          <dgm:bulletEnabled val="1"/>
        </dgm:presLayoutVars>
      </dgm:prSet>
      <dgm:spPr/>
    </dgm:pt>
  </dgm:ptLst>
  <dgm:cxnLst>
    <dgm:cxn modelId="{74596768-D5B1-406D-835A-004BBD102BF1}" type="presOf" srcId="{2028688B-6ABE-4726-88FD-89EDCE261AFE}" destId="{155CAA62-F8C6-4D0E-BF1E-D8B9B391BD31}" srcOrd="0" destOrd="0" presId="urn:microsoft.com/office/officeart/2005/8/layout/vList2"/>
    <dgm:cxn modelId="{BFDD416A-C17B-48DE-BD36-B09C981DF55F}" type="presOf" srcId="{984D2400-4199-4445-B0C7-F19FA4B67715}" destId="{C37A56A0-DC4E-41FF-96C9-3D645B7DE439}" srcOrd="0" destOrd="0" presId="urn:microsoft.com/office/officeart/2005/8/layout/vList2"/>
    <dgm:cxn modelId="{D2CDFC83-AEF8-4D0D-A49E-003191590763}" srcId="{984D2400-4199-4445-B0C7-F19FA4B67715}" destId="{2028688B-6ABE-4726-88FD-89EDCE261AFE}" srcOrd="2" destOrd="0" parTransId="{31F51F21-1770-4F89-8810-9260021442EF}" sibTransId="{D8D1FE23-CE44-481E-A30B-4B465756FA4A}"/>
    <dgm:cxn modelId="{F435A691-6AFC-4EF1-BD2B-E22A152262A5}" type="presOf" srcId="{79391CAC-90E1-4C82-A36E-C744D6CC6847}" destId="{B86D58B0-9308-4152-A9DB-AB0D3ACD17EE}" srcOrd="0" destOrd="0" presId="urn:microsoft.com/office/officeart/2005/8/layout/vList2"/>
    <dgm:cxn modelId="{6E2E2797-9B50-41CD-9C81-17C660F60ACC}" srcId="{984D2400-4199-4445-B0C7-F19FA4B67715}" destId="{79391CAC-90E1-4C82-A36E-C744D6CC6847}" srcOrd="0" destOrd="0" parTransId="{D90F2D6A-08C5-4B60-8476-E4BB4311218C}" sibTransId="{34737E36-8749-4A05-8E2A-736C5BB12904}"/>
    <dgm:cxn modelId="{20760DA6-CAE1-47E6-B95D-704A125388A8}" srcId="{984D2400-4199-4445-B0C7-F19FA4B67715}" destId="{12B0C526-7193-4A49-8214-B454AEA79184}" srcOrd="1" destOrd="0" parTransId="{C5BF60AF-C062-4586-AC21-CAFF87CC6C66}" sibTransId="{DC4FC1DF-C93D-4504-950A-AD6419CF771C}"/>
    <dgm:cxn modelId="{3F393EA7-6650-4ACD-8B7B-6DC389992314}" type="presOf" srcId="{12B0C526-7193-4A49-8214-B454AEA79184}" destId="{AAE465A8-CD33-479E-9863-53FAB1B7721C}" srcOrd="0" destOrd="0" presId="urn:microsoft.com/office/officeart/2005/8/layout/vList2"/>
    <dgm:cxn modelId="{53DDB74A-6D88-4D64-A16F-712C720F742D}" type="presParOf" srcId="{C37A56A0-DC4E-41FF-96C9-3D645B7DE439}" destId="{B86D58B0-9308-4152-A9DB-AB0D3ACD17EE}" srcOrd="0" destOrd="0" presId="urn:microsoft.com/office/officeart/2005/8/layout/vList2"/>
    <dgm:cxn modelId="{6F2C8B58-50A4-41B1-9ABE-A0715821553A}" type="presParOf" srcId="{C37A56A0-DC4E-41FF-96C9-3D645B7DE439}" destId="{D3D32DC3-723E-45C1-A69E-8950B346047C}" srcOrd="1" destOrd="0" presId="urn:microsoft.com/office/officeart/2005/8/layout/vList2"/>
    <dgm:cxn modelId="{AC3C6ABF-3CB2-4EBB-923B-E52AF4D5268D}" type="presParOf" srcId="{C37A56A0-DC4E-41FF-96C9-3D645B7DE439}" destId="{AAE465A8-CD33-479E-9863-53FAB1B7721C}" srcOrd="2" destOrd="0" presId="urn:microsoft.com/office/officeart/2005/8/layout/vList2"/>
    <dgm:cxn modelId="{D59B0504-BA05-4C39-80B0-E641C917D5CB}" type="presParOf" srcId="{C37A56A0-DC4E-41FF-96C9-3D645B7DE439}" destId="{D391975A-F575-408D-909F-F4A6DA79268A}" srcOrd="3" destOrd="0" presId="urn:microsoft.com/office/officeart/2005/8/layout/vList2"/>
    <dgm:cxn modelId="{AF4A0BC5-2BD9-4C32-B5A3-663FF5713A88}" type="presParOf" srcId="{C37A56A0-DC4E-41FF-96C9-3D645B7DE439}" destId="{155CAA62-F8C6-4D0E-BF1E-D8B9B391BD3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6D58B0-9308-4152-A9DB-AB0D3ACD17EE}">
      <dsp:nvSpPr>
        <dsp:cNvPr id="0" name=""/>
        <dsp:cNvSpPr/>
      </dsp:nvSpPr>
      <dsp:spPr>
        <a:xfrm>
          <a:off x="0" y="601105"/>
          <a:ext cx="7270780" cy="89631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latin typeface="Arial" panose="020B0604020202020204" pitchFamily="34" charset="0"/>
              <a:cs typeface="Arial" panose="020B0604020202020204" pitchFamily="34" charset="0"/>
            </a:rPr>
            <a:t>1) Informar de esta circunstancia al solicitante antes del vencimiento del término.</a:t>
          </a:r>
        </a:p>
      </dsp:txBody>
      <dsp:txXfrm>
        <a:off x="43755" y="644860"/>
        <a:ext cx="7183270" cy="808809"/>
      </dsp:txXfrm>
    </dsp:sp>
    <dsp:sp modelId="{AAE465A8-CD33-479E-9863-53FAB1B7721C}">
      <dsp:nvSpPr>
        <dsp:cNvPr id="0" name=""/>
        <dsp:cNvSpPr/>
      </dsp:nvSpPr>
      <dsp:spPr>
        <a:xfrm>
          <a:off x="0" y="1684624"/>
          <a:ext cx="7270780" cy="735871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latin typeface="Arial" panose="020B0604020202020204" pitchFamily="34" charset="0"/>
              <a:cs typeface="Arial" panose="020B0604020202020204" pitchFamily="34" charset="0"/>
            </a:rPr>
            <a:t>2) Expresar los motivos de la demora. </a:t>
          </a:r>
        </a:p>
      </dsp:txBody>
      <dsp:txXfrm>
        <a:off x="35922" y="1720546"/>
        <a:ext cx="7198936" cy="664027"/>
      </dsp:txXfrm>
    </dsp:sp>
    <dsp:sp modelId="{155CAA62-F8C6-4D0E-BF1E-D8B9B391BD31}">
      <dsp:nvSpPr>
        <dsp:cNvPr id="0" name=""/>
        <dsp:cNvSpPr/>
      </dsp:nvSpPr>
      <dsp:spPr>
        <a:xfrm>
          <a:off x="0" y="2621764"/>
          <a:ext cx="7270780" cy="100794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>
              <a:latin typeface="Arial" panose="020B0604020202020204" pitchFamily="34" charset="0"/>
              <a:cs typeface="Arial" panose="020B0604020202020204" pitchFamily="34" charset="0"/>
            </a:rPr>
            <a:t>3) Señalar el plazo razonable en que se dará respuesta y que no podrá exceder el doble del inicialmente previsto.</a:t>
          </a:r>
        </a:p>
      </dsp:txBody>
      <dsp:txXfrm>
        <a:off x="49204" y="2670968"/>
        <a:ext cx="7172372" cy="9095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8/09/2023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" y="-150"/>
            <a:ext cx="12187219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" y="-150"/>
            <a:ext cx="12187219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546D40A-96B8-D561-0EFF-E423FA89EF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73338314-BADA-4EB7-B0D3-4403B7D8AC15}"/>
              </a:ext>
            </a:extLst>
          </p:cNvPr>
          <p:cNvSpPr txBox="1"/>
          <p:nvPr userDrawn="1"/>
        </p:nvSpPr>
        <p:spPr>
          <a:xfrm>
            <a:off x="4744510" y="6639446"/>
            <a:ext cx="27029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FE73CBD-6DB6-1214-E362-FB219C18C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" y="-150"/>
            <a:ext cx="12187219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E0D5B4D-8D04-D303-11C5-903527568E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B2DE566-F621-4E4B-8394-2CF03DDECE29}"/>
              </a:ext>
            </a:extLst>
          </p:cNvPr>
          <p:cNvSpPr txBox="1"/>
          <p:nvPr userDrawn="1"/>
        </p:nvSpPr>
        <p:spPr>
          <a:xfrm>
            <a:off x="4744510" y="6639446"/>
            <a:ext cx="27029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8/09/2023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7B4790-DB10-4317-96C5-754F34AAB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8991" y="527176"/>
            <a:ext cx="8994017" cy="895474"/>
          </a:xfrm>
        </p:spPr>
        <p:txBody>
          <a:bodyPr>
            <a:noAutofit/>
          </a:bodyPr>
          <a:lstStyle/>
          <a:p>
            <a:pPr algn="ctr"/>
            <a:r>
              <a:rPr lang="es-CO" sz="4000" b="1" dirty="0"/>
              <a:t>FALTA DE COMPETENCIA</a:t>
            </a:r>
            <a:br>
              <a:rPr lang="es-CO" sz="3200" b="1" dirty="0"/>
            </a:br>
            <a:endParaRPr lang="es-CO" sz="3200" b="1" dirty="0">
              <a:latin typeface="Arial Narrow" panose="020B0606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4252DF65-7B73-4CEC-9008-DD7DF66986CC}"/>
              </a:ext>
            </a:extLst>
          </p:cNvPr>
          <p:cNvSpPr txBox="1">
            <a:spLocks/>
          </p:cNvSpPr>
          <p:nvPr/>
        </p:nvSpPr>
        <p:spPr>
          <a:xfrm>
            <a:off x="402153" y="1993067"/>
            <a:ext cx="5959908" cy="2480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es-CO" sz="2400" dirty="0">
                <a:latin typeface="Arial Narrow" panose="020B0606020202030204" pitchFamily="34" charset="0"/>
              </a:rPr>
              <a:t>Se deben radicar.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400" b="1" dirty="0">
                <a:latin typeface="Arial Narrow" panose="020B0606020202030204" pitchFamily="34" charset="0"/>
              </a:rPr>
              <a:t>ES OBLIGACIÓN DE LA ENTIDAD REMITIRLO AL COMPETENTE</a:t>
            </a:r>
            <a:r>
              <a:rPr lang="es-CO" sz="2400" dirty="0">
                <a:latin typeface="Arial Narrow" panose="020B0606020202030204" pitchFamily="34" charset="0"/>
              </a:rPr>
              <a:t>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400" dirty="0">
                <a:latin typeface="Arial Narrow" panose="020B0606020202030204" pitchFamily="34" charset="0"/>
              </a:rPr>
              <a:t>Se informará dentro de los 5 días a la recepción de la petición.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400" dirty="0">
                <a:latin typeface="Arial Narrow" panose="020B0606020202030204" pitchFamily="34" charset="0"/>
              </a:rPr>
              <a:t>Los términos contarán desde el día siguiente en que el competente recibe la petición.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400" b="1" dirty="0">
                <a:latin typeface="Arial Narrow" panose="020B0606020202030204" pitchFamily="34" charset="0"/>
              </a:rPr>
              <a:t>APLICA FRENTE A ENTIDADES EXTERNAS A PNN. </a:t>
            </a:r>
            <a:r>
              <a:rPr lang="es-CO" b="1" dirty="0">
                <a:latin typeface="Arial Narrow" panose="020B0606020202030204" pitchFamily="34" charset="0"/>
              </a:rPr>
              <a:t> </a:t>
            </a:r>
            <a:endParaRPr lang="es-ES_tradnl" sz="3200" baseline="30000" dirty="0">
              <a:latin typeface="Arial Narrow" panose="020B060602020203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5852DB7-4D77-4717-AD13-A8E8634772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0" b="7688"/>
          <a:stretch/>
        </p:blipFill>
        <p:spPr>
          <a:xfrm>
            <a:off x="6670767" y="898902"/>
            <a:ext cx="5521233" cy="595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615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B1A988B-D9A6-441B-AC38-A7BAC4F3C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32" y="3181559"/>
            <a:ext cx="11296650" cy="28860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1914458F-C01B-4AE0-A63C-0BE50316AC7F}"/>
              </a:ext>
            </a:extLst>
          </p:cNvPr>
          <p:cNvSpPr txBox="1"/>
          <p:nvPr/>
        </p:nvSpPr>
        <p:spPr>
          <a:xfrm>
            <a:off x="621437" y="1057339"/>
            <a:ext cx="10608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s-MX" sz="2000" b="1" dirty="0"/>
              <a:t>Funcionarios y contratistas recuerden que</a:t>
            </a:r>
            <a:r>
              <a:rPr lang="es-MX" sz="2000" dirty="0"/>
              <a:t>: </a:t>
            </a:r>
          </a:p>
          <a:p>
            <a:pPr>
              <a:spcBef>
                <a:spcPts val="1200"/>
              </a:spcBef>
            </a:pPr>
            <a:r>
              <a:rPr lang="es-MX" sz="2000" dirty="0"/>
              <a:t>Cuando un radicado no sea de su competencia, se debe </a:t>
            </a:r>
            <a:r>
              <a:rPr lang="es-MX" sz="2000" b="1" dirty="0"/>
              <a:t>reasignar de inmediato</a:t>
            </a:r>
            <a:r>
              <a:rPr lang="es-MX" sz="2000" dirty="0"/>
              <a:t> a la dependencia competente.</a:t>
            </a:r>
          </a:p>
          <a:p>
            <a:pPr>
              <a:spcBef>
                <a:spcPts val="1200"/>
              </a:spcBef>
            </a:pPr>
            <a:r>
              <a:rPr lang="es-MX" sz="2000" dirty="0"/>
              <a:t>Los términos para decidir o responder se contarán a partir del día siguiente a la recepción en la entidad.</a:t>
            </a:r>
          </a:p>
        </p:txBody>
      </p:sp>
    </p:spTree>
    <p:extLst>
      <p:ext uri="{BB962C8B-B14F-4D97-AF65-F5344CB8AC3E}">
        <p14:creationId xmlns:p14="http://schemas.microsoft.com/office/powerpoint/2010/main" val="2503871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7A0701-773D-4723-9EF1-28CD2FB08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335" y="660506"/>
            <a:ext cx="11453131" cy="564059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/>
              <a:t>Consecuencia de no atender una petición</a:t>
            </a:r>
            <a:endParaRPr lang="es-CO" sz="2400" dirty="0">
              <a:latin typeface="Montserrat" panose="00000500000000000000" pitchFamily="2" charset="0"/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2B64191-7361-45B4-B3A8-A406D213B283}"/>
              </a:ext>
            </a:extLst>
          </p:cNvPr>
          <p:cNvSpPr txBox="1">
            <a:spLocks/>
          </p:cNvSpPr>
          <p:nvPr/>
        </p:nvSpPr>
        <p:spPr>
          <a:xfrm>
            <a:off x="1064387" y="2868906"/>
            <a:ext cx="2878443" cy="1923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Font typeface="Arial" panose="020B0604020202020204" pitchFamily="34" charset="0"/>
              <a:buNone/>
            </a:pPr>
            <a:r>
              <a:rPr lang="es-MX" sz="1200">
                <a:latin typeface="+mn-lt"/>
              </a:rPr>
              <a:t>• No fue atendido.</a:t>
            </a:r>
          </a:p>
          <a:p>
            <a:pPr marL="114300" indent="0">
              <a:buFont typeface="Arial" panose="020B0604020202020204" pitchFamily="34" charset="0"/>
              <a:buNone/>
            </a:pPr>
            <a:r>
              <a:rPr lang="es-MX" sz="1200">
                <a:latin typeface="+mn-lt"/>
              </a:rPr>
              <a:t>• Se contestó pero no en los términos establecidos.</a:t>
            </a:r>
          </a:p>
          <a:p>
            <a:pPr marL="114300" indent="0">
              <a:buFont typeface="Arial" panose="020B0604020202020204" pitchFamily="34" charset="0"/>
              <a:buNone/>
            </a:pPr>
            <a:r>
              <a:rPr lang="es-MX" sz="1200">
                <a:latin typeface="+mn-lt"/>
              </a:rPr>
              <a:t>• Se contestó en término pero no de fondo.</a:t>
            </a:r>
            <a:endParaRPr lang="es-CO" sz="1200" dirty="0">
              <a:latin typeface="+mn-lt"/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B1CB0F6F-B89A-4664-8907-5C9C98AD56EF}"/>
              </a:ext>
            </a:extLst>
          </p:cNvPr>
          <p:cNvSpPr txBox="1">
            <a:spLocks/>
          </p:cNvSpPr>
          <p:nvPr/>
        </p:nvSpPr>
        <p:spPr>
          <a:xfrm>
            <a:off x="4458080" y="2705239"/>
            <a:ext cx="3368564" cy="3168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 algn="just">
              <a:lnSpc>
                <a:spcPct val="120000"/>
              </a:lnSpc>
              <a:buNone/>
            </a:pPr>
            <a:r>
              <a:rPr lang="es-MX" sz="1400" dirty="0">
                <a:latin typeface="+mn-lt"/>
              </a:rPr>
              <a:t>Mecanismo idóneo y eficaz, para que quien considere que se le está vulnerando su derecho, acuda a esta figura para que la autoridad judicial en un término no superior a los diez (10) días hábiles resuelva sobre el asunto, exigiendo si a ello hubiere derecho, al tutelado a dar respuesta de fondo, eficaz y oportuna a lo pedido.</a:t>
            </a:r>
          </a:p>
          <a:p>
            <a:pPr marL="114300" indent="0" algn="just">
              <a:lnSpc>
                <a:spcPct val="120000"/>
              </a:lnSpc>
              <a:buNone/>
            </a:pPr>
            <a:r>
              <a:rPr lang="es-MX" sz="1400" dirty="0">
                <a:latin typeface="+mn-lt"/>
              </a:rPr>
              <a:t>La violación del derecho fundamental de petición no sólo impone por parte de un juez la obligación de dar respuesta a lo pedido en esta sino además puede acarrear sanciones disciplinarias y consecuencias penales a todo funcionario que sin justa razón viole este precepto constitucional.</a:t>
            </a:r>
          </a:p>
          <a:p>
            <a:pPr marL="114300" indent="0" algn="just">
              <a:buNone/>
            </a:pPr>
            <a:endParaRPr lang="es-CO" sz="1400" dirty="0">
              <a:latin typeface="+mn-lt"/>
            </a:endParaRPr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90D28915-90C3-4903-B95F-A4D010946680}"/>
              </a:ext>
            </a:extLst>
          </p:cNvPr>
          <p:cNvSpPr txBox="1">
            <a:spLocks/>
          </p:cNvSpPr>
          <p:nvPr/>
        </p:nvSpPr>
        <p:spPr>
          <a:xfrm>
            <a:off x="8330862" y="2705239"/>
            <a:ext cx="3266494" cy="3168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lnSpc>
                <a:spcPct val="100000"/>
              </a:lnSpc>
              <a:buNone/>
            </a:pPr>
            <a:r>
              <a:rPr lang="es-MX" sz="1200" dirty="0">
                <a:latin typeface="+mn-lt"/>
              </a:rPr>
              <a:t>El incidente de desacato es un mecanismo de creación legal que procede a petición de la parte interesada, de oficio o por intervención del Ministerio Público, el cual tiene como propósito que el juez constitucional, en ejercicio de sus potestades disciplinarias, sancione con arresto y multa a quien desatienda las órdenes de tutela mediante las cuales se protejan derechos fundamentales.</a:t>
            </a:r>
            <a:endParaRPr lang="es-CO" sz="1200" dirty="0">
              <a:latin typeface="+mn-lt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F34DE4B-735B-4D69-AC80-EFB3E0AC88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3" t="27110"/>
          <a:stretch/>
        </p:blipFill>
        <p:spPr>
          <a:xfrm>
            <a:off x="380021" y="4224437"/>
            <a:ext cx="3810087" cy="2212285"/>
          </a:xfrm>
          <a:prstGeom prst="rect">
            <a:avLst/>
          </a:prstGeom>
        </p:spPr>
      </p:pic>
      <p:sp>
        <p:nvSpPr>
          <p:cNvPr id="7" name="Globo: flecha hacia abajo 6">
            <a:extLst>
              <a:ext uri="{FF2B5EF4-FFF2-40B4-BE49-F238E27FC236}">
                <a16:creationId xmlns:a16="http://schemas.microsoft.com/office/drawing/2014/main" id="{03ED0C32-59D2-4C81-9405-0BE601147817}"/>
              </a:ext>
            </a:extLst>
          </p:cNvPr>
          <p:cNvSpPr/>
          <p:nvPr/>
        </p:nvSpPr>
        <p:spPr>
          <a:xfrm>
            <a:off x="1500940" y="1585113"/>
            <a:ext cx="2034391" cy="1146246"/>
          </a:xfrm>
          <a:prstGeom prst="downArrowCallout">
            <a:avLst>
              <a:gd name="adj1" fmla="val 26742"/>
              <a:gd name="adj2" fmla="val 25000"/>
              <a:gd name="adj3" fmla="val 25000"/>
              <a:gd name="adj4" fmla="val 64977"/>
            </a:avLst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Derecho de petición</a:t>
            </a:r>
          </a:p>
        </p:txBody>
      </p:sp>
      <p:sp>
        <p:nvSpPr>
          <p:cNvPr id="8" name="Globo: flecha hacia abajo 7">
            <a:extLst>
              <a:ext uri="{FF2B5EF4-FFF2-40B4-BE49-F238E27FC236}">
                <a16:creationId xmlns:a16="http://schemas.microsoft.com/office/drawing/2014/main" id="{2E836DBA-29DE-4D39-AD30-83D559ABB31D}"/>
              </a:ext>
            </a:extLst>
          </p:cNvPr>
          <p:cNvSpPr/>
          <p:nvPr/>
        </p:nvSpPr>
        <p:spPr>
          <a:xfrm>
            <a:off x="8913802" y="1585113"/>
            <a:ext cx="2034391" cy="1146246"/>
          </a:xfrm>
          <a:prstGeom prst="downArrowCallout">
            <a:avLst>
              <a:gd name="adj1" fmla="val 26742"/>
              <a:gd name="adj2" fmla="val 25000"/>
              <a:gd name="adj3" fmla="val 25000"/>
              <a:gd name="adj4" fmla="val 649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err="1">
                <a:solidFill>
                  <a:schemeClr val="tx1"/>
                </a:solidFill>
              </a:rPr>
              <a:t>Desacato</a:t>
            </a:r>
            <a:r>
              <a:rPr lang="es-CO" dirty="0" err="1"/>
              <a:t>o</a:t>
            </a:r>
            <a:endParaRPr lang="es-CO" dirty="0"/>
          </a:p>
        </p:txBody>
      </p:sp>
      <p:sp>
        <p:nvSpPr>
          <p:cNvPr id="9" name="Globo: flecha hacia abajo 8">
            <a:extLst>
              <a:ext uri="{FF2B5EF4-FFF2-40B4-BE49-F238E27FC236}">
                <a16:creationId xmlns:a16="http://schemas.microsoft.com/office/drawing/2014/main" id="{37E9F75B-C5E2-4850-8BC5-0010F9289D3B}"/>
              </a:ext>
            </a:extLst>
          </p:cNvPr>
          <p:cNvSpPr/>
          <p:nvPr/>
        </p:nvSpPr>
        <p:spPr>
          <a:xfrm>
            <a:off x="5229563" y="1586449"/>
            <a:ext cx="2034391" cy="1146246"/>
          </a:xfrm>
          <a:prstGeom prst="downArrowCallout">
            <a:avLst>
              <a:gd name="adj1" fmla="val 26742"/>
              <a:gd name="adj2" fmla="val 25000"/>
              <a:gd name="adj3" fmla="val 25000"/>
              <a:gd name="adj4" fmla="val 64977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Tutela</a:t>
            </a:r>
          </a:p>
        </p:txBody>
      </p:sp>
      <p:pic>
        <p:nvPicPr>
          <p:cNvPr id="10" name="Gráfico 9" descr="Flecha con curva ligera">
            <a:extLst>
              <a:ext uri="{FF2B5EF4-FFF2-40B4-BE49-F238E27FC236}">
                <a16:creationId xmlns:a16="http://schemas.microsoft.com/office/drawing/2014/main" id="{D34917A7-B56E-4254-8FA2-2B970BBA95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3870034" y="1678087"/>
            <a:ext cx="935723" cy="552356"/>
          </a:xfrm>
          <a:prstGeom prst="rect">
            <a:avLst/>
          </a:prstGeom>
        </p:spPr>
      </p:pic>
      <p:pic>
        <p:nvPicPr>
          <p:cNvPr id="11" name="Gráfico 10" descr="Flecha con curva ligera">
            <a:extLst>
              <a:ext uri="{FF2B5EF4-FFF2-40B4-BE49-F238E27FC236}">
                <a16:creationId xmlns:a16="http://schemas.microsoft.com/office/drawing/2014/main" id="{CDEFC8A4-6DE9-476A-A421-5EFA07F6EC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7749592" y="1678423"/>
            <a:ext cx="935723" cy="55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019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">
            <a:extLst>
              <a:ext uri="{FF2B5EF4-FFF2-40B4-BE49-F238E27FC236}">
                <a16:creationId xmlns:a16="http://schemas.microsoft.com/office/drawing/2014/main" id="{05C1A814-5F81-40F8-BDB6-F000257C6FBE}"/>
              </a:ext>
            </a:extLst>
          </p:cNvPr>
          <p:cNvSpPr txBox="1">
            <a:spLocks/>
          </p:cNvSpPr>
          <p:nvPr/>
        </p:nvSpPr>
        <p:spPr>
          <a:xfrm>
            <a:off x="1622217" y="318222"/>
            <a:ext cx="8947565" cy="104298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000" b="1"/>
              <a:t>NO CLASIFICAR COMO PQRSD</a:t>
            </a:r>
            <a:endParaRPr lang="es-CO" sz="4000" b="1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A4E0E43-CBC3-4DD0-876F-C515545412D8}"/>
              </a:ext>
            </a:extLst>
          </p:cNvPr>
          <p:cNvSpPr txBox="1"/>
          <p:nvPr/>
        </p:nvSpPr>
        <p:spPr>
          <a:xfrm>
            <a:off x="686816" y="1795163"/>
            <a:ext cx="6153149" cy="2652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/>
          <a:p>
            <a:pPr marL="457200" indent="-342900" algn="l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s-MX" sz="2000" dirty="0">
                <a:latin typeface="+mn-lt"/>
              </a:rPr>
              <a:t>Invitaciones</a:t>
            </a:r>
          </a:p>
          <a:p>
            <a:pPr marL="457200" indent="-342900" algn="l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s-CO" sz="2000" dirty="0">
                <a:latin typeface="+mn-lt"/>
              </a:rPr>
              <a:t>Documentos Informativos</a:t>
            </a:r>
          </a:p>
          <a:p>
            <a:pPr marL="457200" indent="-34290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s-CO" sz="2000" dirty="0">
                <a:latin typeface="+mn-lt"/>
              </a:rPr>
              <a:t>Facturas </a:t>
            </a:r>
          </a:p>
          <a:p>
            <a:pPr marL="457200" indent="-34290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s-CO" sz="2000" dirty="0">
                <a:latin typeface="+mn-lt"/>
              </a:rPr>
              <a:t>Publicidad</a:t>
            </a:r>
          </a:p>
          <a:p>
            <a:pPr marL="457200" indent="-34290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s-CO" sz="2000" dirty="0">
                <a:latin typeface="+mn-lt"/>
              </a:rPr>
              <a:t>Notificaciones de autos o documentos que formen parte de un proceso.</a:t>
            </a:r>
          </a:p>
          <a:p>
            <a:pPr marL="457200" indent="-34290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s-CO" sz="2000" dirty="0">
                <a:latin typeface="+mn-lt"/>
              </a:rPr>
              <a:t>Actas de reunión</a:t>
            </a:r>
          </a:p>
          <a:p>
            <a:pPr marL="457200" indent="-34290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s-CO" sz="2000" dirty="0">
                <a:latin typeface="+mn-lt"/>
              </a:rPr>
              <a:t>Solicitudes de trámites ambientales</a:t>
            </a:r>
          </a:p>
          <a:p>
            <a:pPr marL="457200" indent="-342900" algn="l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es-CO" sz="2000" dirty="0">
              <a:latin typeface="+mn-lt"/>
            </a:endParaRPr>
          </a:p>
        </p:txBody>
      </p:sp>
      <p:grpSp>
        <p:nvGrpSpPr>
          <p:cNvPr id="23" name="Grupo 22">
            <a:extLst>
              <a:ext uri="{FF2B5EF4-FFF2-40B4-BE49-F238E27FC236}">
                <a16:creationId xmlns:a16="http://schemas.microsoft.com/office/drawing/2014/main" id="{83675EDB-F42E-4649-AAC3-D23C29EBB7C9}"/>
              </a:ext>
            </a:extLst>
          </p:cNvPr>
          <p:cNvGrpSpPr/>
          <p:nvPr/>
        </p:nvGrpSpPr>
        <p:grpSpPr>
          <a:xfrm>
            <a:off x="7638995" y="1169464"/>
            <a:ext cx="3727882" cy="3626529"/>
            <a:chOff x="3773076" y="1300578"/>
            <a:chExt cx="2725446" cy="2725446"/>
          </a:xfrm>
        </p:grpSpPr>
        <p:pic>
          <p:nvPicPr>
            <p:cNvPr id="24" name="Gráfico 23" descr="Señal de detención obligatoria">
              <a:extLst>
                <a:ext uri="{FF2B5EF4-FFF2-40B4-BE49-F238E27FC236}">
                  <a16:creationId xmlns:a16="http://schemas.microsoft.com/office/drawing/2014/main" id="{FFD9CC4B-F1A5-42FB-8157-961DC5657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3076" y="1300578"/>
              <a:ext cx="2725446" cy="2725446"/>
            </a:xfrm>
            <a:prstGeom prst="rect">
              <a:avLst/>
            </a:prstGeom>
          </p:spPr>
        </p:pic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379680E8-79F6-460D-B78F-24AF8E93426A}"/>
                </a:ext>
              </a:extLst>
            </p:cNvPr>
            <p:cNvSpPr txBox="1"/>
            <p:nvPr/>
          </p:nvSpPr>
          <p:spPr>
            <a:xfrm>
              <a:off x="4456214" y="2403968"/>
              <a:ext cx="1549034" cy="5495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rtlCol="0" anchor="t" anchorCtr="0">
              <a:noAutofit/>
            </a:bodyPr>
            <a:lstStyle/>
            <a:p>
              <a:pPr marL="114300" indent="0" algn="l">
                <a:buFont typeface="Arial"/>
                <a:buNone/>
              </a:pPr>
              <a:r>
                <a:rPr lang="es-MX" sz="3200" b="1" dirty="0">
                  <a:latin typeface="+mn-lt"/>
                </a:rPr>
                <a:t>PQRSD</a:t>
              </a:r>
              <a:endParaRPr lang="es-CO" sz="3200" b="1" dirty="0">
                <a:latin typeface="+mn-lt"/>
              </a:endParaRPr>
            </a:p>
          </p:txBody>
        </p:sp>
      </p:grpSp>
      <p:pic>
        <p:nvPicPr>
          <p:cNvPr id="26" name="Imagen 25">
            <a:extLst>
              <a:ext uri="{FF2B5EF4-FFF2-40B4-BE49-F238E27FC236}">
                <a16:creationId xmlns:a16="http://schemas.microsoft.com/office/drawing/2014/main" id="{518AEC25-B5AE-4D71-BD22-1D312F7635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976"/>
          <a:stretch/>
        </p:blipFill>
        <p:spPr>
          <a:xfrm>
            <a:off x="-2" y="4604247"/>
            <a:ext cx="12192001" cy="202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933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7FFAEEF-8659-4FFA-9CF5-AA454358FBAA}"/>
              </a:ext>
            </a:extLst>
          </p:cNvPr>
          <p:cNvSpPr/>
          <p:nvPr/>
        </p:nvSpPr>
        <p:spPr>
          <a:xfrm>
            <a:off x="2882686" y="2231756"/>
            <a:ext cx="66177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4400" b="1" dirty="0"/>
              <a:t>Cierre de las PQRSD registradas en el ORFEO</a:t>
            </a:r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1335498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F6D5FADF-8083-4797-94E1-89BD19AF2CBE}"/>
              </a:ext>
            </a:extLst>
          </p:cNvPr>
          <p:cNvSpPr txBox="1">
            <a:spLocks/>
          </p:cNvSpPr>
          <p:nvPr/>
        </p:nvSpPr>
        <p:spPr>
          <a:xfrm>
            <a:off x="2568569" y="339122"/>
            <a:ext cx="7321155" cy="13712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MX" sz="3600" b="1">
                <a:latin typeface="Arial Narrow" panose="020B0606020202030204" pitchFamily="34" charset="0"/>
                <a:ea typeface="Verdana" panose="020B0604030504040204" pitchFamily="34" charset="0"/>
              </a:rPr>
              <a:t>TIPOS DE RADICADOS SGD ORFEO PNNC</a:t>
            </a:r>
            <a:endParaRPr lang="es-CO" sz="3600" b="1" dirty="0">
              <a:latin typeface="Arial Narrow" panose="020B060602020203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385F2D0-9328-45BE-92E2-8600503FC187}"/>
              </a:ext>
            </a:extLst>
          </p:cNvPr>
          <p:cNvSpPr txBox="1"/>
          <p:nvPr/>
        </p:nvSpPr>
        <p:spPr>
          <a:xfrm>
            <a:off x="6291310" y="1945759"/>
            <a:ext cx="4788000" cy="3913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CO" sz="2400" dirty="0"/>
              <a:t>Entrada        </a:t>
            </a:r>
            <a:r>
              <a:rPr lang="es-MX" sz="2400" dirty="0"/>
              <a:t>2023720000120-</a:t>
            </a:r>
            <a:r>
              <a:rPr lang="es-MX" sz="2400" b="1" dirty="0">
                <a:solidFill>
                  <a:srgbClr val="FF0000"/>
                </a:solidFill>
              </a:rPr>
              <a:t>2</a:t>
            </a:r>
            <a:r>
              <a:rPr lang="es-CO" sz="2400" dirty="0"/>
              <a:t> 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CO" sz="2400" dirty="0"/>
              <a:t>Salida           2023570000043-</a:t>
            </a:r>
            <a:r>
              <a:rPr lang="es-CO" sz="2400" b="1" dirty="0">
                <a:solidFill>
                  <a:srgbClr val="FF0000"/>
                </a:solidFill>
              </a:rPr>
              <a:t>1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CO" sz="2400" dirty="0"/>
              <a:t>Interno         2023230000069-</a:t>
            </a:r>
            <a:r>
              <a:rPr lang="es-CO" sz="2400" b="1" dirty="0">
                <a:solidFill>
                  <a:srgbClr val="FF0000"/>
                </a:solidFill>
              </a:rPr>
              <a:t>3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CO" sz="2400" dirty="0"/>
              <a:t>Circulares     2022240000089-</a:t>
            </a:r>
            <a:r>
              <a:rPr lang="es-CO" sz="2400" b="1" dirty="0">
                <a:solidFill>
                  <a:srgbClr val="FF0000"/>
                </a:solidFill>
              </a:rPr>
              <a:t>4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CO" sz="2400" dirty="0"/>
              <a:t>Resolución   2023757000285-</a:t>
            </a:r>
            <a:r>
              <a:rPr lang="es-CO" sz="2400" b="1" dirty="0">
                <a:solidFill>
                  <a:srgbClr val="FF0000"/>
                </a:solidFill>
              </a:rPr>
              <a:t>5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CO" sz="2400" dirty="0"/>
              <a:t>Conceptos    2023240000019-</a:t>
            </a:r>
            <a:r>
              <a:rPr lang="es-CO" sz="2400" b="1" dirty="0">
                <a:solidFill>
                  <a:srgbClr val="FF0000"/>
                </a:solidFill>
              </a:rPr>
              <a:t>6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CO" sz="2400" dirty="0"/>
              <a:t>Auto              2023243500014-</a:t>
            </a:r>
            <a:r>
              <a:rPr lang="es-CO" sz="2400" b="1" dirty="0">
                <a:solidFill>
                  <a:srgbClr val="FF0000"/>
                </a:solidFill>
              </a:rPr>
              <a:t>7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2987D2C-D831-4667-9E8E-F4BD0C2249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05"/>
          <a:stretch/>
        </p:blipFill>
        <p:spPr>
          <a:xfrm>
            <a:off x="1766656" y="1945759"/>
            <a:ext cx="2183671" cy="4581789"/>
          </a:xfrm>
          <a:prstGeom prst="rect">
            <a:avLst/>
          </a:prstGeom>
        </p:spPr>
      </p:pic>
      <p:sp>
        <p:nvSpPr>
          <p:cNvPr id="9" name="Abrir llave 8">
            <a:extLst>
              <a:ext uri="{FF2B5EF4-FFF2-40B4-BE49-F238E27FC236}">
                <a16:creationId xmlns:a16="http://schemas.microsoft.com/office/drawing/2014/main" id="{1B4C5B34-A213-45DF-BFE3-B5E1BE0187A4}"/>
              </a:ext>
            </a:extLst>
          </p:cNvPr>
          <p:cNvSpPr/>
          <p:nvPr/>
        </p:nvSpPr>
        <p:spPr>
          <a:xfrm>
            <a:off x="4863861" y="1829291"/>
            <a:ext cx="1575303" cy="4145996"/>
          </a:xfrm>
          <a:prstGeom prst="leftBrace">
            <a:avLst/>
          </a:prstGeom>
          <a:ln w="38100"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17306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BA72E20B-12A3-4731-B177-818CC5550418}"/>
              </a:ext>
            </a:extLst>
          </p:cNvPr>
          <p:cNvSpPr/>
          <p:nvPr/>
        </p:nvSpPr>
        <p:spPr>
          <a:xfrm>
            <a:off x="1070521" y="5741664"/>
            <a:ext cx="264422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dirty="0">
                <a:solidFill>
                  <a:srgbClr val="333333"/>
                </a:solidFill>
                <a:latin typeface="arial" panose="020B0604020202020204" pitchFamily="34" charset="0"/>
              </a:rPr>
              <a:t>EJEMPLO  20227690002213</a:t>
            </a:r>
            <a:endParaRPr lang="es-CO" dirty="0"/>
          </a:p>
        </p:txBody>
      </p:sp>
      <p:sp>
        <p:nvSpPr>
          <p:cNvPr id="7" name="Diagrama de flujo: multidocumento 6">
            <a:extLst>
              <a:ext uri="{FF2B5EF4-FFF2-40B4-BE49-F238E27FC236}">
                <a16:creationId xmlns:a16="http://schemas.microsoft.com/office/drawing/2014/main" id="{288BEBF7-D3B0-4E9A-8958-77FDEAA2365D}"/>
              </a:ext>
            </a:extLst>
          </p:cNvPr>
          <p:cNvSpPr/>
          <p:nvPr/>
        </p:nvSpPr>
        <p:spPr>
          <a:xfrm>
            <a:off x="1070521" y="1052510"/>
            <a:ext cx="2160859" cy="868650"/>
          </a:xfrm>
          <a:prstGeom prst="flowChartMultidocumen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2000" dirty="0"/>
              <a:t>ENTRADA (2)</a:t>
            </a:r>
            <a:endParaRPr lang="es-CO" sz="2000" dirty="0"/>
          </a:p>
        </p:txBody>
      </p:sp>
      <p:sp>
        <p:nvSpPr>
          <p:cNvPr id="8" name="Diagrama de flujo: multidocumento 7">
            <a:extLst>
              <a:ext uri="{FF2B5EF4-FFF2-40B4-BE49-F238E27FC236}">
                <a16:creationId xmlns:a16="http://schemas.microsoft.com/office/drawing/2014/main" id="{9537DFAB-5BC1-4BB0-9618-68C22484434E}"/>
              </a:ext>
            </a:extLst>
          </p:cNvPr>
          <p:cNvSpPr/>
          <p:nvPr/>
        </p:nvSpPr>
        <p:spPr>
          <a:xfrm>
            <a:off x="8150220" y="988009"/>
            <a:ext cx="2160859" cy="868650"/>
          </a:xfrm>
          <a:prstGeom prst="flowChartMultidocumen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2000" dirty="0"/>
              <a:t>SALIDA (1)</a:t>
            </a:r>
            <a:endParaRPr lang="es-CO" sz="2000" dirty="0"/>
          </a:p>
        </p:txBody>
      </p:sp>
      <p:sp>
        <p:nvSpPr>
          <p:cNvPr id="9" name="Diagrama de flujo: multidocumento 8">
            <a:extLst>
              <a:ext uri="{FF2B5EF4-FFF2-40B4-BE49-F238E27FC236}">
                <a16:creationId xmlns:a16="http://schemas.microsoft.com/office/drawing/2014/main" id="{ADB93C78-9934-4BB7-AB84-6ABF506AB7A0}"/>
              </a:ext>
            </a:extLst>
          </p:cNvPr>
          <p:cNvSpPr/>
          <p:nvPr/>
        </p:nvSpPr>
        <p:spPr>
          <a:xfrm>
            <a:off x="7666859" y="4200488"/>
            <a:ext cx="2644220" cy="803122"/>
          </a:xfrm>
          <a:prstGeom prst="flowChartMultidocumen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2000" dirty="0"/>
              <a:t>MEMORANDO (3)</a:t>
            </a:r>
            <a:endParaRPr lang="es-CO" sz="2000" dirty="0"/>
          </a:p>
        </p:txBody>
      </p:sp>
      <p:cxnSp>
        <p:nvCxnSpPr>
          <p:cNvPr id="10" name="Conector: angular 9">
            <a:extLst>
              <a:ext uri="{FF2B5EF4-FFF2-40B4-BE49-F238E27FC236}">
                <a16:creationId xmlns:a16="http://schemas.microsoft.com/office/drawing/2014/main" id="{5BAFDA70-4589-47A7-9B61-AE7542E6777D}"/>
              </a:ext>
            </a:extLst>
          </p:cNvPr>
          <p:cNvCxnSpPr>
            <a:cxnSpLocks/>
          </p:cNvCxnSpPr>
          <p:nvPr/>
        </p:nvCxnSpPr>
        <p:spPr>
          <a:xfrm>
            <a:off x="3338206" y="4547566"/>
            <a:ext cx="4238058" cy="395192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Conector: angular 10">
            <a:extLst>
              <a:ext uri="{FF2B5EF4-FFF2-40B4-BE49-F238E27FC236}">
                <a16:creationId xmlns:a16="http://schemas.microsoft.com/office/drawing/2014/main" id="{DA632D1F-69A1-4C9C-AE3F-1029E747341B}"/>
              </a:ext>
            </a:extLst>
          </p:cNvPr>
          <p:cNvCxnSpPr>
            <a:cxnSpLocks/>
          </p:cNvCxnSpPr>
          <p:nvPr/>
        </p:nvCxnSpPr>
        <p:spPr>
          <a:xfrm flipV="1">
            <a:off x="3071098" y="1031531"/>
            <a:ext cx="5197624" cy="749658"/>
          </a:xfrm>
          <a:prstGeom prst="bent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Flecha: a la izquierda y derecha 11">
            <a:extLst>
              <a:ext uri="{FF2B5EF4-FFF2-40B4-BE49-F238E27FC236}">
                <a16:creationId xmlns:a16="http://schemas.microsoft.com/office/drawing/2014/main" id="{0B3993CE-885E-40E5-BC27-F42CA504389A}"/>
              </a:ext>
            </a:extLst>
          </p:cNvPr>
          <p:cNvSpPr/>
          <p:nvPr/>
        </p:nvSpPr>
        <p:spPr>
          <a:xfrm rot="19943751">
            <a:off x="3044298" y="2903092"/>
            <a:ext cx="5384350" cy="294844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Flecha: a la izquierda y derecha 12">
            <a:extLst>
              <a:ext uri="{FF2B5EF4-FFF2-40B4-BE49-F238E27FC236}">
                <a16:creationId xmlns:a16="http://schemas.microsoft.com/office/drawing/2014/main" id="{8BDAD851-6833-49F9-AB2B-30221093CA22}"/>
              </a:ext>
            </a:extLst>
          </p:cNvPr>
          <p:cNvSpPr/>
          <p:nvPr/>
        </p:nvSpPr>
        <p:spPr>
          <a:xfrm rot="12294258">
            <a:off x="2650179" y="2927938"/>
            <a:ext cx="5384350" cy="294844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Diagrama de flujo: multidocumento 13">
            <a:extLst>
              <a:ext uri="{FF2B5EF4-FFF2-40B4-BE49-F238E27FC236}">
                <a16:creationId xmlns:a16="http://schemas.microsoft.com/office/drawing/2014/main" id="{6C732477-E050-4CD6-8EA9-7E5405D9C5AB}"/>
              </a:ext>
            </a:extLst>
          </p:cNvPr>
          <p:cNvSpPr/>
          <p:nvPr/>
        </p:nvSpPr>
        <p:spPr>
          <a:xfrm>
            <a:off x="693986" y="4324932"/>
            <a:ext cx="2644220" cy="803122"/>
          </a:xfrm>
          <a:prstGeom prst="flowChartMultidocumen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2000" dirty="0"/>
              <a:t>MEMORANDO (3)</a:t>
            </a: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1668198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09;p2">
            <a:extLst>
              <a:ext uri="{FF2B5EF4-FFF2-40B4-BE49-F238E27FC236}">
                <a16:creationId xmlns:a16="http://schemas.microsoft.com/office/drawing/2014/main" id="{8B70D733-417F-4F55-9206-2B28FB94495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r="10248"/>
          <a:stretch/>
        </p:blipFill>
        <p:spPr>
          <a:xfrm>
            <a:off x="6747029" y="2059619"/>
            <a:ext cx="5444971" cy="401969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2146897B-122A-44C9-8481-67D2E53C9D0D}"/>
              </a:ext>
            </a:extLst>
          </p:cNvPr>
          <p:cNvSpPr txBox="1">
            <a:spLocks/>
          </p:cNvSpPr>
          <p:nvPr/>
        </p:nvSpPr>
        <p:spPr>
          <a:xfrm>
            <a:off x="1078611" y="205278"/>
            <a:ext cx="10034777" cy="18543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600" b="1" dirty="0"/>
              <a:t>Recomendaciones para tramitar correctamente las PQRSD</a:t>
            </a:r>
            <a:endParaRPr lang="es-CO" sz="3600" b="1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0B3C9D1-03C7-4690-98D8-3BD15273374D}"/>
              </a:ext>
            </a:extLst>
          </p:cNvPr>
          <p:cNvSpPr txBox="1"/>
          <p:nvPr/>
        </p:nvSpPr>
        <p:spPr>
          <a:xfrm>
            <a:off x="643556" y="1885534"/>
            <a:ext cx="5894773" cy="4611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dirty="0"/>
              <a:t>Radicar las peticiones con radicados de entrada (2)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dirty="0"/>
              <a:t>Tipificar solo peticiones y solicitudes (De manera inmediata a la recepción e identificación del asunto).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dirty="0"/>
              <a:t>Responder dentro de los términos de ley.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dirty="0"/>
              <a:t>Generar la respuesta en el radicado de entrada.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dirty="0"/>
              <a:t>Dar respuesta con radicados terminados en (1)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dirty="0"/>
              <a:t>Anexar respuesta en PDF firmada.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dirty="0"/>
              <a:t>Enviar respuesta al peticionario (correo certificado- correo electrónico-Mensajería Urbana)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" dirty="0"/>
              <a:t>Anexar evidencia de envió o firma de recibido.</a:t>
            </a:r>
          </a:p>
          <a:p>
            <a:pPr>
              <a:lnSpc>
                <a:spcPct val="150000"/>
              </a:lnSpc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92570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557;p7">
            <a:extLst>
              <a:ext uri="{FF2B5EF4-FFF2-40B4-BE49-F238E27FC236}">
                <a16:creationId xmlns:a16="http://schemas.microsoft.com/office/drawing/2014/main" id="{8CF4E815-2A29-458B-8F7A-5DD7694EC6B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063" t="402" r="6386"/>
          <a:stretch/>
        </p:blipFill>
        <p:spPr>
          <a:xfrm>
            <a:off x="214019" y="2314787"/>
            <a:ext cx="5349377" cy="41206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61471E81-30C7-4CF0-9FD3-748E9B8C5E19}"/>
              </a:ext>
            </a:extLst>
          </p:cNvPr>
          <p:cNvGrpSpPr/>
          <p:nvPr/>
        </p:nvGrpSpPr>
        <p:grpSpPr>
          <a:xfrm>
            <a:off x="5616546" y="1886093"/>
            <a:ext cx="1436160" cy="1419148"/>
            <a:chOff x="7290472" y="2707689"/>
            <a:chExt cx="1447060" cy="1420428"/>
          </a:xfrm>
        </p:grpSpPr>
        <p:sp>
          <p:nvSpPr>
            <p:cNvPr id="6" name="Círculo: vacío 5">
              <a:extLst>
                <a:ext uri="{FF2B5EF4-FFF2-40B4-BE49-F238E27FC236}">
                  <a16:creationId xmlns:a16="http://schemas.microsoft.com/office/drawing/2014/main" id="{02A2463E-6DCB-4EC3-BD42-39BF6F344BA6}"/>
                </a:ext>
              </a:extLst>
            </p:cNvPr>
            <p:cNvSpPr/>
            <p:nvPr/>
          </p:nvSpPr>
          <p:spPr>
            <a:xfrm>
              <a:off x="7290472" y="2707689"/>
              <a:ext cx="1447060" cy="1420428"/>
            </a:xfrm>
            <a:prstGeom prst="donut">
              <a:avLst>
                <a:gd name="adj" fmla="val 37084"/>
              </a:avLst>
            </a:prstGeom>
            <a:solidFill>
              <a:srgbClr val="5BCDF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solidFill>
                  <a:schemeClr val="tx1"/>
                </a:solidFill>
              </a:endParaRPr>
            </a:p>
          </p:txBody>
        </p:sp>
        <p:pic>
          <p:nvPicPr>
            <p:cNvPr id="7" name="Picture 2" descr="36,303 imágenes de Pdf - Imágenes, fotos y vectores de stock | Shutterstock">
              <a:extLst>
                <a:ext uri="{FF2B5EF4-FFF2-40B4-BE49-F238E27FC236}">
                  <a16:creationId xmlns:a16="http://schemas.microsoft.com/office/drawing/2014/main" id="{3445A89A-6553-4DF4-93BF-0BE28DAF20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96" t="16629" r="25384" b="23371"/>
            <a:stretch/>
          </p:blipFill>
          <p:spPr bwMode="auto">
            <a:xfrm>
              <a:off x="7635352" y="2957190"/>
              <a:ext cx="814227" cy="943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4CDE1CED-BFF4-4CFA-B090-B0FFDEA81797}"/>
              </a:ext>
            </a:extLst>
          </p:cNvPr>
          <p:cNvGrpSpPr/>
          <p:nvPr/>
        </p:nvGrpSpPr>
        <p:grpSpPr>
          <a:xfrm>
            <a:off x="8029746" y="4816457"/>
            <a:ext cx="1436160" cy="1419148"/>
            <a:chOff x="9504276" y="2718786"/>
            <a:chExt cx="1447060" cy="1420428"/>
          </a:xfrm>
        </p:grpSpPr>
        <p:sp>
          <p:nvSpPr>
            <p:cNvPr id="9" name="Círculo: vacío 8">
              <a:extLst>
                <a:ext uri="{FF2B5EF4-FFF2-40B4-BE49-F238E27FC236}">
                  <a16:creationId xmlns:a16="http://schemas.microsoft.com/office/drawing/2014/main" id="{42DF409E-C2D7-4AFA-B117-5FE5B202D73E}"/>
                </a:ext>
              </a:extLst>
            </p:cNvPr>
            <p:cNvSpPr/>
            <p:nvPr/>
          </p:nvSpPr>
          <p:spPr>
            <a:xfrm>
              <a:off x="9504276" y="2718786"/>
              <a:ext cx="1447060" cy="1420428"/>
            </a:xfrm>
            <a:prstGeom prst="donut">
              <a:avLst>
                <a:gd name="adj" fmla="val 36446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solidFill>
                  <a:schemeClr val="tx1"/>
                </a:solidFill>
              </a:endParaRPr>
            </a:p>
          </p:txBody>
        </p:sp>
        <p:pic>
          <p:nvPicPr>
            <p:cNvPr id="10" name="Picture 8" descr="https://i.pinimg.com/564x/e8/7e/ab/e87eab52f8668e22e20263c7238012eb.jpg">
              <a:extLst>
                <a:ext uri="{FF2B5EF4-FFF2-40B4-BE49-F238E27FC236}">
                  <a16:creationId xmlns:a16="http://schemas.microsoft.com/office/drawing/2014/main" id="{5BA274F7-BFE2-4BD4-9477-9D88FA6C1BF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37" t="9612" r="15105" b="14970"/>
            <a:stretch/>
          </p:blipFill>
          <p:spPr bwMode="auto">
            <a:xfrm>
              <a:off x="9749304" y="2973872"/>
              <a:ext cx="977368" cy="938813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84C2B0C7-24F5-402C-823E-5F2FF76EEA41}"/>
              </a:ext>
            </a:extLst>
          </p:cNvPr>
          <p:cNvGrpSpPr/>
          <p:nvPr/>
        </p:nvGrpSpPr>
        <p:grpSpPr>
          <a:xfrm>
            <a:off x="6628605" y="3349541"/>
            <a:ext cx="1436160" cy="1419148"/>
            <a:chOff x="8405329" y="2718786"/>
            <a:chExt cx="1447060" cy="1420428"/>
          </a:xfrm>
        </p:grpSpPr>
        <p:sp>
          <p:nvSpPr>
            <p:cNvPr id="12" name="Círculo: vacío 11">
              <a:extLst>
                <a:ext uri="{FF2B5EF4-FFF2-40B4-BE49-F238E27FC236}">
                  <a16:creationId xmlns:a16="http://schemas.microsoft.com/office/drawing/2014/main" id="{369A6740-A7B7-43C3-98B2-87930194D23A}"/>
                </a:ext>
              </a:extLst>
            </p:cNvPr>
            <p:cNvSpPr/>
            <p:nvPr/>
          </p:nvSpPr>
          <p:spPr>
            <a:xfrm>
              <a:off x="8405329" y="2718786"/>
              <a:ext cx="1447060" cy="1420428"/>
            </a:xfrm>
            <a:prstGeom prst="donut">
              <a:avLst>
                <a:gd name="adj" fmla="val 35782"/>
              </a:avLst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>
                <a:solidFill>
                  <a:schemeClr val="tx1"/>
                </a:solidFill>
              </a:endParaRPr>
            </a:p>
          </p:txBody>
        </p:sp>
        <p:pic>
          <p:nvPicPr>
            <p:cNvPr id="13" name="Picture 6" descr="Speed email icon outline style Royalty Free Vector Image">
              <a:extLst>
                <a:ext uri="{FF2B5EF4-FFF2-40B4-BE49-F238E27FC236}">
                  <a16:creationId xmlns:a16="http://schemas.microsoft.com/office/drawing/2014/main" id="{9B38D8C8-135A-402C-8215-93A9BCF8F1B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30" t="12717" r="4237" b="20388"/>
            <a:stretch/>
          </p:blipFill>
          <p:spPr bwMode="auto">
            <a:xfrm>
              <a:off x="8694678" y="3020231"/>
              <a:ext cx="921629" cy="7282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84E59728-51E4-4E0D-96FC-B1881B20C3EF}"/>
              </a:ext>
            </a:extLst>
          </p:cNvPr>
          <p:cNvGrpSpPr/>
          <p:nvPr/>
        </p:nvGrpSpPr>
        <p:grpSpPr>
          <a:xfrm>
            <a:off x="4373669" y="422583"/>
            <a:ext cx="1436160" cy="1419148"/>
            <a:chOff x="6109219" y="2710940"/>
            <a:chExt cx="1447060" cy="1420428"/>
          </a:xfrm>
        </p:grpSpPr>
        <p:sp>
          <p:nvSpPr>
            <p:cNvPr id="15" name="Círculo: vacío 14">
              <a:extLst>
                <a:ext uri="{FF2B5EF4-FFF2-40B4-BE49-F238E27FC236}">
                  <a16:creationId xmlns:a16="http://schemas.microsoft.com/office/drawing/2014/main" id="{B03790DB-735A-48E3-B7C3-AB92CBF04CE3}"/>
                </a:ext>
              </a:extLst>
            </p:cNvPr>
            <p:cNvSpPr/>
            <p:nvPr/>
          </p:nvSpPr>
          <p:spPr>
            <a:xfrm>
              <a:off x="6109219" y="2710940"/>
              <a:ext cx="1447060" cy="1420428"/>
            </a:xfrm>
            <a:prstGeom prst="donut">
              <a:avLst>
                <a:gd name="adj" fmla="val 38334"/>
              </a:avLst>
            </a:prstGeom>
            <a:solidFill>
              <a:srgbClr val="FFFF00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solidFill>
                  <a:schemeClr val="tx1"/>
                </a:solidFill>
              </a:endParaRPr>
            </a:p>
          </p:txBody>
        </p:sp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C176610C-AA92-4460-8B29-3F24644054EE}"/>
                </a:ext>
              </a:extLst>
            </p:cNvPr>
            <p:cNvSpPr/>
            <p:nvPr/>
          </p:nvSpPr>
          <p:spPr>
            <a:xfrm>
              <a:off x="6485044" y="3083363"/>
              <a:ext cx="695409" cy="70788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A84FEA7A-C9B4-4DBE-9ADE-68F4C9650322}"/>
                </a:ext>
              </a:extLst>
            </p:cNvPr>
            <p:cNvSpPr txBox="1"/>
            <p:nvPr/>
          </p:nvSpPr>
          <p:spPr>
            <a:xfrm>
              <a:off x="6609885" y="3055137"/>
              <a:ext cx="53691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4000" b="1" dirty="0"/>
                <a:t>1</a:t>
              </a:r>
              <a:endParaRPr lang="es-CO" sz="4000" b="1" dirty="0"/>
            </a:p>
          </p:txBody>
        </p:sp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E093E25-2268-403A-B291-13AE66084D31}"/>
              </a:ext>
            </a:extLst>
          </p:cNvPr>
          <p:cNvSpPr txBox="1"/>
          <p:nvPr/>
        </p:nvSpPr>
        <p:spPr>
          <a:xfrm>
            <a:off x="5986518" y="461926"/>
            <a:ext cx="30676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Radicado de salida (1)</a:t>
            </a:r>
          </a:p>
          <a:p>
            <a:r>
              <a:rPr lang="es-MX" dirty="0"/>
              <a:t>Las respuestas se deben generar en radicados finalizados en (1)</a:t>
            </a:r>
            <a:endParaRPr lang="es-CO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EF0FEC7-7BD5-45C0-B0D0-550FD3E71000}"/>
              </a:ext>
            </a:extLst>
          </p:cNvPr>
          <p:cNvSpPr txBox="1"/>
          <p:nvPr/>
        </p:nvSpPr>
        <p:spPr>
          <a:xfrm>
            <a:off x="8262933" y="3349718"/>
            <a:ext cx="24243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Prueba de envío/recibido</a:t>
            </a:r>
          </a:p>
          <a:p>
            <a:r>
              <a:rPr lang="es-MX" dirty="0"/>
              <a:t>Anexar evidencia del envío de correo o recibido.</a:t>
            </a:r>
            <a:endParaRPr lang="es-CO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FE3AEE8-8566-4227-991E-6B70F91D66FC}"/>
              </a:ext>
            </a:extLst>
          </p:cNvPr>
          <p:cNvSpPr txBox="1"/>
          <p:nvPr/>
        </p:nvSpPr>
        <p:spPr>
          <a:xfrm>
            <a:off x="7249592" y="1936063"/>
            <a:ext cx="2727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Firmado y PDF</a:t>
            </a:r>
          </a:p>
          <a:p>
            <a:r>
              <a:rPr lang="es-MX" dirty="0"/>
              <a:t>El documento debe ser firmado y remitido en formato PDF.</a:t>
            </a:r>
            <a:endParaRPr lang="es-CO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62D63289-D3D5-47A3-807A-2E625A6F20A5}"/>
              </a:ext>
            </a:extLst>
          </p:cNvPr>
          <p:cNvSpPr txBox="1"/>
          <p:nvPr/>
        </p:nvSpPr>
        <p:spPr>
          <a:xfrm>
            <a:off x="9800773" y="5021503"/>
            <a:ext cx="23912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Responder en términos</a:t>
            </a:r>
          </a:p>
          <a:p>
            <a:r>
              <a:rPr lang="es-MX" dirty="0"/>
              <a:t>Dar respuesta oportuna dentro de los términos de ley.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047401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3D5F0C17-C225-474C-835A-A201FC897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27" y="3851658"/>
            <a:ext cx="11949345" cy="230385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1D0672D-40E1-4B55-95D4-779A7D64CA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19" r="970" b="9270"/>
          <a:stretch/>
        </p:blipFill>
        <p:spPr>
          <a:xfrm>
            <a:off x="121326" y="956174"/>
            <a:ext cx="11949345" cy="2387940"/>
          </a:xfrm>
          <a:prstGeom prst="rect">
            <a:avLst/>
          </a:prstGeom>
        </p:spPr>
      </p:pic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A32AC9FC-D976-4E48-BF55-BA0DE696DF6C}"/>
              </a:ext>
            </a:extLst>
          </p:cNvPr>
          <p:cNvCxnSpPr/>
          <p:nvPr/>
        </p:nvCxnSpPr>
        <p:spPr>
          <a:xfrm>
            <a:off x="0" y="3556932"/>
            <a:ext cx="12192000" cy="0"/>
          </a:xfrm>
          <a:prstGeom prst="line">
            <a:avLst/>
          </a:prstGeom>
          <a:ln w="76200">
            <a:solidFill>
              <a:srgbClr val="92D050"/>
            </a:solidFill>
            <a:prstDash val="lgDashDot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1356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3055903"/>
            <a:ext cx="8880529" cy="1237128"/>
          </a:xfrm>
        </p:spPr>
        <p:txBody>
          <a:bodyPr>
            <a:normAutofit fontScale="90000"/>
          </a:bodyPr>
          <a:lstStyle/>
          <a:p>
            <a:r>
              <a:rPr lang="es-CO" sz="4800" b="1" dirty="0"/>
              <a:t>SENSIBILIZACIÓN</a:t>
            </a:r>
            <a:br>
              <a:rPr lang="es-CO" sz="4800" b="1" dirty="0"/>
            </a:br>
            <a:r>
              <a:rPr lang="es-CO" sz="4800" b="1" dirty="0"/>
              <a:t>PQRSD</a:t>
            </a: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50A9F083-FCEB-42CE-A2D8-126738DD121D}"/>
              </a:ext>
            </a:extLst>
          </p:cNvPr>
          <p:cNvSpPr txBox="1">
            <a:spLocks/>
          </p:cNvSpPr>
          <p:nvPr/>
        </p:nvSpPr>
        <p:spPr>
          <a:xfrm>
            <a:off x="362007" y="5884546"/>
            <a:ext cx="6587067" cy="784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None/>
            </a:pPr>
            <a:r>
              <a:rPr lang="es-CO" b="1" dirty="0"/>
              <a:t>GRUPO DE ATENCIÓN AL CIUDADANO</a:t>
            </a: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577;p13">
            <a:extLst>
              <a:ext uri="{FF2B5EF4-FFF2-40B4-BE49-F238E27FC236}">
                <a16:creationId xmlns:a16="http://schemas.microsoft.com/office/drawing/2014/main" id="{FEEEE492-145F-44E3-A952-1334AE088566}"/>
              </a:ext>
            </a:extLst>
          </p:cNvPr>
          <p:cNvSpPr txBox="1"/>
          <p:nvPr/>
        </p:nvSpPr>
        <p:spPr>
          <a:xfrm>
            <a:off x="8157597" y="4403700"/>
            <a:ext cx="3647446" cy="11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Montserrat ExtraBold"/>
              <a:buNone/>
            </a:pPr>
            <a:r>
              <a:rPr lang="es-CO" sz="5000" b="1" i="0" u="none" strike="noStrike" cap="none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¡GRACIAS!</a:t>
            </a:r>
            <a:endParaRPr sz="5000" b="1" i="0" u="none" strike="noStrike" cap="none" dirty="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8" name="Subtítulo 2">
            <a:extLst>
              <a:ext uri="{FF2B5EF4-FFF2-40B4-BE49-F238E27FC236}">
                <a16:creationId xmlns:a16="http://schemas.microsoft.com/office/drawing/2014/main" id="{3EA43063-C0A3-4394-86A0-41CBAACAA222}"/>
              </a:ext>
            </a:extLst>
          </p:cNvPr>
          <p:cNvSpPr txBox="1">
            <a:spLocks/>
          </p:cNvSpPr>
          <p:nvPr/>
        </p:nvSpPr>
        <p:spPr>
          <a:xfrm>
            <a:off x="5429573" y="6073288"/>
            <a:ext cx="6587067" cy="784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None/>
            </a:pPr>
            <a:r>
              <a:rPr lang="es-CO" b="1" dirty="0">
                <a:latin typeface="Eras Demi ITC" panose="020B0805030504020804" pitchFamily="34" charset="0"/>
              </a:rPr>
              <a:t>GRUPO DE ATENCIÓN AL CIUDADANO</a:t>
            </a:r>
          </a:p>
        </p:txBody>
      </p:sp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65BA63B0-3E01-43F0-9734-271D9FCABDA5}"/>
              </a:ext>
            </a:extLst>
          </p:cNvPr>
          <p:cNvSpPr txBox="1">
            <a:spLocks/>
          </p:cNvSpPr>
          <p:nvPr/>
        </p:nvSpPr>
        <p:spPr>
          <a:xfrm>
            <a:off x="2730887" y="391016"/>
            <a:ext cx="6153150" cy="1042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5400" b="1" dirty="0">
                <a:latin typeface="Arial Narrow" panose="020B0606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DERECHO DE PETICIÓN</a:t>
            </a:r>
            <a:br>
              <a:rPr lang="es-CO" b="1" dirty="0">
                <a:solidFill>
                  <a:prstClr val="black"/>
                </a:solidFill>
                <a:latin typeface="Arial Narrow" panose="020B0606020202030204" pitchFamily="34" charset="0"/>
              </a:rPr>
            </a:br>
            <a:endParaRPr lang="es-CO" dirty="0"/>
          </a:p>
        </p:txBody>
      </p:sp>
      <p:pic>
        <p:nvPicPr>
          <p:cNvPr id="7" name="Marcador de posición de imagen 4">
            <a:extLst>
              <a:ext uri="{FF2B5EF4-FFF2-40B4-BE49-F238E27FC236}">
                <a16:creationId xmlns:a16="http://schemas.microsoft.com/office/drawing/2014/main" id="{508AC30D-BFBB-4AF1-8940-03E03623D6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1" t="1756" r="8104" b="850"/>
          <a:stretch/>
        </p:blipFill>
        <p:spPr>
          <a:xfrm>
            <a:off x="7640664" y="1042989"/>
            <a:ext cx="3924257" cy="5423995"/>
          </a:xfrm>
          <a:prstGeom prst="rect">
            <a:avLst/>
          </a:prstGeom>
        </p:spPr>
      </p:pic>
      <p:sp>
        <p:nvSpPr>
          <p:cNvPr id="8" name="Marcador de contenido 3">
            <a:extLst>
              <a:ext uri="{FF2B5EF4-FFF2-40B4-BE49-F238E27FC236}">
                <a16:creationId xmlns:a16="http://schemas.microsoft.com/office/drawing/2014/main" id="{CBC6F9CD-7201-48BB-A0BA-A8D117147F35}"/>
              </a:ext>
            </a:extLst>
          </p:cNvPr>
          <p:cNvSpPr txBox="1">
            <a:spLocks/>
          </p:cNvSpPr>
          <p:nvPr/>
        </p:nvSpPr>
        <p:spPr>
          <a:xfrm>
            <a:off x="474141" y="1950901"/>
            <a:ext cx="6830786" cy="3608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just">
              <a:lnSpc>
                <a:spcPct val="160000"/>
              </a:lnSpc>
            </a:pPr>
            <a:r>
              <a:rPr lang="es-CO" b="1" dirty="0">
                <a:latin typeface="Arial Narrow" panose="020B0606020202030204" pitchFamily="34" charset="0"/>
                <a:cs typeface="Arial" panose="020B0604020202020204" pitchFamily="34" charset="0"/>
              </a:rPr>
              <a:t>Derecho Fundamental </a:t>
            </a:r>
            <a:r>
              <a:rPr lang="es-CO" dirty="0">
                <a:latin typeface="Arial Narrow" panose="020B0606020202030204" pitchFamily="34" charset="0"/>
                <a:cs typeface="Arial" panose="020B0604020202020204" pitchFamily="34" charset="0"/>
              </a:rPr>
              <a:t>consagrado en el artículo 23 de la Constitución Política:</a:t>
            </a:r>
            <a:endParaRPr lang="es-CO" i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60000"/>
              </a:lnSpc>
            </a:pPr>
            <a:r>
              <a:rPr lang="es-CO" i="1" dirty="0">
                <a:latin typeface="Arial Narrow" panose="020B0606020202030204" pitchFamily="34" charset="0"/>
                <a:cs typeface="Arial" panose="020B0604020202020204" pitchFamily="34" charset="0"/>
              </a:rPr>
              <a:t>“Toda persona tiene derecho a presentar peticiones, ante las autoridades públicas y/o organizaciones privadas, de manera respetuosa por motivos de interés general o particular, con el fin de obtener una pronta resolución, completa y de fondo de lo requerido en los términos señalados por la Ley</a:t>
            </a:r>
            <a:r>
              <a:rPr lang="es-CO" dirty="0">
                <a:latin typeface="Arial Narrow" panose="020B0606020202030204" pitchFamily="34" charset="0"/>
                <a:cs typeface="Arial" panose="020B0604020202020204" pitchFamily="34" charset="0"/>
              </a:rPr>
              <a:t>” 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53279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6AC7B8D4-BA31-4528-8D37-CD51729F6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11" y="2852477"/>
            <a:ext cx="3020037" cy="400552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8C244AF-1F0F-4708-9C34-C9B38DFA5E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7"/>
          <a:stretch/>
        </p:blipFill>
        <p:spPr>
          <a:xfrm>
            <a:off x="5225409" y="767862"/>
            <a:ext cx="6775817" cy="5934942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74D54570-2B9D-4703-9043-FC38D049A492}"/>
              </a:ext>
            </a:extLst>
          </p:cNvPr>
          <p:cNvSpPr/>
          <p:nvPr/>
        </p:nvSpPr>
        <p:spPr>
          <a:xfrm>
            <a:off x="321578" y="1406982"/>
            <a:ext cx="4132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b="1" u="sng" dirty="0">
                <a:latin typeface="Arial Narrow" panose="020B0606020202030204" pitchFamily="34" charset="0"/>
                <a:cs typeface="Arial" panose="020B0604020202020204" pitchFamily="34" charset="0"/>
              </a:rPr>
              <a:t>Art. 38 </a:t>
            </a:r>
            <a:r>
              <a:rPr lang="es-CO" b="1" u="sng" dirty="0" err="1">
                <a:latin typeface="Arial Narrow" panose="020B0606020202030204" pitchFamily="34" charset="0"/>
                <a:cs typeface="Arial" panose="020B0604020202020204" pitchFamily="34" charset="0"/>
              </a:rPr>
              <a:t>N°</a:t>
            </a:r>
            <a:r>
              <a:rPr lang="es-CO" b="1" u="sng" dirty="0">
                <a:latin typeface="Arial Narrow" panose="020B0606020202030204" pitchFamily="34" charset="0"/>
                <a:cs typeface="Arial" panose="020B0604020202020204" pitchFamily="34" charset="0"/>
              </a:rPr>
              <a:t> 35. DEBERES. </a:t>
            </a:r>
            <a:r>
              <a:rPr lang="es-CO" i="1" dirty="0">
                <a:latin typeface="Arial Narrow" panose="020B0606020202030204" pitchFamily="34" charset="0"/>
                <a:cs typeface="Arial" panose="020B0604020202020204" pitchFamily="34" charset="0"/>
              </a:rPr>
              <a:t>Recibir, tramitar y resolver las quejas y denuncias que presenten los ciudadanos en ejercicio de la vigilancia de la función administrativa del Estado  </a:t>
            </a:r>
          </a:p>
        </p:txBody>
      </p:sp>
    </p:spTree>
    <p:extLst>
      <p:ext uri="{BB962C8B-B14F-4D97-AF65-F5344CB8AC3E}">
        <p14:creationId xmlns:p14="http://schemas.microsoft.com/office/powerpoint/2010/main" val="1287694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34BD21F-3A46-4999-968E-C6D544A83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30" y="2414506"/>
            <a:ext cx="3411139" cy="3411139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5EB178C4-89EF-44E3-8323-436B9E56C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1249" y="1433731"/>
            <a:ext cx="6179820" cy="895474"/>
          </a:xfrm>
        </p:spPr>
        <p:txBody>
          <a:bodyPr>
            <a:noAutofit/>
          </a:bodyPr>
          <a:lstStyle/>
          <a:p>
            <a:pPr algn="ctr"/>
            <a:br>
              <a:rPr lang="es-CO" sz="4000" b="1" dirty="0">
                <a:latin typeface="Arial Narrow" panose="020B0606020202030204" pitchFamily="34" charset="0"/>
              </a:rPr>
            </a:br>
            <a:r>
              <a:rPr lang="es-CO" sz="4000" b="1" dirty="0">
                <a:latin typeface="Arial Narrow" panose="020B0606020202030204" pitchFamily="34" charset="0"/>
              </a:rPr>
              <a:t>PETICIONES ANÓNIMAS</a:t>
            </a:r>
            <a:br>
              <a:rPr lang="es-CO" sz="3200" b="1" dirty="0"/>
            </a:br>
            <a:endParaRPr lang="es-CO" sz="3200" b="1" dirty="0">
              <a:latin typeface="Arial Narrow" panose="020B0606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06D0BF9E-E4AD-4BE9-AC0E-F4CA943B3725}"/>
              </a:ext>
            </a:extLst>
          </p:cNvPr>
          <p:cNvSpPr/>
          <p:nvPr/>
        </p:nvSpPr>
        <p:spPr>
          <a:xfrm>
            <a:off x="5132691" y="2664022"/>
            <a:ext cx="5938378" cy="326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CO" sz="2000" dirty="0">
                <a:latin typeface="Arial Narrow" panose="020B0606020202030204" pitchFamily="34" charset="0"/>
              </a:rPr>
              <a:t>La entidad está en la obligación de atender todas las peticiones.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CO" sz="2000" dirty="0">
                <a:latin typeface="Arial Narrow" panose="020B0606020202030204" pitchFamily="34" charset="0"/>
              </a:rPr>
              <a:t>También deben ser radicadas.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CO" sz="2000" dirty="0">
                <a:latin typeface="Arial Narrow" panose="020B0606020202030204" pitchFamily="34" charset="0"/>
              </a:rPr>
              <a:t>Los términos son los mismos que para las peticiones que no son anónimas.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CO" sz="2000" dirty="0">
                <a:latin typeface="Arial Narrow" panose="020B0606020202030204" pitchFamily="34" charset="0"/>
              </a:rPr>
              <a:t>La respuesta se puede dar a través de un medio de amplia circulación o por medio de la página web. </a:t>
            </a:r>
          </a:p>
        </p:txBody>
      </p:sp>
    </p:spTree>
    <p:extLst>
      <p:ext uri="{BB962C8B-B14F-4D97-AF65-F5344CB8AC3E}">
        <p14:creationId xmlns:p14="http://schemas.microsoft.com/office/powerpoint/2010/main" val="1440987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169CC85E-5824-435B-8F24-0C6517AA925E}"/>
              </a:ext>
            </a:extLst>
          </p:cNvPr>
          <p:cNvSpPr txBox="1">
            <a:spLocks/>
          </p:cNvSpPr>
          <p:nvPr/>
        </p:nvSpPr>
        <p:spPr>
          <a:xfrm>
            <a:off x="5617993" y="1045167"/>
            <a:ext cx="6111754" cy="1887468"/>
          </a:xfrm>
          <a:prstGeom prst="rect">
            <a:avLst/>
          </a:prstGeom>
        </p:spPr>
        <p:txBody>
          <a:bodyPr vert="horz" lIns="121627" tIns="60814" rIns="121627" bIns="60814" rtlCol="0" anchor="ctr">
            <a:normAutofit/>
          </a:bodyPr>
          <a:lstStyle>
            <a:lvl1pPr algn="ctr" defTabSz="1221181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000" b="1" dirty="0">
                <a:latin typeface="Arial Narrow" panose="020B0606020202030204" pitchFamily="34" charset="0"/>
              </a:rPr>
              <a:t>PETICIONES INCOMPLETAS Y DESISTIMIENTO TÁCITO</a:t>
            </a:r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AB2C5210-703D-4AEB-B845-C0DBC543C869}"/>
              </a:ext>
            </a:extLst>
          </p:cNvPr>
          <p:cNvSpPr txBox="1">
            <a:spLocks/>
          </p:cNvSpPr>
          <p:nvPr/>
        </p:nvSpPr>
        <p:spPr>
          <a:xfrm>
            <a:off x="5808750" y="2731430"/>
            <a:ext cx="5730240" cy="23798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Ø"/>
            </a:pPr>
            <a:r>
              <a:rPr lang="es-CO" sz="2000" dirty="0">
                <a:latin typeface="Arial Narrow" panose="020B0606020202030204" pitchFamily="34" charset="0"/>
                <a:cs typeface="Arial" panose="020B0604020202020204" pitchFamily="34" charset="0"/>
              </a:rPr>
              <a:t>Si un usuario presenta una petición incompleta: </a:t>
            </a:r>
          </a:p>
          <a:p>
            <a:pPr marL="457200" indent="-457200" algn="just">
              <a:buAutoNum type="arabicPeriod"/>
            </a:pPr>
            <a:r>
              <a:rPr lang="es-CO" sz="2000" dirty="0">
                <a:latin typeface="Arial Narrow" panose="020B0606020202030204" pitchFamily="34" charset="0"/>
                <a:cs typeface="Arial" panose="020B0604020202020204" pitchFamily="34" charset="0"/>
              </a:rPr>
              <a:t>Será requerido en los 10 días siguientes a la fecha de radicación para que la complete en el plazo máximo de 1 mes.</a:t>
            </a:r>
          </a:p>
          <a:p>
            <a:pPr marL="457200" indent="-457200" algn="just">
              <a:buAutoNum type="arabicPeriod"/>
            </a:pPr>
            <a:r>
              <a:rPr lang="es-CO" sz="2000" dirty="0">
                <a:latin typeface="Arial Narrow" panose="020B0606020202030204" pitchFamily="34" charset="0"/>
                <a:cs typeface="Arial" panose="020B0604020202020204" pitchFamily="34" charset="0"/>
              </a:rPr>
              <a:t>Puede ampliar este plazo, por otro mes.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CO" sz="2000" dirty="0">
                <a:latin typeface="Arial Narrow" panose="020B0606020202030204" pitchFamily="34" charset="0"/>
                <a:cs typeface="Arial" panose="020B0604020202020204" pitchFamily="34" charset="0"/>
              </a:rPr>
              <a:t>A partir del día siguiente en que el interesado aporte los documentos requeridos, se reactivará el término para resolver la petición.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es-CO" sz="20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s-ES_tradnl" baseline="30000" dirty="0">
              <a:latin typeface="Arial Narrow" panose="020B060602020203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69DDD24-FBDA-48B1-BF13-8AB7475C92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81"/>
          <a:stretch/>
        </p:blipFill>
        <p:spPr>
          <a:xfrm>
            <a:off x="0" y="883402"/>
            <a:ext cx="5181600" cy="597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53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5F7B72F3-97B1-4042-9B2F-E6F0732680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89" t="16327" r="4413" b="6937"/>
          <a:stretch/>
        </p:blipFill>
        <p:spPr>
          <a:xfrm>
            <a:off x="4565355" y="874585"/>
            <a:ext cx="7321846" cy="5820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2E99FAD6-EC05-42E2-8AE0-9F3EF0B269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" t="4051" r="7454" b="8700"/>
          <a:stretch/>
        </p:blipFill>
        <p:spPr>
          <a:xfrm>
            <a:off x="0" y="874585"/>
            <a:ext cx="4377267" cy="598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26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D4E2720-F52F-4C29-AC52-79ED93D1D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806" y="2178946"/>
            <a:ext cx="3902682" cy="3902682"/>
          </a:xfrm>
          <a:prstGeom prst="rect">
            <a:avLst/>
          </a:prstGeom>
        </p:spPr>
      </p:pic>
      <p:sp>
        <p:nvSpPr>
          <p:cNvPr id="5" name="Título 5">
            <a:extLst>
              <a:ext uri="{FF2B5EF4-FFF2-40B4-BE49-F238E27FC236}">
                <a16:creationId xmlns:a16="http://schemas.microsoft.com/office/drawing/2014/main" id="{17858E2E-C0CC-4896-83E1-B8F59E980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6624" y="748220"/>
            <a:ext cx="8638752" cy="1002011"/>
          </a:xfrm>
        </p:spPr>
        <p:txBody>
          <a:bodyPr>
            <a:normAutofit fontScale="90000"/>
          </a:bodyPr>
          <a:lstStyle/>
          <a:p>
            <a:pPr algn="ctr"/>
            <a:r>
              <a:rPr lang="es-CO" dirty="0"/>
              <a:t>Términos de respuesta a las PQRSD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3CC3E0-EC1B-46CA-A9EF-45F786A258E3}"/>
              </a:ext>
            </a:extLst>
          </p:cNvPr>
          <p:cNvSpPr txBox="1"/>
          <p:nvPr/>
        </p:nvSpPr>
        <p:spPr>
          <a:xfrm>
            <a:off x="5951946" y="3468567"/>
            <a:ext cx="24412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000" b="1" dirty="0">
                <a:solidFill>
                  <a:srgbClr val="FF0000"/>
                </a:solidFill>
              </a:rPr>
              <a:t>Ley 1755 de 2015</a:t>
            </a:r>
          </a:p>
        </p:txBody>
      </p:sp>
      <p:sp>
        <p:nvSpPr>
          <p:cNvPr id="7" name="Flecha: a la derecha con muesca 6">
            <a:extLst>
              <a:ext uri="{FF2B5EF4-FFF2-40B4-BE49-F238E27FC236}">
                <a16:creationId xmlns:a16="http://schemas.microsoft.com/office/drawing/2014/main" id="{9A6DE6A2-4CED-4159-83ED-2F967AA13353}"/>
              </a:ext>
            </a:extLst>
          </p:cNvPr>
          <p:cNvSpPr/>
          <p:nvPr/>
        </p:nvSpPr>
        <p:spPr>
          <a:xfrm>
            <a:off x="4643021" y="3799428"/>
            <a:ext cx="1455771" cy="661719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BBF54D0-3BFC-48B4-8699-4EEC7CCE6A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004" t="7103" r="-14" b="2551"/>
          <a:stretch/>
        </p:blipFill>
        <p:spPr>
          <a:xfrm>
            <a:off x="140553" y="1750231"/>
            <a:ext cx="4754908" cy="5020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37248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E9A8671C-FBAB-4B73-BA0D-A3CD7BEB11C3}"/>
              </a:ext>
            </a:extLst>
          </p:cNvPr>
          <p:cNvSpPr/>
          <p:nvPr/>
        </p:nvSpPr>
        <p:spPr>
          <a:xfrm>
            <a:off x="1015150" y="1314576"/>
            <a:ext cx="101616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000" b="1" dirty="0">
                <a:latin typeface="Arial" panose="020B0604020202020204" pitchFamily="34" charset="0"/>
                <a:cs typeface="Arial" panose="020B0604020202020204" pitchFamily="34" charset="0"/>
              </a:rPr>
              <a:t>Cuando no sea posible resolver la petición en los plazos establecidos, la autoridad deberá:</a:t>
            </a:r>
          </a:p>
        </p:txBody>
      </p:sp>
      <p:pic>
        <p:nvPicPr>
          <p:cNvPr id="5" name="Picture 2" descr="Dibujo de Calendario de mesa pintado por en Dibujos.net el día 15-05-18 a  las 20:12:04. Imprime, pinta o colorea tus propios dibujos!">
            <a:extLst>
              <a:ext uri="{FF2B5EF4-FFF2-40B4-BE49-F238E27FC236}">
                <a16:creationId xmlns:a16="http://schemas.microsoft.com/office/drawing/2014/main" id="{7EA274BD-5D28-4202-B664-8DEF57CCE4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6" t="11527" r="11694" b="13201"/>
          <a:stretch/>
        </p:blipFill>
        <p:spPr bwMode="auto">
          <a:xfrm>
            <a:off x="521922" y="2274701"/>
            <a:ext cx="3323182" cy="258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6 Marcador de contenido">
            <a:extLst>
              <a:ext uri="{FF2B5EF4-FFF2-40B4-BE49-F238E27FC236}">
                <a16:creationId xmlns:a16="http://schemas.microsoft.com/office/drawing/2014/main" id="{A0DE92D4-218C-4311-B425-AE26EC2319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505487"/>
              </p:ext>
            </p:extLst>
          </p:nvPr>
        </p:nvGraphicFramePr>
        <p:xfrm>
          <a:off x="4399298" y="1863037"/>
          <a:ext cx="7270780" cy="4287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655715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853</Words>
  <Application>Microsoft Office PowerPoint</Application>
  <PresentationFormat>Panorámica</PresentationFormat>
  <Paragraphs>85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32" baseType="lpstr">
      <vt:lpstr>Arial</vt:lpstr>
      <vt:lpstr>Arial</vt:lpstr>
      <vt:lpstr>Arial Narrow</vt:lpstr>
      <vt:lpstr>Calibri</vt:lpstr>
      <vt:lpstr>Eras Demi ITC</vt:lpstr>
      <vt:lpstr>Helvetica</vt:lpstr>
      <vt:lpstr>Montserrat</vt:lpstr>
      <vt:lpstr>Montserrat ExtraBold</vt:lpstr>
      <vt:lpstr>Verdana</vt:lpstr>
      <vt:lpstr>Wingdings</vt:lpstr>
      <vt:lpstr>Work Sans</vt:lpstr>
      <vt:lpstr>Tema de Office</vt:lpstr>
      <vt:lpstr>Presentación de PowerPoint</vt:lpstr>
      <vt:lpstr>SENSIBILIZACIÓN PQRSD</vt:lpstr>
      <vt:lpstr>Presentación de PowerPoint</vt:lpstr>
      <vt:lpstr>Presentación de PowerPoint</vt:lpstr>
      <vt:lpstr> PETICIONES ANÓNIMAS </vt:lpstr>
      <vt:lpstr>Presentación de PowerPoint</vt:lpstr>
      <vt:lpstr>Presentación de PowerPoint</vt:lpstr>
      <vt:lpstr>Términos de respuesta a las PQRSD </vt:lpstr>
      <vt:lpstr>Presentación de PowerPoint</vt:lpstr>
      <vt:lpstr>FALTA DE COMPETENCIA </vt:lpstr>
      <vt:lpstr>Presentación de PowerPoint</vt:lpstr>
      <vt:lpstr>Consecuencia de no atender una petición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MIGUEL ANGEL RICO RAMÍREZ</cp:lastModifiedBy>
  <cp:revision>18</cp:revision>
  <dcterms:created xsi:type="dcterms:W3CDTF">2023-05-08T00:34:42Z</dcterms:created>
  <dcterms:modified xsi:type="dcterms:W3CDTF">2023-09-08T16:30:35Z</dcterms:modified>
</cp:coreProperties>
</file>