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</p:sldIdLst>
  <p:sldSz cx="12192000" cy="6858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9" roundtripDataSignature="AMtx7mjBF+ni1/KVWp8m+lNItmI9ru4K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5061AB-E032-4B02-A371-F9F773A530A5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9EED71C2-DC59-4560-80FA-40500304EDF3}">
      <dgm:prSet phldr="0"/>
      <dgm:spPr/>
      <dgm:t>
        <a:bodyPr/>
        <a:lstStyle/>
        <a:p>
          <a:pPr rtl="0"/>
          <a:r>
            <a:rPr lang="es-MX" dirty="0"/>
            <a:t>1. Diagnóstico</a:t>
          </a:r>
          <a:endParaRPr lang="en-US" dirty="0"/>
        </a:p>
      </dgm:t>
    </dgm:pt>
    <dgm:pt modelId="{DDD966FF-A66C-414F-BC1A-1854240690C5}" type="parTrans" cxnId="{E5EC2D8B-915D-418A-8877-E484A7B8D769}">
      <dgm:prSet/>
      <dgm:spPr/>
      <dgm:t>
        <a:bodyPr/>
        <a:lstStyle/>
        <a:p>
          <a:endParaRPr lang="es-CO"/>
        </a:p>
      </dgm:t>
    </dgm:pt>
    <dgm:pt modelId="{AD833877-AE24-45FA-BF11-40305CB37E52}" type="sibTrans" cxnId="{E5EC2D8B-915D-418A-8877-E484A7B8D769}">
      <dgm:prSet/>
      <dgm:spPr/>
      <dgm:t>
        <a:bodyPr/>
        <a:lstStyle/>
        <a:p>
          <a:endParaRPr lang="es-ES"/>
        </a:p>
      </dgm:t>
    </dgm:pt>
    <dgm:pt modelId="{E8DF46FF-96A1-4032-96A5-C9688B56600F}">
      <dgm:prSet phldr="0"/>
      <dgm:spPr/>
      <dgm:t>
        <a:bodyPr/>
        <a:lstStyle/>
        <a:p>
          <a:r>
            <a:rPr lang="es-MX" dirty="0"/>
            <a:t>Conformación del equipo de trabajo</a:t>
          </a:r>
          <a:endParaRPr lang="en-US" dirty="0"/>
        </a:p>
      </dgm:t>
    </dgm:pt>
    <dgm:pt modelId="{3E523A1E-982A-452C-88CD-EDCD784FC075}" type="parTrans" cxnId="{A4472E0C-3128-40F4-A292-F385A905D306}">
      <dgm:prSet/>
      <dgm:spPr/>
      <dgm:t>
        <a:bodyPr/>
        <a:lstStyle/>
        <a:p>
          <a:endParaRPr lang="es-CO"/>
        </a:p>
      </dgm:t>
    </dgm:pt>
    <dgm:pt modelId="{922DDC4B-6FBB-410C-BA98-4D3902ACEBB5}" type="sibTrans" cxnId="{A4472E0C-3128-40F4-A292-F385A905D306}">
      <dgm:prSet/>
      <dgm:spPr/>
      <dgm:t>
        <a:bodyPr/>
        <a:lstStyle/>
        <a:p>
          <a:endParaRPr lang="es-CO"/>
        </a:p>
      </dgm:t>
    </dgm:pt>
    <dgm:pt modelId="{86CF7E3E-B451-4CA2-938D-5BF8AED14F0A}">
      <dgm:prSet phldr="0"/>
      <dgm:spPr/>
      <dgm:t>
        <a:bodyPr/>
        <a:lstStyle/>
        <a:p>
          <a:r>
            <a:rPr lang="es-MX" dirty="0"/>
            <a:t>Actualización de procedimiento de iniciativas y Estrategia de TI</a:t>
          </a:r>
          <a:endParaRPr lang="en-US" dirty="0"/>
        </a:p>
      </dgm:t>
    </dgm:pt>
    <dgm:pt modelId="{65CF22C3-9F25-4011-8A8B-454077012CE8}" type="parTrans" cxnId="{FD22C862-C1EB-4EE9-8D1A-0455B0FAE564}">
      <dgm:prSet/>
      <dgm:spPr/>
      <dgm:t>
        <a:bodyPr/>
        <a:lstStyle/>
        <a:p>
          <a:endParaRPr lang="es-CO"/>
        </a:p>
      </dgm:t>
    </dgm:pt>
    <dgm:pt modelId="{5B50AC93-ED26-4AF8-8DCE-885C71ACCD4C}" type="sibTrans" cxnId="{FD22C862-C1EB-4EE9-8D1A-0455B0FAE564}">
      <dgm:prSet/>
      <dgm:spPr/>
      <dgm:t>
        <a:bodyPr/>
        <a:lstStyle/>
        <a:p>
          <a:endParaRPr lang="es-ES"/>
        </a:p>
      </dgm:t>
    </dgm:pt>
    <dgm:pt modelId="{456EB27E-AC90-4DB6-8598-875F73F6FF90}">
      <dgm:prSet phldr="0"/>
      <dgm:spPr/>
      <dgm:t>
        <a:bodyPr/>
        <a:lstStyle/>
        <a:p>
          <a:r>
            <a:rPr lang="es-MX" dirty="0"/>
            <a:t>Activación de los procedimientos de AE y proyectos</a:t>
          </a:r>
          <a:endParaRPr lang="en-US" dirty="0"/>
        </a:p>
      </dgm:t>
    </dgm:pt>
    <dgm:pt modelId="{E137EE2F-2D95-4E36-AA51-234E58EF1E96}" type="parTrans" cxnId="{2C6CD16C-97BA-45BE-81E0-7B49E62BC595}">
      <dgm:prSet/>
      <dgm:spPr/>
      <dgm:t>
        <a:bodyPr/>
        <a:lstStyle/>
        <a:p>
          <a:endParaRPr lang="es-CO"/>
        </a:p>
      </dgm:t>
    </dgm:pt>
    <dgm:pt modelId="{36631AF7-21E0-4B27-8B22-6CC096F0A7C8}" type="sibTrans" cxnId="{2C6CD16C-97BA-45BE-81E0-7B49E62BC595}">
      <dgm:prSet/>
      <dgm:spPr/>
      <dgm:t>
        <a:bodyPr/>
        <a:lstStyle/>
        <a:p>
          <a:endParaRPr lang="es-ES"/>
        </a:p>
      </dgm:t>
    </dgm:pt>
    <dgm:pt modelId="{2070560E-6F44-4180-A044-793B7116734F}">
      <dgm:prSet phldr="0"/>
      <dgm:spPr/>
      <dgm:t>
        <a:bodyPr/>
        <a:lstStyle/>
        <a:p>
          <a:r>
            <a:rPr lang="es-MX" dirty="0"/>
            <a:t>Revisión de HR por entidad corte I-2023</a:t>
          </a:r>
          <a:endParaRPr lang="en-US" dirty="0"/>
        </a:p>
      </dgm:t>
    </dgm:pt>
    <dgm:pt modelId="{97E2EC4E-BC18-4E8B-9E50-E83D4E49D7B4}" type="parTrans" cxnId="{C7D698D8-B92D-49C7-963C-5FE544633724}">
      <dgm:prSet/>
      <dgm:spPr/>
      <dgm:t>
        <a:bodyPr/>
        <a:lstStyle/>
        <a:p>
          <a:endParaRPr lang="es-CO"/>
        </a:p>
      </dgm:t>
    </dgm:pt>
    <dgm:pt modelId="{7262D433-EA49-448D-B7CB-1E063359D631}" type="sibTrans" cxnId="{C7D698D8-B92D-49C7-963C-5FE544633724}">
      <dgm:prSet/>
      <dgm:spPr/>
      <dgm:t>
        <a:bodyPr/>
        <a:lstStyle/>
        <a:p>
          <a:endParaRPr lang="es-ES"/>
        </a:p>
      </dgm:t>
    </dgm:pt>
    <dgm:pt modelId="{79C4E196-B8F4-4377-8759-09D9577A53E3}">
      <dgm:prSet phldr="0"/>
      <dgm:spPr/>
      <dgm:t>
        <a:bodyPr/>
        <a:lstStyle/>
        <a:p>
          <a:r>
            <a:rPr lang="es-MX" dirty="0"/>
            <a:t>Instrumento AE</a:t>
          </a:r>
          <a:endParaRPr lang="en-US" dirty="0"/>
        </a:p>
      </dgm:t>
    </dgm:pt>
    <dgm:pt modelId="{7859D6A6-992B-4FD5-B707-40D8C96CC398}" type="parTrans" cxnId="{7456401E-02AF-4B73-9382-0F92F7059B22}">
      <dgm:prSet/>
      <dgm:spPr/>
      <dgm:t>
        <a:bodyPr/>
        <a:lstStyle/>
        <a:p>
          <a:endParaRPr lang="es-CO"/>
        </a:p>
      </dgm:t>
    </dgm:pt>
    <dgm:pt modelId="{55E0E8C9-616E-4337-A94F-D9D5BE95D462}" type="sibTrans" cxnId="{7456401E-02AF-4B73-9382-0F92F7059B22}">
      <dgm:prSet/>
      <dgm:spPr/>
      <dgm:t>
        <a:bodyPr/>
        <a:lstStyle/>
        <a:p>
          <a:endParaRPr lang="es-ES"/>
        </a:p>
      </dgm:t>
    </dgm:pt>
    <dgm:pt modelId="{C1B40089-8385-406F-AB31-396312FA965F}">
      <dgm:prSet phldr="0"/>
      <dgm:spPr/>
      <dgm:t>
        <a:bodyPr/>
        <a:lstStyle/>
        <a:p>
          <a:r>
            <a:rPr lang="es-MX" dirty="0"/>
            <a:t>2. Validación situación objetivo y análisis de brechas</a:t>
          </a:r>
          <a:endParaRPr lang="en-US" dirty="0"/>
        </a:p>
      </dgm:t>
    </dgm:pt>
    <dgm:pt modelId="{0C6B0A8C-09A7-47E4-B914-995EEE3B8F75}" type="parTrans" cxnId="{ABA85ECD-EEF7-41C4-BCF3-21ED083E498C}">
      <dgm:prSet/>
      <dgm:spPr/>
      <dgm:t>
        <a:bodyPr/>
        <a:lstStyle/>
        <a:p>
          <a:endParaRPr lang="es-CO"/>
        </a:p>
      </dgm:t>
    </dgm:pt>
    <dgm:pt modelId="{66F0FAC3-21A5-4CC4-8679-8989B38C3CF2}" type="sibTrans" cxnId="{ABA85ECD-EEF7-41C4-BCF3-21ED083E498C}">
      <dgm:prSet/>
      <dgm:spPr/>
      <dgm:t>
        <a:bodyPr/>
        <a:lstStyle/>
        <a:p>
          <a:endParaRPr lang="es-ES"/>
        </a:p>
      </dgm:t>
    </dgm:pt>
    <dgm:pt modelId="{F6460F6A-87F0-4916-97F8-C5022A138BFB}">
      <dgm:prSet phldr="0"/>
      <dgm:spPr/>
      <dgm:t>
        <a:bodyPr/>
        <a:lstStyle/>
        <a:p>
          <a:r>
            <a:rPr lang="es-MX" dirty="0"/>
            <a:t>Capítulo de diagnóstico</a:t>
          </a:r>
          <a:endParaRPr lang="en-US" dirty="0"/>
        </a:p>
      </dgm:t>
    </dgm:pt>
    <dgm:pt modelId="{1D712FF2-6A9B-4D71-BD20-9611948D04A5}" type="parTrans" cxnId="{0A698D37-8335-48C9-BA4B-3471E77C8842}">
      <dgm:prSet/>
      <dgm:spPr/>
      <dgm:t>
        <a:bodyPr/>
        <a:lstStyle/>
        <a:p>
          <a:endParaRPr lang="es-CO"/>
        </a:p>
      </dgm:t>
    </dgm:pt>
    <dgm:pt modelId="{77C0E54E-23D4-4ABA-881D-BCB615AE889A}" type="sibTrans" cxnId="{0A698D37-8335-48C9-BA4B-3471E77C8842}">
      <dgm:prSet/>
      <dgm:spPr/>
      <dgm:t>
        <a:bodyPr/>
        <a:lstStyle/>
        <a:p>
          <a:endParaRPr lang="es-CO"/>
        </a:p>
      </dgm:t>
    </dgm:pt>
    <dgm:pt modelId="{D3828371-98C8-4D04-92D7-805E940D9A67}">
      <dgm:prSet phldr="0"/>
      <dgm:spPr/>
      <dgm:t>
        <a:bodyPr/>
        <a:lstStyle/>
        <a:p>
          <a:r>
            <a:rPr lang="es-MX" dirty="0"/>
            <a:t>Análisis de brechas</a:t>
          </a:r>
          <a:endParaRPr lang="en-US" dirty="0"/>
        </a:p>
      </dgm:t>
    </dgm:pt>
    <dgm:pt modelId="{0AD25BE4-760E-482E-95E2-C0CEBD6DEDE8}" type="parTrans" cxnId="{0B1263DC-91CE-4B31-A8AF-084DF597AC83}">
      <dgm:prSet/>
      <dgm:spPr/>
      <dgm:t>
        <a:bodyPr/>
        <a:lstStyle/>
        <a:p>
          <a:endParaRPr lang="es-CO"/>
        </a:p>
      </dgm:t>
    </dgm:pt>
    <dgm:pt modelId="{F8662831-A27B-4C67-8AF1-5F0C769F3CE0}" type="sibTrans" cxnId="{0B1263DC-91CE-4B31-A8AF-084DF597AC83}">
      <dgm:prSet/>
      <dgm:spPr/>
      <dgm:t>
        <a:bodyPr/>
        <a:lstStyle/>
        <a:p>
          <a:endParaRPr lang="es-ES"/>
        </a:p>
      </dgm:t>
    </dgm:pt>
    <dgm:pt modelId="{C98CD3AA-682D-4392-94F0-402F1F5D42DC}">
      <dgm:prSet phldr="0"/>
      <dgm:spPr/>
      <dgm:t>
        <a:bodyPr/>
        <a:lstStyle/>
        <a:p>
          <a:r>
            <a:rPr lang="es-MX" dirty="0"/>
            <a:t>3. Ajuste de iniciativas</a:t>
          </a:r>
          <a:endParaRPr lang="en-US" dirty="0"/>
        </a:p>
      </dgm:t>
    </dgm:pt>
    <dgm:pt modelId="{0AF77D4B-F819-4854-83D7-3ADBF0901090}" type="parTrans" cxnId="{AC764CD4-CB87-4AD3-A735-27D001F31096}">
      <dgm:prSet/>
      <dgm:spPr/>
      <dgm:t>
        <a:bodyPr/>
        <a:lstStyle/>
        <a:p>
          <a:endParaRPr lang="es-CO"/>
        </a:p>
      </dgm:t>
    </dgm:pt>
    <dgm:pt modelId="{94DBEB25-D8F6-4B88-B96E-97E7DD74A73B}" type="sibTrans" cxnId="{AC764CD4-CB87-4AD3-A735-27D001F31096}">
      <dgm:prSet/>
      <dgm:spPr/>
      <dgm:t>
        <a:bodyPr/>
        <a:lstStyle/>
        <a:p>
          <a:endParaRPr lang="es-ES"/>
        </a:p>
      </dgm:t>
    </dgm:pt>
    <dgm:pt modelId="{C9F3161C-6E07-428F-A24F-AE95DA5CB0E9}">
      <dgm:prSet phldr="0"/>
      <dgm:spPr/>
      <dgm:t>
        <a:bodyPr/>
        <a:lstStyle/>
        <a:p>
          <a:r>
            <a:rPr lang="es-MX" dirty="0"/>
            <a:t>Soluciones propuestas para cerrar las brechas por entidad</a:t>
          </a:r>
          <a:endParaRPr lang="en-US" dirty="0"/>
        </a:p>
      </dgm:t>
    </dgm:pt>
    <dgm:pt modelId="{62DE1EAF-008B-429C-8876-3989DA48B10C}" type="parTrans" cxnId="{340C0768-2011-4DB1-AD20-DF5D88F258A1}">
      <dgm:prSet/>
      <dgm:spPr/>
      <dgm:t>
        <a:bodyPr/>
        <a:lstStyle/>
        <a:p>
          <a:endParaRPr lang="es-CO"/>
        </a:p>
      </dgm:t>
    </dgm:pt>
    <dgm:pt modelId="{F6E51E34-7B74-47C0-B446-AD0250B49540}" type="sibTrans" cxnId="{340C0768-2011-4DB1-AD20-DF5D88F258A1}">
      <dgm:prSet/>
      <dgm:spPr/>
      <dgm:t>
        <a:bodyPr/>
        <a:lstStyle/>
        <a:p>
          <a:endParaRPr lang="es-CO"/>
        </a:p>
      </dgm:t>
    </dgm:pt>
    <dgm:pt modelId="{AA5C76F9-A331-4E4E-B438-96302C60A5AC}">
      <dgm:prSet phldr="0"/>
      <dgm:spPr/>
      <dgm:t>
        <a:bodyPr/>
        <a:lstStyle/>
        <a:p>
          <a:r>
            <a:rPr lang="es-MX" dirty="0"/>
            <a:t>4. Aprobación y apropiación</a:t>
          </a:r>
          <a:endParaRPr lang="en-US" dirty="0"/>
        </a:p>
      </dgm:t>
    </dgm:pt>
    <dgm:pt modelId="{2B49CCDA-7ED2-41D1-90DF-F3E22A97542E}" type="parTrans" cxnId="{FCCDEDA7-8738-4BAA-870C-75825E6820D3}">
      <dgm:prSet/>
      <dgm:spPr/>
      <dgm:t>
        <a:bodyPr/>
        <a:lstStyle/>
        <a:p>
          <a:endParaRPr lang="es-CO"/>
        </a:p>
      </dgm:t>
    </dgm:pt>
    <dgm:pt modelId="{EF89B42E-E32D-4866-8628-37A001A345F5}" type="sibTrans" cxnId="{FCCDEDA7-8738-4BAA-870C-75825E6820D3}">
      <dgm:prSet/>
      <dgm:spPr/>
      <dgm:t>
        <a:bodyPr/>
        <a:lstStyle/>
        <a:p>
          <a:endParaRPr lang="es-ES"/>
        </a:p>
      </dgm:t>
    </dgm:pt>
    <dgm:pt modelId="{14CF30E1-A7E9-433D-B5FD-5695025A5E9F}">
      <dgm:prSet phldr="0"/>
      <dgm:spPr/>
      <dgm:t>
        <a:bodyPr/>
        <a:lstStyle/>
        <a:p>
          <a:r>
            <a:rPr lang="es-MX" dirty="0"/>
            <a:t>Ajuste de documento final</a:t>
          </a:r>
          <a:endParaRPr lang="en-US" dirty="0"/>
        </a:p>
      </dgm:t>
    </dgm:pt>
    <dgm:pt modelId="{0AE68E55-263D-4C5E-948A-77F0A39C43B0}" type="parTrans" cxnId="{C74E9019-ED90-423B-9372-CD325CAEDCA1}">
      <dgm:prSet/>
      <dgm:spPr/>
      <dgm:t>
        <a:bodyPr/>
        <a:lstStyle/>
        <a:p>
          <a:endParaRPr lang="es-CO"/>
        </a:p>
      </dgm:t>
    </dgm:pt>
    <dgm:pt modelId="{F016165F-3669-42C2-B632-2E6E8004E1EF}" type="sibTrans" cxnId="{C74E9019-ED90-423B-9372-CD325CAEDCA1}">
      <dgm:prSet/>
      <dgm:spPr/>
      <dgm:t>
        <a:bodyPr/>
        <a:lstStyle/>
        <a:p>
          <a:endParaRPr lang="es-CO"/>
        </a:p>
      </dgm:t>
    </dgm:pt>
    <dgm:pt modelId="{5694C6B9-6F61-4FA2-AADE-76CB22BA469B}">
      <dgm:prSet phldr="0"/>
      <dgm:spPr/>
      <dgm:t>
        <a:bodyPr/>
        <a:lstStyle/>
        <a:p>
          <a:r>
            <a:rPr lang="es-MX" dirty="0"/>
            <a:t>Presentación y aprobación</a:t>
          </a:r>
          <a:endParaRPr lang="en-US" dirty="0"/>
        </a:p>
      </dgm:t>
    </dgm:pt>
    <dgm:pt modelId="{ACA147E3-61CC-477C-BDB7-BE9A1707BD26}" type="parTrans" cxnId="{8796412A-1B3F-4FF1-B2F8-8641B73BEA4E}">
      <dgm:prSet/>
      <dgm:spPr/>
      <dgm:t>
        <a:bodyPr/>
        <a:lstStyle/>
        <a:p>
          <a:endParaRPr lang="es-CO"/>
        </a:p>
      </dgm:t>
    </dgm:pt>
    <dgm:pt modelId="{996C67F8-91F6-43C7-A696-80C791021074}" type="sibTrans" cxnId="{8796412A-1B3F-4FF1-B2F8-8641B73BEA4E}">
      <dgm:prSet/>
      <dgm:spPr/>
      <dgm:t>
        <a:bodyPr/>
        <a:lstStyle/>
        <a:p>
          <a:endParaRPr lang="es-ES"/>
        </a:p>
      </dgm:t>
    </dgm:pt>
    <dgm:pt modelId="{C00F3C05-A794-4D7B-9DB3-B239236F1B64}">
      <dgm:prSet phldr="0"/>
      <dgm:spPr/>
      <dgm:t>
        <a:bodyPr/>
        <a:lstStyle/>
        <a:p>
          <a:r>
            <a:rPr lang="es-MX" dirty="0"/>
            <a:t>Publicación</a:t>
          </a:r>
          <a:endParaRPr lang="en-US" dirty="0"/>
        </a:p>
      </dgm:t>
    </dgm:pt>
    <dgm:pt modelId="{D045A922-55AF-410D-B61C-F106C1585126}" type="parTrans" cxnId="{C713332A-182D-4EF3-9EFA-D803EE958075}">
      <dgm:prSet/>
      <dgm:spPr/>
      <dgm:t>
        <a:bodyPr/>
        <a:lstStyle/>
        <a:p>
          <a:endParaRPr lang="es-CO"/>
        </a:p>
      </dgm:t>
    </dgm:pt>
    <dgm:pt modelId="{72A2E842-73F4-475B-86EF-65B08041E384}" type="sibTrans" cxnId="{C713332A-182D-4EF3-9EFA-D803EE958075}">
      <dgm:prSet/>
      <dgm:spPr/>
      <dgm:t>
        <a:bodyPr/>
        <a:lstStyle/>
        <a:p>
          <a:endParaRPr lang="es-ES"/>
        </a:p>
      </dgm:t>
    </dgm:pt>
    <dgm:pt modelId="{474CAD49-1453-4359-9185-3FE14E18A8EC}" type="pres">
      <dgm:prSet presAssocID="{CD5061AB-E032-4B02-A371-F9F773A530A5}" presName="diagram" presStyleCnt="0">
        <dgm:presLayoutVars>
          <dgm:dir/>
          <dgm:resizeHandles val="exact"/>
        </dgm:presLayoutVars>
      </dgm:prSet>
      <dgm:spPr/>
    </dgm:pt>
    <dgm:pt modelId="{B15A671E-704B-42CB-A961-035CD909D9B4}" type="pres">
      <dgm:prSet presAssocID="{9EED71C2-DC59-4560-80FA-40500304EDF3}" presName="node" presStyleLbl="node1" presStyleIdx="0" presStyleCnt="4">
        <dgm:presLayoutVars>
          <dgm:bulletEnabled val="1"/>
        </dgm:presLayoutVars>
      </dgm:prSet>
      <dgm:spPr/>
    </dgm:pt>
    <dgm:pt modelId="{E820F9B7-D976-45D6-A26A-ED25DCC62D6F}" type="pres">
      <dgm:prSet presAssocID="{AD833877-AE24-45FA-BF11-40305CB37E52}" presName="sibTrans" presStyleLbl="sibTrans2D1" presStyleIdx="0" presStyleCnt="3"/>
      <dgm:spPr/>
    </dgm:pt>
    <dgm:pt modelId="{A10444D6-121B-446E-A5B2-E319600F631D}" type="pres">
      <dgm:prSet presAssocID="{AD833877-AE24-45FA-BF11-40305CB37E52}" presName="connectorText" presStyleLbl="sibTrans2D1" presStyleIdx="0" presStyleCnt="3"/>
      <dgm:spPr/>
    </dgm:pt>
    <dgm:pt modelId="{FDDBAC0E-CF7D-446A-A08C-5E3C563AD26A}" type="pres">
      <dgm:prSet presAssocID="{C1B40089-8385-406F-AB31-396312FA965F}" presName="node" presStyleLbl="node1" presStyleIdx="1" presStyleCnt="4">
        <dgm:presLayoutVars>
          <dgm:bulletEnabled val="1"/>
        </dgm:presLayoutVars>
      </dgm:prSet>
      <dgm:spPr/>
    </dgm:pt>
    <dgm:pt modelId="{3F766D24-6CEB-4541-8D8B-ACAA019078FC}" type="pres">
      <dgm:prSet presAssocID="{66F0FAC3-21A5-4CC4-8679-8989B38C3CF2}" presName="sibTrans" presStyleLbl="sibTrans2D1" presStyleIdx="1" presStyleCnt="3"/>
      <dgm:spPr/>
    </dgm:pt>
    <dgm:pt modelId="{B7823F46-C465-4F93-A9B8-6DE28F65C47B}" type="pres">
      <dgm:prSet presAssocID="{66F0FAC3-21A5-4CC4-8679-8989B38C3CF2}" presName="connectorText" presStyleLbl="sibTrans2D1" presStyleIdx="1" presStyleCnt="3"/>
      <dgm:spPr/>
    </dgm:pt>
    <dgm:pt modelId="{A7A46558-FDA1-43ED-B41F-BEF721B26F0B}" type="pres">
      <dgm:prSet presAssocID="{C98CD3AA-682D-4392-94F0-402F1F5D42DC}" presName="node" presStyleLbl="node1" presStyleIdx="2" presStyleCnt="4">
        <dgm:presLayoutVars>
          <dgm:bulletEnabled val="1"/>
        </dgm:presLayoutVars>
      </dgm:prSet>
      <dgm:spPr/>
    </dgm:pt>
    <dgm:pt modelId="{AE5D3CB7-2280-4759-B63A-0F86C61F4E89}" type="pres">
      <dgm:prSet presAssocID="{94DBEB25-D8F6-4B88-B96E-97E7DD74A73B}" presName="sibTrans" presStyleLbl="sibTrans2D1" presStyleIdx="2" presStyleCnt="3"/>
      <dgm:spPr/>
    </dgm:pt>
    <dgm:pt modelId="{9F228C72-3CDF-4A89-9983-44868280823F}" type="pres">
      <dgm:prSet presAssocID="{94DBEB25-D8F6-4B88-B96E-97E7DD74A73B}" presName="connectorText" presStyleLbl="sibTrans2D1" presStyleIdx="2" presStyleCnt="3"/>
      <dgm:spPr/>
    </dgm:pt>
    <dgm:pt modelId="{61D40108-1013-4DCE-95EC-2E037980721C}" type="pres">
      <dgm:prSet presAssocID="{AA5C76F9-A331-4E4E-B438-96302C60A5AC}" presName="node" presStyleLbl="node1" presStyleIdx="3" presStyleCnt="4">
        <dgm:presLayoutVars>
          <dgm:bulletEnabled val="1"/>
        </dgm:presLayoutVars>
      </dgm:prSet>
      <dgm:spPr/>
    </dgm:pt>
  </dgm:ptLst>
  <dgm:cxnLst>
    <dgm:cxn modelId="{4E275404-2A6E-4509-B107-B7A7425444C2}" type="presOf" srcId="{AA5C76F9-A331-4E4E-B438-96302C60A5AC}" destId="{61D40108-1013-4DCE-95EC-2E037980721C}" srcOrd="0" destOrd="0" presId="urn:microsoft.com/office/officeart/2005/8/layout/process5"/>
    <dgm:cxn modelId="{0F881F06-E128-404A-ACDA-7867F59C39F0}" type="presOf" srcId="{86CF7E3E-B451-4CA2-938D-5BF8AED14F0A}" destId="{B15A671E-704B-42CB-A961-035CD909D9B4}" srcOrd="0" destOrd="2" presId="urn:microsoft.com/office/officeart/2005/8/layout/process5"/>
    <dgm:cxn modelId="{A4472E0C-3128-40F4-A292-F385A905D306}" srcId="{9EED71C2-DC59-4560-80FA-40500304EDF3}" destId="{E8DF46FF-96A1-4032-96A5-C9688B56600F}" srcOrd="0" destOrd="0" parTransId="{3E523A1E-982A-452C-88CD-EDCD784FC075}" sibTransId="{922DDC4B-6FBB-410C-BA98-4D3902ACEBB5}"/>
    <dgm:cxn modelId="{488F8410-73DE-45B9-BD95-292F338470C8}" type="presOf" srcId="{C00F3C05-A794-4D7B-9DB3-B239236F1B64}" destId="{61D40108-1013-4DCE-95EC-2E037980721C}" srcOrd="0" destOrd="3" presId="urn:microsoft.com/office/officeart/2005/8/layout/process5"/>
    <dgm:cxn modelId="{A90BA813-D0C7-446E-B9F7-7A7770B5B061}" type="presOf" srcId="{456EB27E-AC90-4DB6-8598-875F73F6FF90}" destId="{B15A671E-704B-42CB-A961-035CD909D9B4}" srcOrd="0" destOrd="3" presId="urn:microsoft.com/office/officeart/2005/8/layout/process5"/>
    <dgm:cxn modelId="{C74E9019-ED90-423B-9372-CD325CAEDCA1}" srcId="{AA5C76F9-A331-4E4E-B438-96302C60A5AC}" destId="{14CF30E1-A7E9-433D-B5FD-5695025A5E9F}" srcOrd="0" destOrd="0" parTransId="{0AE68E55-263D-4C5E-948A-77F0A39C43B0}" sibTransId="{F016165F-3669-42C2-B632-2E6E8004E1EF}"/>
    <dgm:cxn modelId="{E638A71D-B48D-4CA3-81D3-448195C3BA0F}" type="presOf" srcId="{C98CD3AA-682D-4392-94F0-402F1F5D42DC}" destId="{A7A46558-FDA1-43ED-B41F-BEF721B26F0B}" srcOrd="0" destOrd="0" presId="urn:microsoft.com/office/officeart/2005/8/layout/process5"/>
    <dgm:cxn modelId="{7456401E-02AF-4B73-9382-0F92F7059B22}" srcId="{9EED71C2-DC59-4560-80FA-40500304EDF3}" destId="{79C4E196-B8F4-4377-8759-09D9577A53E3}" srcOrd="4" destOrd="0" parTransId="{7859D6A6-992B-4FD5-B707-40D8C96CC398}" sibTransId="{55E0E8C9-616E-4337-A94F-D9D5BE95D462}"/>
    <dgm:cxn modelId="{EEAF6D1F-F01E-4E5C-BD69-D6457E836C88}" type="presOf" srcId="{AD833877-AE24-45FA-BF11-40305CB37E52}" destId="{E820F9B7-D976-45D6-A26A-ED25DCC62D6F}" srcOrd="0" destOrd="0" presId="urn:microsoft.com/office/officeart/2005/8/layout/process5"/>
    <dgm:cxn modelId="{C713332A-182D-4EF3-9EFA-D803EE958075}" srcId="{AA5C76F9-A331-4E4E-B438-96302C60A5AC}" destId="{C00F3C05-A794-4D7B-9DB3-B239236F1B64}" srcOrd="2" destOrd="0" parTransId="{D045A922-55AF-410D-B61C-F106C1585126}" sibTransId="{72A2E842-73F4-475B-86EF-65B08041E384}"/>
    <dgm:cxn modelId="{8796412A-1B3F-4FF1-B2F8-8641B73BEA4E}" srcId="{AA5C76F9-A331-4E4E-B438-96302C60A5AC}" destId="{5694C6B9-6F61-4FA2-AADE-76CB22BA469B}" srcOrd="1" destOrd="0" parTransId="{ACA147E3-61CC-477C-BDB7-BE9A1707BD26}" sibTransId="{996C67F8-91F6-43C7-A696-80C791021074}"/>
    <dgm:cxn modelId="{0A698D37-8335-48C9-BA4B-3471E77C8842}" srcId="{C1B40089-8385-406F-AB31-396312FA965F}" destId="{F6460F6A-87F0-4916-97F8-C5022A138BFB}" srcOrd="0" destOrd="0" parTransId="{1D712FF2-6A9B-4D71-BD20-9611948D04A5}" sibTransId="{77C0E54E-23D4-4ABA-881D-BCB615AE889A}"/>
    <dgm:cxn modelId="{1929CD37-A416-4F49-A049-3D097778F6F5}" type="presOf" srcId="{5694C6B9-6F61-4FA2-AADE-76CB22BA469B}" destId="{61D40108-1013-4DCE-95EC-2E037980721C}" srcOrd="0" destOrd="2" presId="urn:microsoft.com/office/officeart/2005/8/layout/process5"/>
    <dgm:cxn modelId="{8A19E53C-F2CB-49D2-9C3D-9EF220C31A0D}" type="presOf" srcId="{AD833877-AE24-45FA-BF11-40305CB37E52}" destId="{A10444D6-121B-446E-A5B2-E319600F631D}" srcOrd="1" destOrd="0" presId="urn:microsoft.com/office/officeart/2005/8/layout/process5"/>
    <dgm:cxn modelId="{31EEEA40-793C-4E03-8F4F-50EED671D347}" type="presOf" srcId="{14CF30E1-A7E9-433D-B5FD-5695025A5E9F}" destId="{61D40108-1013-4DCE-95EC-2E037980721C}" srcOrd="0" destOrd="1" presId="urn:microsoft.com/office/officeart/2005/8/layout/process5"/>
    <dgm:cxn modelId="{052B8D5D-F637-4475-B69B-49365223B133}" type="presOf" srcId="{CD5061AB-E032-4B02-A371-F9F773A530A5}" destId="{474CAD49-1453-4359-9185-3FE14E18A8EC}" srcOrd="0" destOrd="0" presId="urn:microsoft.com/office/officeart/2005/8/layout/process5"/>
    <dgm:cxn modelId="{A2E25660-C764-4658-A7E4-C4007EC8FF6E}" type="presOf" srcId="{94DBEB25-D8F6-4B88-B96E-97E7DD74A73B}" destId="{9F228C72-3CDF-4A89-9983-44868280823F}" srcOrd="1" destOrd="0" presId="urn:microsoft.com/office/officeart/2005/8/layout/process5"/>
    <dgm:cxn modelId="{FD22C862-C1EB-4EE9-8D1A-0455B0FAE564}" srcId="{9EED71C2-DC59-4560-80FA-40500304EDF3}" destId="{86CF7E3E-B451-4CA2-938D-5BF8AED14F0A}" srcOrd="1" destOrd="0" parTransId="{65CF22C3-9F25-4011-8A8B-454077012CE8}" sibTransId="{5B50AC93-ED26-4AF8-8DCE-885C71ACCD4C}"/>
    <dgm:cxn modelId="{340C0768-2011-4DB1-AD20-DF5D88F258A1}" srcId="{C98CD3AA-682D-4392-94F0-402F1F5D42DC}" destId="{C9F3161C-6E07-428F-A24F-AE95DA5CB0E9}" srcOrd="0" destOrd="0" parTransId="{62DE1EAF-008B-429C-8876-3989DA48B10C}" sibTransId="{F6E51E34-7B74-47C0-B446-AD0250B49540}"/>
    <dgm:cxn modelId="{2ABF7748-F0AE-4674-94B7-19352165B8D3}" type="presOf" srcId="{66F0FAC3-21A5-4CC4-8679-8989B38C3CF2}" destId="{3F766D24-6CEB-4541-8D8B-ACAA019078FC}" srcOrd="0" destOrd="0" presId="urn:microsoft.com/office/officeart/2005/8/layout/process5"/>
    <dgm:cxn modelId="{2C6CD16C-97BA-45BE-81E0-7B49E62BC595}" srcId="{9EED71C2-DC59-4560-80FA-40500304EDF3}" destId="{456EB27E-AC90-4DB6-8598-875F73F6FF90}" srcOrd="2" destOrd="0" parTransId="{E137EE2F-2D95-4E36-AA51-234E58EF1E96}" sibTransId="{36631AF7-21E0-4B27-8B22-6CC096F0A7C8}"/>
    <dgm:cxn modelId="{E5EC2D8B-915D-418A-8877-E484A7B8D769}" srcId="{CD5061AB-E032-4B02-A371-F9F773A530A5}" destId="{9EED71C2-DC59-4560-80FA-40500304EDF3}" srcOrd="0" destOrd="0" parTransId="{DDD966FF-A66C-414F-BC1A-1854240690C5}" sibTransId="{AD833877-AE24-45FA-BF11-40305CB37E52}"/>
    <dgm:cxn modelId="{FCCDEDA7-8738-4BAA-870C-75825E6820D3}" srcId="{CD5061AB-E032-4B02-A371-F9F773A530A5}" destId="{AA5C76F9-A331-4E4E-B438-96302C60A5AC}" srcOrd="3" destOrd="0" parTransId="{2B49CCDA-7ED2-41D1-90DF-F3E22A97542E}" sibTransId="{EF89B42E-E32D-4866-8628-37A001A345F5}"/>
    <dgm:cxn modelId="{6E48AAAB-9F50-4516-B09F-B5809C560CD5}" type="presOf" srcId="{C9F3161C-6E07-428F-A24F-AE95DA5CB0E9}" destId="{A7A46558-FDA1-43ED-B41F-BEF721B26F0B}" srcOrd="0" destOrd="1" presId="urn:microsoft.com/office/officeart/2005/8/layout/process5"/>
    <dgm:cxn modelId="{99C792B3-A2D5-4313-AB21-A358365ED984}" type="presOf" srcId="{C1B40089-8385-406F-AB31-396312FA965F}" destId="{FDDBAC0E-CF7D-446A-A08C-5E3C563AD26A}" srcOrd="0" destOrd="0" presId="urn:microsoft.com/office/officeart/2005/8/layout/process5"/>
    <dgm:cxn modelId="{ABA85ECD-EEF7-41C4-BCF3-21ED083E498C}" srcId="{CD5061AB-E032-4B02-A371-F9F773A530A5}" destId="{C1B40089-8385-406F-AB31-396312FA965F}" srcOrd="1" destOrd="0" parTransId="{0C6B0A8C-09A7-47E4-B914-995EEE3B8F75}" sibTransId="{66F0FAC3-21A5-4CC4-8679-8989B38C3CF2}"/>
    <dgm:cxn modelId="{F2B94BD1-73CA-4558-ABEB-54C17F874CCB}" type="presOf" srcId="{F6460F6A-87F0-4916-97F8-C5022A138BFB}" destId="{FDDBAC0E-CF7D-446A-A08C-5E3C563AD26A}" srcOrd="0" destOrd="1" presId="urn:microsoft.com/office/officeart/2005/8/layout/process5"/>
    <dgm:cxn modelId="{E7AC63D2-9A91-4BED-BD29-405D4791983B}" type="presOf" srcId="{66F0FAC3-21A5-4CC4-8679-8989B38C3CF2}" destId="{B7823F46-C465-4F93-A9B8-6DE28F65C47B}" srcOrd="1" destOrd="0" presId="urn:microsoft.com/office/officeart/2005/8/layout/process5"/>
    <dgm:cxn modelId="{AC764CD4-CB87-4AD3-A735-27D001F31096}" srcId="{CD5061AB-E032-4B02-A371-F9F773A530A5}" destId="{C98CD3AA-682D-4392-94F0-402F1F5D42DC}" srcOrd="2" destOrd="0" parTransId="{0AF77D4B-F819-4854-83D7-3ADBF0901090}" sibTransId="{94DBEB25-D8F6-4B88-B96E-97E7DD74A73B}"/>
    <dgm:cxn modelId="{C7D698D8-B92D-49C7-963C-5FE544633724}" srcId="{9EED71C2-DC59-4560-80FA-40500304EDF3}" destId="{2070560E-6F44-4180-A044-793B7116734F}" srcOrd="3" destOrd="0" parTransId="{97E2EC4E-BC18-4E8B-9E50-E83D4E49D7B4}" sibTransId="{7262D433-EA49-448D-B7CB-1E063359D631}"/>
    <dgm:cxn modelId="{0B1263DC-91CE-4B31-A8AF-084DF597AC83}" srcId="{C1B40089-8385-406F-AB31-396312FA965F}" destId="{D3828371-98C8-4D04-92D7-805E940D9A67}" srcOrd="1" destOrd="0" parTransId="{0AD25BE4-760E-482E-95E2-C0CEBD6DEDE8}" sibTransId="{F8662831-A27B-4C67-8AF1-5F0C769F3CE0}"/>
    <dgm:cxn modelId="{8D5440DF-D04B-4D5D-B039-B6E7FD9B150B}" type="presOf" srcId="{9EED71C2-DC59-4560-80FA-40500304EDF3}" destId="{B15A671E-704B-42CB-A961-035CD909D9B4}" srcOrd="0" destOrd="0" presId="urn:microsoft.com/office/officeart/2005/8/layout/process5"/>
    <dgm:cxn modelId="{EEBB81E2-C046-45DA-94E6-0ADDB4CFC9FC}" type="presOf" srcId="{94DBEB25-D8F6-4B88-B96E-97E7DD74A73B}" destId="{AE5D3CB7-2280-4759-B63A-0F86C61F4E89}" srcOrd="0" destOrd="0" presId="urn:microsoft.com/office/officeart/2005/8/layout/process5"/>
    <dgm:cxn modelId="{D30B61E3-48CC-41A0-92CC-2DB3F1D48BF1}" type="presOf" srcId="{79C4E196-B8F4-4377-8759-09D9577A53E3}" destId="{B15A671E-704B-42CB-A961-035CD909D9B4}" srcOrd="0" destOrd="5" presId="urn:microsoft.com/office/officeart/2005/8/layout/process5"/>
    <dgm:cxn modelId="{58FF1DE8-1D54-446C-BC6D-B294EFBB544D}" type="presOf" srcId="{2070560E-6F44-4180-A044-793B7116734F}" destId="{B15A671E-704B-42CB-A961-035CD909D9B4}" srcOrd="0" destOrd="4" presId="urn:microsoft.com/office/officeart/2005/8/layout/process5"/>
    <dgm:cxn modelId="{1E7E95F4-58B2-4BF3-804E-3EA8DC2A7245}" type="presOf" srcId="{E8DF46FF-96A1-4032-96A5-C9688B56600F}" destId="{B15A671E-704B-42CB-A961-035CD909D9B4}" srcOrd="0" destOrd="1" presId="urn:microsoft.com/office/officeart/2005/8/layout/process5"/>
    <dgm:cxn modelId="{A231E5F5-7788-4AD7-990E-1D9147A2B556}" type="presOf" srcId="{D3828371-98C8-4D04-92D7-805E940D9A67}" destId="{FDDBAC0E-CF7D-446A-A08C-5E3C563AD26A}" srcOrd="0" destOrd="2" presId="urn:microsoft.com/office/officeart/2005/8/layout/process5"/>
    <dgm:cxn modelId="{4E1C8F05-C297-4396-9180-75E54A16A451}" type="presParOf" srcId="{474CAD49-1453-4359-9185-3FE14E18A8EC}" destId="{B15A671E-704B-42CB-A961-035CD909D9B4}" srcOrd="0" destOrd="0" presId="urn:microsoft.com/office/officeart/2005/8/layout/process5"/>
    <dgm:cxn modelId="{30A82BCC-C2A8-4D7C-85CA-6994755E1FA8}" type="presParOf" srcId="{474CAD49-1453-4359-9185-3FE14E18A8EC}" destId="{E820F9B7-D976-45D6-A26A-ED25DCC62D6F}" srcOrd="1" destOrd="0" presId="urn:microsoft.com/office/officeart/2005/8/layout/process5"/>
    <dgm:cxn modelId="{55FF9AA8-D9B3-44AF-9E50-B872D72FCCCC}" type="presParOf" srcId="{E820F9B7-D976-45D6-A26A-ED25DCC62D6F}" destId="{A10444D6-121B-446E-A5B2-E319600F631D}" srcOrd="0" destOrd="0" presId="urn:microsoft.com/office/officeart/2005/8/layout/process5"/>
    <dgm:cxn modelId="{A7B72C10-E978-4F63-BE12-9D2B37FEE7B2}" type="presParOf" srcId="{474CAD49-1453-4359-9185-3FE14E18A8EC}" destId="{FDDBAC0E-CF7D-446A-A08C-5E3C563AD26A}" srcOrd="2" destOrd="0" presId="urn:microsoft.com/office/officeart/2005/8/layout/process5"/>
    <dgm:cxn modelId="{198FD581-7A15-4798-BC54-1918D6F6A971}" type="presParOf" srcId="{474CAD49-1453-4359-9185-3FE14E18A8EC}" destId="{3F766D24-6CEB-4541-8D8B-ACAA019078FC}" srcOrd="3" destOrd="0" presId="urn:microsoft.com/office/officeart/2005/8/layout/process5"/>
    <dgm:cxn modelId="{13B2BE4E-4A9A-4EC1-84C6-023CF2BC96EF}" type="presParOf" srcId="{3F766D24-6CEB-4541-8D8B-ACAA019078FC}" destId="{B7823F46-C465-4F93-A9B8-6DE28F65C47B}" srcOrd="0" destOrd="0" presId="urn:microsoft.com/office/officeart/2005/8/layout/process5"/>
    <dgm:cxn modelId="{A2D62853-4D33-43F8-A992-5EBC6FE58062}" type="presParOf" srcId="{474CAD49-1453-4359-9185-3FE14E18A8EC}" destId="{A7A46558-FDA1-43ED-B41F-BEF721B26F0B}" srcOrd="4" destOrd="0" presId="urn:microsoft.com/office/officeart/2005/8/layout/process5"/>
    <dgm:cxn modelId="{D14CD5C3-C4C2-459D-AAF9-2667C419F631}" type="presParOf" srcId="{474CAD49-1453-4359-9185-3FE14E18A8EC}" destId="{AE5D3CB7-2280-4759-B63A-0F86C61F4E89}" srcOrd="5" destOrd="0" presId="urn:microsoft.com/office/officeart/2005/8/layout/process5"/>
    <dgm:cxn modelId="{A1F8E7EB-30D6-48C7-AAAC-36DCEDEB12FD}" type="presParOf" srcId="{AE5D3CB7-2280-4759-B63A-0F86C61F4E89}" destId="{9F228C72-3CDF-4A89-9983-44868280823F}" srcOrd="0" destOrd="0" presId="urn:microsoft.com/office/officeart/2005/8/layout/process5"/>
    <dgm:cxn modelId="{395F1FFF-FCCF-40F7-BEAE-D384D19FF014}" type="presParOf" srcId="{474CAD49-1453-4359-9185-3FE14E18A8EC}" destId="{61D40108-1013-4DCE-95EC-2E037980721C}" srcOrd="6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5A671E-704B-42CB-A961-035CD909D9B4}">
      <dsp:nvSpPr>
        <dsp:cNvPr id="0" name=""/>
        <dsp:cNvSpPr/>
      </dsp:nvSpPr>
      <dsp:spPr>
        <a:xfrm>
          <a:off x="1190" y="407193"/>
          <a:ext cx="2539007" cy="1523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1. Diagnóstico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Conformación del equipo de trabajo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Actualización de procedimiento de iniciativas y Estrategia de TI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Activación de los procedimientos de AE y proyectos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Revisión de HR por entidad corte I-2023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Instrumento AE</a:t>
          </a:r>
          <a:endParaRPr lang="en-US" sz="1000" kern="1200" dirty="0"/>
        </a:p>
      </dsp:txBody>
      <dsp:txXfrm>
        <a:off x="45809" y="451812"/>
        <a:ext cx="2449769" cy="1434166"/>
      </dsp:txXfrm>
    </dsp:sp>
    <dsp:sp modelId="{E820F9B7-D976-45D6-A26A-ED25DCC62D6F}">
      <dsp:nvSpPr>
        <dsp:cNvPr id="0" name=""/>
        <dsp:cNvSpPr/>
      </dsp:nvSpPr>
      <dsp:spPr>
        <a:xfrm>
          <a:off x="2763631" y="854059"/>
          <a:ext cx="538269" cy="6296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>
        <a:off x="2763631" y="979994"/>
        <a:ext cx="376788" cy="377803"/>
      </dsp:txXfrm>
    </dsp:sp>
    <dsp:sp modelId="{FDDBAC0E-CF7D-446A-A08C-5E3C563AD26A}">
      <dsp:nvSpPr>
        <dsp:cNvPr id="0" name=""/>
        <dsp:cNvSpPr/>
      </dsp:nvSpPr>
      <dsp:spPr>
        <a:xfrm>
          <a:off x="3555801" y="407193"/>
          <a:ext cx="2539007" cy="1523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2. Validación situación objetivo y análisis de brechas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Capítulo de diagnóstico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Análisis de brechas</a:t>
          </a:r>
          <a:endParaRPr lang="en-US" sz="1000" kern="1200" dirty="0"/>
        </a:p>
      </dsp:txBody>
      <dsp:txXfrm>
        <a:off x="3600420" y="451812"/>
        <a:ext cx="2449769" cy="1434166"/>
      </dsp:txXfrm>
    </dsp:sp>
    <dsp:sp modelId="{3F766D24-6CEB-4541-8D8B-ACAA019078FC}">
      <dsp:nvSpPr>
        <dsp:cNvPr id="0" name=""/>
        <dsp:cNvSpPr/>
      </dsp:nvSpPr>
      <dsp:spPr>
        <a:xfrm rot="5400000">
          <a:off x="4556170" y="2108328"/>
          <a:ext cx="538269" cy="6296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 rot="-5400000">
        <a:off x="4636404" y="2154030"/>
        <a:ext cx="377803" cy="376788"/>
      </dsp:txXfrm>
    </dsp:sp>
    <dsp:sp modelId="{A7A46558-FDA1-43ED-B41F-BEF721B26F0B}">
      <dsp:nvSpPr>
        <dsp:cNvPr id="0" name=""/>
        <dsp:cNvSpPr/>
      </dsp:nvSpPr>
      <dsp:spPr>
        <a:xfrm>
          <a:off x="3555801" y="2946201"/>
          <a:ext cx="2539007" cy="1523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3. Ajuste de iniciativas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Soluciones propuestas para cerrar las brechas por entidad</a:t>
          </a:r>
          <a:endParaRPr lang="en-US" sz="1000" kern="1200" dirty="0"/>
        </a:p>
      </dsp:txBody>
      <dsp:txXfrm>
        <a:off x="3600420" y="2990820"/>
        <a:ext cx="2449769" cy="1434166"/>
      </dsp:txXfrm>
    </dsp:sp>
    <dsp:sp modelId="{AE5D3CB7-2280-4759-B63A-0F86C61F4E89}">
      <dsp:nvSpPr>
        <dsp:cNvPr id="0" name=""/>
        <dsp:cNvSpPr/>
      </dsp:nvSpPr>
      <dsp:spPr>
        <a:xfrm rot="10800000">
          <a:off x="2794099" y="3393066"/>
          <a:ext cx="538269" cy="6296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1000" kern="1200"/>
        </a:p>
      </dsp:txBody>
      <dsp:txXfrm rot="10800000">
        <a:off x="2955580" y="3519001"/>
        <a:ext cx="376788" cy="377803"/>
      </dsp:txXfrm>
    </dsp:sp>
    <dsp:sp modelId="{61D40108-1013-4DCE-95EC-2E037980721C}">
      <dsp:nvSpPr>
        <dsp:cNvPr id="0" name=""/>
        <dsp:cNvSpPr/>
      </dsp:nvSpPr>
      <dsp:spPr>
        <a:xfrm>
          <a:off x="1190" y="2946201"/>
          <a:ext cx="2539007" cy="15234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kern="1200" dirty="0"/>
            <a:t>4. Aprobación y apropiación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Ajuste de documento final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Presentación y aprobación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MX" sz="1000" kern="1200" dirty="0"/>
            <a:t>Publicación</a:t>
          </a:r>
          <a:endParaRPr lang="en-US" sz="1000" kern="1200" dirty="0"/>
        </a:p>
      </dsp:txBody>
      <dsp:txXfrm>
        <a:off x="45809" y="2990820"/>
        <a:ext cx="2449769" cy="14341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47" name="Google Shape;24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64" name="Google Shape;26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79" name="Google Shape;27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79" name="Google Shape;27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085267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97" name="Google Shape;29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5b7613aa3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g15b7613aa3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13" name="Google Shape;2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27" name="Google Shape;22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5054600" y="2295897"/>
            <a:ext cx="6629401" cy="1666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5054600" y="4374663"/>
            <a:ext cx="6587067" cy="784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21" name="Google Shape;21;p14"/>
          <p:cNvSpPr/>
          <p:nvPr/>
        </p:nvSpPr>
        <p:spPr>
          <a:xfrm>
            <a:off x="0" y="0"/>
            <a:ext cx="4373033" cy="6858000"/>
          </a:xfrm>
          <a:prstGeom prst="rect">
            <a:avLst/>
          </a:prstGeom>
          <a:solidFill>
            <a:srgbClr val="F42F6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" name="Google Shape;22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15738" y="5378074"/>
            <a:ext cx="4373033" cy="8586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4" descr="Interfaz de usuario gráfica&#10;&#10;Descripción generada automáticamente con confianza med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45384" y="245408"/>
            <a:ext cx="4695372" cy="1832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4"/>
          <p:cNvSpPr txBox="1">
            <a:spLocks noGrp="1"/>
          </p:cNvSpPr>
          <p:nvPr>
            <p:ph type="title"/>
          </p:nvPr>
        </p:nvSpPr>
        <p:spPr>
          <a:xfrm>
            <a:off x="5200650" y="1247775"/>
            <a:ext cx="6153150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4"/>
          <p:cNvSpPr txBox="1">
            <a:spLocks noGrp="1"/>
          </p:cNvSpPr>
          <p:nvPr>
            <p:ph type="body" idx="1"/>
          </p:nvPr>
        </p:nvSpPr>
        <p:spPr>
          <a:xfrm rot="5400000">
            <a:off x="6565351" y="1417089"/>
            <a:ext cx="3423748" cy="6153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el título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5200650" y="1247775"/>
            <a:ext cx="6153150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Título y objeto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 txBox="1">
            <a:spLocks noGrp="1"/>
          </p:cNvSpPr>
          <p:nvPr>
            <p:ph type="title"/>
          </p:nvPr>
        </p:nvSpPr>
        <p:spPr>
          <a:xfrm>
            <a:off x="5200650" y="1119678"/>
            <a:ext cx="6153150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1"/>
          </p:nvPr>
        </p:nvSpPr>
        <p:spPr>
          <a:xfrm>
            <a:off x="5200650" y="2547634"/>
            <a:ext cx="6153150" cy="3608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39" name="Google Shape;39;p17"/>
          <p:cNvSpPr>
            <a:spLocks noGrp="1"/>
          </p:cNvSpPr>
          <p:nvPr>
            <p:ph type="pic" idx="2"/>
          </p:nvPr>
        </p:nvSpPr>
        <p:spPr>
          <a:xfrm>
            <a:off x="0" y="0"/>
            <a:ext cx="4377267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40" name="Google Shape;40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853099" y="97689"/>
            <a:ext cx="2273224" cy="88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62587" y="6172861"/>
            <a:ext cx="1929414" cy="378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>
  <p:cSld name="1_Título y objeto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8"/>
          <p:cNvSpPr txBox="1">
            <a:spLocks noGrp="1"/>
          </p:cNvSpPr>
          <p:nvPr>
            <p:ph type="title"/>
          </p:nvPr>
        </p:nvSpPr>
        <p:spPr>
          <a:xfrm>
            <a:off x="5200650" y="1119678"/>
            <a:ext cx="6153150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1"/>
          </p:nvPr>
        </p:nvSpPr>
        <p:spPr>
          <a:xfrm>
            <a:off x="5200650" y="2547634"/>
            <a:ext cx="6153150" cy="3608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400"/>
              <a:buFont typeface="Calibri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200"/>
              <a:buFont typeface="Calibri"/>
              <a:buNone/>
              <a:defRPr sz="1200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200"/>
              <a:buFont typeface="Calibri"/>
              <a:buNone/>
              <a:defRPr sz="1200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200"/>
              <a:buFont typeface="Calibri"/>
              <a:buNone/>
              <a:defRPr sz="1200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200"/>
              <a:buFont typeface="Calibri"/>
              <a:buNone/>
              <a:defRPr sz="1200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200"/>
              <a:buFont typeface="Calibri"/>
              <a:buNone/>
              <a:defRPr sz="1200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200"/>
              <a:buFont typeface="Calibri"/>
              <a:buNone/>
              <a:defRPr sz="1200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200"/>
              <a:buFont typeface="Calibri"/>
              <a:buNone/>
              <a:defRPr sz="1200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200"/>
              <a:buFont typeface="Calibri"/>
              <a:buNone/>
              <a:defRPr sz="1200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Clr>
                <a:srgbClr val="8893AD"/>
              </a:buClr>
              <a:buSzPts val="1200"/>
              <a:buFont typeface="Calibri"/>
              <a:buNone/>
              <a:defRPr sz="1200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  <p:sp>
        <p:nvSpPr>
          <p:cNvPr id="48" name="Google Shape;48;p18"/>
          <p:cNvSpPr>
            <a:spLocks noGrp="1"/>
          </p:cNvSpPr>
          <p:nvPr>
            <p:ph type="pic" idx="2"/>
          </p:nvPr>
        </p:nvSpPr>
        <p:spPr>
          <a:xfrm>
            <a:off x="0" y="0"/>
            <a:ext cx="4377267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49" name="Google Shape;4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853099" y="97689"/>
            <a:ext cx="2273224" cy="88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62587" y="6172861"/>
            <a:ext cx="1929414" cy="378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93AD"/>
              </a:buClr>
              <a:buSzPts val="2400"/>
              <a:buNone/>
              <a:defRPr sz="2400">
                <a:solidFill>
                  <a:srgbClr val="8893AD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3AD"/>
              </a:buClr>
              <a:buSzPts val="2000"/>
              <a:buNone/>
              <a:defRPr sz="2000">
                <a:solidFill>
                  <a:srgbClr val="8893AD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3AD"/>
              </a:buClr>
              <a:buSzPts val="1800"/>
              <a:buNone/>
              <a:defRPr sz="1800">
                <a:solidFill>
                  <a:srgbClr val="8893AD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3AD"/>
              </a:buClr>
              <a:buSzPts val="1600"/>
              <a:buNone/>
              <a:defRPr sz="1600">
                <a:solidFill>
                  <a:srgbClr val="8893A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3AD"/>
              </a:buClr>
              <a:buSzPts val="1600"/>
              <a:buNone/>
              <a:defRPr sz="1600">
                <a:solidFill>
                  <a:srgbClr val="8893A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3AD"/>
              </a:buClr>
              <a:buSzPts val="1600"/>
              <a:buNone/>
              <a:defRPr sz="1600">
                <a:solidFill>
                  <a:srgbClr val="8893A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3AD"/>
              </a:buClr>
              <a:buSzPts val="1600"/>
              <a:buNone/>
              <a:defRPr sz="1600">
                <a:solidFill>
                  <a:srgbClr val="8893A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3AD"/>
              </a:buClr>
              <a:buSzPts val="1600"/>
              <a:buNone/>
              <a:defRPr sz="1600">
                <a:solidFill>
                  <a:srgbClr val="8893A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93AD"/>
              </a:buClr>
              <a:buSzPts val="1600"/>
              <a:buNone/>
              <a:defRPr sz="1600">
                <a:solidFill>
                  <a:srgbClr val="8893AD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1"/>
          <p:cNvSpPr txBox="1">
            <a:spLocks noGrp="1"/>
          </p:cNvSpPr>
          <p:nvPr>
            <p:ph type="title"/>
          </p:nvPr>
        </p:nvSpPr>
        <p:spPr>
          <a:xfrm>
            <a:off x="5200650" y="418041"/>
            <a:ext cx="6153150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4" name="Google Shape;74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6" name="Google Shape;76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CFD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5200650" y="1247775"/>
            <a:ext cx="6153150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5200650" y="2781790"/>
            <a:ext cx="6153150" cy="3423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3AD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O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8.png"/><Relationship Id="rId9" Type="http://schemas.microsoft.com/office/2007/relationships/diagramDrawing" Target="../diagrams/drawing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rive.google.com/file/d/1YzU-Z-8FgKj4iPT5Ko8uOsWt4u032zo1/view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"/>
          <p:cNvSpPr txBox="1">
            <a:spLocks noGrp="1"/>
          </p:cNvSpPr>
          <p:nvPr>
            <p:ph type="ctrTitle"/>
          </p:nvPr>
        </p:nvSpPr>
        <p:spPr>
          <a:xfrm>
            <a:off x="4561490" y="2295897"/>
            <a:ext cx="7122511" cy="1666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O" sz="4400" b="1" dirty="0"/>
              <a:t>TALLER ARQUITECTURA EMPRESARIAL Y USO Y APROPIACIÓN</a:t>
            </a:r>
            <a:endParaRPr sz="4400" dirty="0"/>
          </a:p>
        </p:txBody>
      </p:sp>
      <p:sp>
        <p:nvSpPr>
          <p:cNvPr id="104" name="Google Shape;104;p1"/>
          <p:cNvSpPr txBox="1">
            <a:spLocks noGrp="1"/>
          </p:cNvSpPr>
          <p:nvPr>
            <p:ph type="subTitle" idx="1"/>
          </p:nvPr>
        </p:nvSpPr>
        <p:spPr>
          <a:xfrm>
            <a:off x="5054600" y="4374663"/>
            <a:ext cx="6587067" cy="784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s-CO" dirty="0"/>
              <a:t>Septiembre</a:t>
            </a:r>
          </a:p>
          <a:p>
            <a:pPr marL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9"/>
          <p:cNvSpPr txBox="1"/>
          <p:nvPr/>
        </p:nvSpPr>
        <p:spPr>
          <a:xfrm>
            <a:off x="2096675" y="392450"/>
            <a:ext cx="7880400" cy="631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libri"/>
              <a:buNone/>
            </a:pPr>
            <a:r>
              <a:rPr lang="es-CO" sz="2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Marco de Referencia de Arquitectura Empresarial</a:t>
            </a:r>
            <a:endParaRPr sz="29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0" name="Google Shape;25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176050"/>
            <a:ext cx="2741305" cy="552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9"/>
          <p:cNvSpPr txBox="1"/>
          <p:nvPr/>
        </p:nvSpPr>
        <p:spPr>
          <a:xfrm>
            <a:off x="2953900" y="1176050"/>
            <a:ext cx="7008000" cy="461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Estratégia de Uso y Apropiación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9"/>
          <p:cNvSpPr txBox="1"/>
          <p:nvPr/>
        </p:nvSpPr>
        <p:spPr>
          <a:xfrm>
            <a:off x="3806186" y="2246952"/>
            <a:ext cx="1985804" cy="523220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 DE DIVULGACIÓN</a:t>
            </a:r>
            <a:endParaRPr/>
          </a:p>
        </p:txBody>
      </p:sp>
      <p:pic>
        <p:nvPicPr>
          <p:cNvPr id="253" name="Google Shape;253;p9" descr="Megáfono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94541" y="2176418"/>
            <a:ext cx="666460" cy="666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9" descr="Interfaz de usuario gráfica, Texto, Aplicación&#10;&#10;Descripción generada automáticamente con confianza media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30343" y="2176166"/>
            <a:ext cx="5338123" cy="1163383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9"/>
          <p:cNvSpPr txBox="1"/>
          <p:nvPr/>
        </p:nvSpPr>
        <p:spPr>
          <a:xfrm>
            <a:off x="6820493" y="1722418"/>
            <a:ext cx="2478912" cy="369332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INSTRUMENTO</a:t>
            </a:r>
            <a:endParaRPr/>
          </a:p>
        </p:txBody>
      </p:sp>
      <p:sp>
        <p:nvSpPr>
          <p:cNvPr id="256" name="Google Shape;256;p9"/>
          <p:cNvSpPr txBox="1"/>
          <p:nvPr/>
        </p:nvSpPr>
        <p:spPr>
          <a:xfrm>
            <a:off x="3869135" y="3641744"/>
            <a:ext cx="1985804" cy="523220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GESTIÓN DEL CAMBIO</a:t>
            </a:r>
            <a:endParaRPr/>
          </a:p>
        </p:txBody>
      </p:sp>
      <p:sp>
        <p:nvSpPr>
          <p:cNvPr id="257" name="Google Shape;257;p9"/>
          <p:cNvSpPr txBox="1"/>
          <p:nvPr/>
        </p:nvSpPr>
        <p:spPr>
          <a:xfrm>
            <a:off x="6337062" y="3641744"/>
            <a:ext cx="5480563" cy="26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 acuerdo con el desarrollo del PETI y el PIC la entidad se encuentra incorporando y adaptando las mejores prácticas para la gestión de tecnología con el fin de convertir a los usuarios de PNN en ciudadanos digitales que son multiplicadores de los beneficios recibidos por esta era digital </a:t>
            </a:r>
            <a:endParaRPr/>
          </a:p>
          <a:p>
            <a:pPr marL="0" marR="0" lvl="0" indent="0" algn="just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través de las actividades de capacitación, la estrategia de uso y apropiación de TI busca evaluar a nivel de aceptación, satisfacción y uso de la tecnología implementada al interior de la entidad, lo que permitirá fortalecer la metodología y establecer acciones que permitan el aprovechamiento de las inversiones, teniendo en cuenta estas etapas:</a:t>
            </a:r>
            <a:endParaRPr/>
          </a:p>
          <a:p>
            <a:pPr marL="0" marR="0" lvl="0" indent="0" algn="just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Preparación para el cambio: Corresponde al proceso de divulgación, preparación y participación de los usuarios y del equipo técnico para el desarrollo de las diferentes actividades </a:t>
            </a:r>
            <a:endParaRPr/>
          </a:p>
          <a:p>
            <a:pPr marL="0" marR="0" lvl="0" indent="0" algn="just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Nivel de adopción: Se busca la apropiación del conocimiento y la puesta en práctica de las actividades desarrolladas dentro de la estrategia </a:t>
            </a:r>
            <a:endParaRPr/>
          </a:p>
          <a:p>
            <a:pPr marL="0" marR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s-CO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Gestión de impacto: Verifica la mejora y el cambio en el desarrollo de las actividades y la percepción de los usuarios luego de haber utilizado los diferentes recursos </a:t>
            </a:r>
            <a:endParaRPr sz="10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9"/>
          <p:cNvSpPr/>
          <p:nvPr/>
        </p:nvSpPr>
        <p:spPr>
          <a:xfrm>
            <a:off x="3093109" y="2114522"/>
            <a:ext cx="788080" cy="788080"/>
          </a:xfrm>
          <a:prstGeom prst="ellipse">
            <a:avLst/>
          </a:prstGeom>
          <a:solidFill>
            <a:srgbClr val="1B9A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9"/>
          <p:cNvSpPr txBox="1"/>
          <p:nvPr/>
        </p:nvSpPr>
        <p:spPr>
          <a:xfrm>
            <a:off x="3231757" y="2150382"/>
            <a:ext cx="4357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 i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/>
          </a:p>
        </p:txBody>
      </p:sp>
      <p:sp>
        <p:nvSpPr>
          <p:cNvPr id="260" name="Google Shape;260;p9"/>
          <p:cNvSpPr/>
          <p:nvPr/>
        </p:nvSpPr>
        <p:spPr>
          <a:xfrm>
            <a:off x="3156058" y="3509314"/>
            <a:ext cx="788080" cy="788080"/>
          </a:xfrm>
          <a:prstGeom prst="ellipse">
            <a:avLst/>
          </a:prstGeom>
          <a:solidFill>
            <a:srgbClr val="1B9A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9"/>
          <p:cNvSpPr txBox="1"/>
          <p:nvPr/>
        </p:nvSpPr>
        <p:spPr>
          <a:xfrm>
            <a:off x="3294706" y="3580188"/>
            <a:ext cx="4357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 i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0"/>
          <p:cNvSpPr txBox="1"/>
          <p:nvPr/>
        </p:nvSpPr>
        <p:spPr>
          <a:xfrm>
            <a:off x="2096675" y="392450"/>
            <a:ext cx="7880400" cy="631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libri"/>
              <a:buNone/>
            </a:pPr>
            <a:r>
              <a:rPr lang="es-CO" sz="2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Marco de Referencia de Arquitectura Empresarial</a:t>
            </a:r>
            <a:endParaRPr sz="29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7" name="Google Shape;267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176050"/>
            <a:ext cx="2741305" cy="552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10"/>
          <p:cNvSpPr txBox="1"/>
          <p:nvPr/>
        </p:nvSpPr>
        <p:spPr>
          <a:xfrm>
            <a:off x="2953900" y="1176050"/>
            <a:ext cx="7008000" cy="461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Estratégia de Uso y Apropiación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0"/>
          <p:cNvSpPr txBox="1"/>
          <p:nvPr/>
        </p:nvSpPr>
        <p:spPr>
          <a:xfrm>
            <a:off x="3747061" y="2605059"/>
            <a:ext cx="2289814" cy="307777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INDICADORES</a:t>
            </a:r>
            <a:endParaRPr/>
          </a:p>
        </p:txBody>
      </p:sp>
      <p:sp>
        <p:nvSpPr>
          <p:cNvPr id="270" name="Google Shape;270;p10"/>
          <p:cNvSpPr txBox="1"/>
          <p:nvPr/>
        </p:nvSpPr>
        <p:spPr>
          <a:xfrm>
            <a:off x="6820493" y="1722418"/>
            <a:ext cx="2478912" cy="369332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INSTRUMENTO</a:t>
            </a:r>
            <a:endParaRPr/>
          </a:p>
        </p:txBody>
      </p:sp>
      <p:pic>
        <p:nvPicPr>
          <p:cNvPr id="271" name="Google Shape;271;p10" descr="Indicador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16398" y="2476549"/>
            <a:ext cx="500773" cy="500773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10"/>
          <p:cNvSpPr txBox="1"/>
          <p:nvPr/>
        </p:nvSpPr>
        <p:spPr>
          <a:xfrm flipH="1">
            <a:off x="5722649" y="2281893"/>
            <a:ext cx="4954677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028700" marR="45720" lvl="1" indent="45719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Propuesta para medir el nivel de cumplimiento del plan y cantidad de funcionarios y/o contratistas sensibilizados en la temática propuesta en el plan</a:t>
            </a:r>
            <a:endParaRPr sz="1400" b="0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3" name="Google Shape;273;p10" descr="Notas adhesivas  contorn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44885" y="4313583"/>
            <a:ext cx="1586949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10"/>
          <p:cNvSpPr/>
          <p:nvPr/>
        </p:nvSpPr>
        <p:spPr>
          <a:xfrm>
            <a:off x="6311348" y="3426144"/>
            <a:ext cx="3650552" cy="2835508"/>
          </a:xfrm>
          <a:prstGeom prst="star6">
            <a:avLst>
              <a:gd name="adj" fmla="val 28868"/>
              <a:gd name="hf" fmla="val 115470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Qué nos hace falta?.........  Presentación del documento de estrategia al Comité de Gestión y Desempeño</a:t>
            </a:r>
            <a:endParaRPr/>
          </a:p>
        </p:txBody>
      </p:sp>
      <p:sp>
        <p:nvSpPr>
          <p:cNvPr id="275" name="Google Shape;275;p10"/>
          <p:cNvSpPr/>
          <p:nvPr/>
        </p:nvSpPr>
        <p:spPr>
          <a:xfrm>
            <a:off x="3055607" y="2371169"/>
            <a:ext cx="788080" cy="788080"/>
          </a:xfrm>
          <a:prstGeom prst="ellipse">
            <a:avLst/>
          </a:prstGeom>
          <a:solidFill>
            <a:srgbClr val="1B9A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10"/>
          <p:cNvSpPr txBox="1"/>
          <p:nvPr/>
        </p:nvSpPr>
        <p:spPr>
          <a:xfrm>
            <a:off x="3212125" y="2412063"/>
            <a:ext cx="43578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 i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1"/>
          <p:cNvSpPr txBox="1"/>
          <p:nvPr/>
        </p:nvSpPr>
        <p:spPr>
          <a:xfrm>
            <a:off x="898575" y="256850"/>
            <a:ext cx="9750000" cy="692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s-CO" sz="33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Instrumento para divulgación de información ( parrilla)</a:t>
            </a:r>
            <a:endParaRPr sz="33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2" name="Google Shape;282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636975"/>
            <a:ext cx="11887201" cy="143366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3" name="Google Shape;283;p11"/>
          <p:cNvGrpSpPr/>
          <p:nvPr/>
        </p:nvGrpSpPr>
        <p:grpSpPr>
          <a:xfrm>
            <a:off x="1862740" y="4349996"/>
            <a:ext cx="2278744" cy="1451815"/>
            <a:chOff x="594486" y="2118324"/>
            <a:chExt cx="1709100" cy="1088888"/>
          </a:xfrm>
        </p:grpSpPr>
        <p:sp>
          <p:nvSpPr>
            <p:cNvPr id="284" name="Google Shape;284;p11"/>
            <p:cNvSpPr txBox="1"/>
            <p:nvPr/>
          </p:nvSpPr>
          <p:spPr>
            <a:xfrm>
              <a:off x="1230636" y="2118324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rgbClr val="A72A1E"/>
                </a:buClr>
                <a:buSzPts val="1100"/>
                <a:buFont typeface="Roboto"/>
                <a:buNone/>
              </a:pPr>
              <a:r>
                <a:rPr lang="es-CO" sz="1100" b="1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GTIC</a:t>
              </a:r>
              <a:endParaRPr sz="1100" b="1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5" name="Google Shape;285;p11"/>
            <p:cNvSpPr txBox="1"/>
            <p:nvPr/>
          </p:nvSpPr>
          <p:spPr>
            <a:xfrm>
              <a:off x="594486" y="2760812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b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Roboto"/>
                <a:buNone/>
              </a:pPr>
              <a:r>
                <a:rPr lang="es-CO" sz="13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Lidera Estrategia de Uso y Apropiación TI</a:t>
              </a:r>
              <a:endParaRPr sz="13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86" name="Google Shape;286;p11"/>
          <p:cNvGrpSpPr/>
          <p:nvPr/>
        </p:nvGrpSpPr>
        <p:grpSpPr>
          <a:xfrm>
            <a:off x="4617669" y="4349994"/>
            <a:ext cx="2278743" cy="1628406"/>
            <a:chOff x="2660734" y="2118324"/>
            <a:chExt cx="1709100" cy="1221335"/>
          </a:xfrm>
        </p:grpSpPr>
        <p:sp>
          <p:nvSpPr>
            <p:cNvPr id="287" name="Google Shape;287;p11"/>
            <p:cNvSpPr txBox="1"/>
            <p:nvPr/>
          </p:nvSpPr>
          <p:spPr>
            <a:xfrm>
              <a:off x="2660734" y="2893259"/>
              <a:ext cx="17091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b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Roboto"/>
                <a:buNone/>
              </a:pPr>
              <a:r>
                <a:rPr lang="es-CO" sz="13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Contiene el Eje de uso y apropiación de Gestión del Conocimiento</a:t>
              </a:r>
              <a:endParaRPr sz="13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8" name="Google Shape;288;p11"/>
            <p:cNvSpPr txBox="1"/>
            <p:nvPr/>
          </p:nvSpPr>
          <p:spPr>
            <a:xfrm>
              <a:off x="3335573" y="2118324"/>
              <a:ext cx="436800" cy="32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2100"/>
                </a:spcAft>
                <a:buClr>
                  <a:srgbClr val="A72A1E"/>
                </a:buClr>
                <a:buSzPts val="1100"/>
                <a:buFont typeface="Roboto"/>
                <a:buNone/>
              </a:pPr>
              <a:r>
                <a:rPr lang="es-CO" sz="1100" b="1">
                  <a:solidFill>
                    <a:srgbClr val="A72A1E"/>
                  </a:solidFill>
                  <a:latin typeface="Roboto"/>
                  <a:ea typeface="Roboto"/>
                  <a:cs typeface="Roboto"/>
                  <a:sym typeface="Roboto"/>
                </a:rPr>
                <a:t>GGCI</a:t>
              </a:r>
              <a:endParaRPr sz="1100" b="1">
                <a:solidFill>
                  <a:srgbClr val="A72A1E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289" name="Google Shape;289;p11"/>
          <p:cNvSpPr txBox="1"/>
          <p:nvPr/>
        </p:nvSpPr>
        <p:spPr>
          <a:xfrm>
            <a:off x="8055150" y="3910451"/>
            <a:ext cx="39324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Integración de componentes paralelos para el aprovechamiento de las herramientas y sistemas que provee la entidad  (ELA, PlanetScope, SICO-Smart y demás Herramientas tecnológicas)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0" name="Google Shape;290;p11" descr="Agregar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069578" y="4074091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11" descr="Engranaje único con rellen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15140" y="3672856"/>
            <a:ext cx="1716869" cy="1716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11" descr="Engranaje único con rellen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143677" y="3672856"/>
            <a:ext cx="1716869" cy="1716869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11"/>
          <p:cNvSpPr txBox="1"/>
          <p:nvPr/>
        </p:nvSpPr>
        <p:spPr>
          <a:xfrm>
            <a:off x="7108018" y="3972508"/>
            <a:ext cx="735496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8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/>
          </a:p>
        </p:txBody>
      </p:sp>
      <p:sp>
        <p:nvSpPr>
          <p:cNvPr id="294" name="Google Shape;294;p11"/>
          <p:cNvSpPr/>
          <p:nvPr/>
        </p:nvSpPr>
        <p:spPr>
          <a:xfrm>
            <a:off x="404863" y="3368941"/>
            <a:ext cx="2025118" cy="10708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chemeClr val="lt1"/>
          </a:solidFill>
          <a:ln w="127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¿Cómo nos articulamos?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40;ge33f9d01d7_0_11">
            <a:extLst>
              <a:ext uri="{FF2B5EF4-FFF2-40B4-BE49-F238E27FC236}">
                <a16:creationId xmlns:a16="http://schemas.microsoft.com/office/drawing/2014/main" id="{357EAA81-049F-787B-3CFB-452A899FA36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98341" y="204718"/>
            <a:ext cx="3293660" cy="646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2692842B-2726-1123-88EA-7CDA77ACE0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009" t="28395" r="29747" b="4783"/>
          <a:stretch/>
        </p:blipFill>
        <p:spPr>
          <a:xfrm>
            <a:off x="7256543" y="2087660"/>
            <a:ext cx="4752767" cy="4328008"/>
          </a:xfrm>
          <a:prstGeom prst="rect">
            <a:avLst/>
          </a:prstGeom>
        </p:spPr>
      </p:pic>
      <p:sp>
        <p:nvSpPr>
          <p:cNvPr id="4" name="Google Shape;170;g11d6d3e66e1_0_0">
            <a:extLst>
              <a:ext uri="{FF2B5EF4-FFF2-40B4-BE49-F238E27FC236}">
                <a16:creationId xmlns:a16="http://schemas.microsoft.com/office/drawing/2014/main" id="{30C789E6-839A-A521-47AD-B35F68D82C5E}"/>
              </a:ext>
            </a:extLst>
          </p:cNvPr>
          <p:cNvSpPr txBox="1"/>
          <p:nvPr/>
        </p:nvSpPr>
        <p:spPr>
          <a:xfrm>
            <a:off x="57021" y="42658"/>
            <a:ext cx="6316347" cy="16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buSzPts val="5200"/>
            </a:pPr>
            <a:r>
              <a:rPr lang="es-ES" sz="4267" b="1" dirty="0">
                <a:solidFill>
                  <a:srgbClr val="187ECD"/>
                </a:solidFill>
                <a:latin typeface="+mj-lt"/>
                <a:ea typeface="Poppins"/>
                <a:cs typeface="Poppins"/>
                <a:sym typeface="Poppins"/>
              </a:rPr>
              <a:t>Plan de trabajo </a:t>
            </a:r>
          </a:p>
          <a:p>
            <a:pPr>
              <a:buSzPts val="5200"/>
            </a:pPr>
            <a:r>
              <a:rPr lang="es-ES" sz="4267" b="1" dirty="0">
                <a:solidFill>
                  <a:srgbClr val="187ECD"/>
                </a:solidFill>
                <a:latin typeface="+mj-lt"/>
                <a:ea typeface="Poppins"/>
                <a:cs typeface="Poppins"/>
                <a:sym typeface="Poppins"/>
              </a:rPr>
              <a:t>PETI Institucional</a:t>
            </a:r>
          </a:p>
        </p:txBody>
      </p:sp>
      <p:graphicFrame>
        <p:nvGraphicFramePr>
          <p:cNvPr id="5" name="Diagrama 575">
            <a:extLst>
              <a:ext uri="{FF2B5EF4-FFF2-40B4-BE49-F238E27FC236}">
                <a16:creationId xmlns:a16="http://schemas.microsoft.com/office/drawing/2014/main" id="{AB8A2AA2-CF28-DB94-7FD8-E9C70FA1065C}"/>
              </a:ext>
            </a:extLst>
          </p:cNvPr>
          <p:cNvGraphicFramePr/>
          <p:nvPr/>
        </p:nvGraphicFramePr>
        <p:xfrm>
          <a:off x="353123" y="1538868"/>
          <a:ext cx="6096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140569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2"/>
          <p:cNvSpPr/>
          <p:nvPr/>
        </p:nvSpPr>
        <p:spPr>
          <a:xfrm>
            <a:off x="1" y="0"/>
            <a:ext cx="4393456" cy="6858000"/>
          </a:xfrm>
          <a:prstGeom prst="rect">
            <a:avLst/>
          </a:prstGeom>
          <a:solidFill>
            <a:srgbClr val="F42F63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12"/>
          <p:cNvSpPr txBox="1"/>
          <p:nvPr/>
        </p:nvSpPr>
        <p:spPr>
          <a:xfrm>
            <a:off x="8095" y="6267450"/>
            <a:ext cx="4377267" cy="419100"/>
          </a:xfrm>
          <a:prstGeom prst="rect">
            <a:avLst/>
          </a:prstGeom>
          <a:noFill/>
          <a:ln>
            <a:noFill/>
          </a:ln>
          <a:effectLst>
            <a:outerShdw blurRad="50800" dist="50800" dir="4320000" sx="173000" sy="173000" algn="ctr" rotWithShape="0">
              <a:srgbClr val="000000"/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</a:pPr>
            <a:r>
              <a:rPr lang="es-CO" sz="16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www.parquesnacionales.gov.co</a:t>
            </a:r>
            <a:endParaRPr sz="1600" b="1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12"/>
          <p:cNvSpPr/>
          <p:nvPr/>
        </p:nvSpPr>
        <p:spPr>
          <a:xfrm>
            <a:off x="1586201" y="4637954"/>
            <a:ext cx="287337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02" name="Google Shape;302;p12"/>
          <p:cNvGrpSpPr/>
          <p:nvPr/>
        </p:nvGrpSpPr>
        <p:grpSpPr>
          <a:xfrm>
            <a:off x="617460" y="2687105"/>
            <a:ext cx="3690272" cy="1464248"/>
            <a:chOff x="617460" y="2907506"/>
            <a:chExt cx="3690272" cy="1464248"/>
          </a:xfrm>
        </p:grpSpPr>
        <p:grpSp>
          <p:nvGrpSpPr>
            <p:cNvPr id="303" name="Google Shape;303;p12"/>
            <p:cNvGrpSpPr/>
            <p:nvPr/>
          </p:nvGrpSpPr>
          <p:grpSpPr>
            <a:xfrm>
              <a:off x="638290" y="4004216"/>
              <a:ext cx="3669442" cy="367538"/>
              <a:chOff x="715920" y="3270472"/>
              <a:chExt cx="3669442" cy="367538"/>
            </a:xfrm>
          </p:grpSpPr>
          <p:pic>
            <p:nvPicPr>
              <p:cNvPr id="304" name="Google Shape;304;p12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15920" y="3270472"/>
                <a:ext cx="369821" cy="36753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05" name="Google Shape;305;p12"/>
              <p:cNvSpPr txBox="1"/>
              <p:nvPr/>
            </p:nvSpPr>
            <p:spPr>
              <a:xfrm>
                <a:off x="1127812" y="3282868"/>
                <a:ext cx="325755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600"/>
                  <a:buFont typeface="Calibri"/>
                  <a:buNone/>
                </a:pPr>
                <a:r>
                  <a:rPr lang="es-CO" sz="16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@ParquesNaturalesdeColombia</a:t>
                </a:r>
                <a:endParaRPr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6" name="Google Shape;306;p12"/>
            <p:cNvGrpSpPr/>
            <p:nvPr/>
          </p:nvGrpSpPr>
          <p:grpSpPr>
            <a:xfrm>
              <a:off x="638290" y="2907506"/>
              <a:ext cx="2233994" cy="367538"/>
              <a:chOff x="715920" y="4114493"/>
              <a:chExt cx="2233994" cy="367538"/>
            </a:xfrm>
          </p:grpSpPr>
          <p:pic>
            <p:nvPicPr>
              <p:cNvPr id="307" name="Google Shape;307;p12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715920" y="4114493"/>
                <a:ext cx="369821" cy="36753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08" name="Google Shape;308;p12"/>
              <p:cNvSpPr/>
              <p:nvPr/>
            </p:nvSpPr>
            <p:spPr>
              <a:xfrm>
                <a:off x="1127812" y="4128985"/>
                <a:ext cx="1822102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600"/>
                  <a:buFont typeface="Calibri"/>
                  <a:buNone/>
                </a:pPr>
                <a:r>
                  <a:rPr lang="es-CO" sz="16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@ParquesColombia</a:t>
                </a:r>
                <a:endParaRPr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9" name="Google Shape;309;p12"/>
            <p:cNvGrpSpPr/>
            <p:nvPr/>
          </p:nvGrpSpPr>
          <p:grpSpPr>
            <a:xfrm>
              <a:off x="617460" y="3459533"/>
              <a:ext cx="2236677" cy="383518"/>
              <a:chOff x="695090" y="4915956"/>
              <a:chExt cx="2236677" cy="383518"/>
            </a:xfrm>
          </p:grpSpPr>
          <p:pic>
            <p:nvPicPr>
              <p:cNvPr id="310" name="Google Shape;310;p12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695090" y="4915956"/>
                <a:ext cx="381235" cy="38351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11" name="Google Shape;311;p12"/>
              <p:cNvSpPr/>
              <p:nvPr/>
            </p:nvSpPr>
            <p:spPr>
              <a:xfrm>
                <a:off x="1127812" y="4919530"/>
                <a:ext cx="180395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600"/>
                  <a:buFont typeface="Calibri"/>
                  <a:buNone/>
                </a:pPr>
                <a:r>
                  <a:rPr lang="es-CO" sz="1600">
                    <a:solidFill>
                      <a:schemeClr val="lt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@parquescolombia</a:t>
                </a:r>
                <a:endParaRPr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12" name="Google Shape;312;p12"/>
          <p:cNvSpPr txBox="1">
            <a:spLocks noGrp="1"/>
          </p:cNvSpPr>
          <p:nvPr>
            <p:ph type="title"/>
          </p:nvPr>
        </p:nvSpPr>
        <p:spPr>
          <a:xfrm>
            <a:off x="5200650" y="2928024"/>
            <a:ext cx="6153150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</a:pPr>
            <a:r>
              <a:rPr lang="es-CO" sz="8000"/>
              <a:t>Gracias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g15b7613aa3b_0_0" descr="Estructura De La Administración Pública En Colombia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7350" y="2403650"/>
            <a:ext cx="5184799" cy="373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g15b7613aa3b_0_0"/>
          <p:cNvSpPr txBox="1"/>
          <p:nvPr/>
        </p:nvSpPr>
        <p:spPr>
          <a:xfrm>
            <a:off x="567325" y="743650"/>
            <a:ext cx="5246700" cy="631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Estructura Decreto 1008 de 2018</a:t>
            </a:r>
            <a:endParaRPr sz="27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g15b7613aa3b_0_0"/>
          <p:cNvSpPr txBox="1"/>
          <p:nvPr/>
        </p:nvSpPr>
        <p:spPr>
          <a:xfrm>
            <a:off x="6641100" y="743650"/>
            <a:ext cx="5019600" cy="631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2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Estructura Decreto 767 de 2022</a:t>
            </a:r>
            <a:endParaRPr sz="29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g15b7613aa3b_0_0"/>
          <p:cNvSpPr/>
          <p:nvPr/>
        </p:nvSpPr>
        <p:spPr>
          <a:xfrm>
            <a:off x="6289950" y="4193300"/>
            <a:ext cx="391800" cy="4545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3" name="Google Shape;113;g15b7613aa3b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850" y="2458150"/>
            <a:ext cx="5985151" cy="373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" title="Arquitectura Empresarial_1080p.mp4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25" y="-1235168"/>
            <a:ext cx="12192000" cy="91439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3"/>
          <p:cNvGrpSpPr/>
          <p:nvPr/>
        </p:nvGrpSpPr>
        <p:grpSpPr>
          <a:xfrm>
            <a:off x="46158" y="509152"/>
            <a:ext cx="7518419" cy="6090671"/>
            <a:chOff x="337106" y="498761"/>
            <a:chExt cx="7518419" cy="6090671"/>
          </a:xfrm>
        </p:grpSpPr>
        <p:sp>
          <p:nvSpPr>
            <p:cNvPr id="124" name="Google Shape;124;p3"/>
            <p:cNvSpPr/>
            <p:nvPr/>
          </p:nvSpPr>
          <p:spPr>
            <a:xfrm>
              <a:off x="571497" y="498761"/>
              <a:ext cx="7057826" cy="1537854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12700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3"/>
            <p:cNvSpPr/>
            <p:nvPr/>
          </p:nvSpPr>
          <p:spPr>
            <a:xfrm>
              <a:off x="1492292" y="710476"/>
              <a:ext cx="5249008" cy="1111127"/>
            </a:xfrm>
            <a:prstGeom prst="triangle">
              <a:avLst>
                <a:gd name="adj" fmla="val 50000"/>
              </a:avLst>
            </a:prstGeom>
            <a:solidFill>
              <a:schemeClr val="dk1"/>
            </a:solidFill>
            <a:ln w="12700" cap="flat" cmpd="sng">
              <a:solidFill>
                <a:srgbClr val="00366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VISIÓN DE LA ARQUITECTURA 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(Alineación Estratégica)</a:t>
              </a:r>
              <a:endParaRPr/>
            </a:p>
          </p:txBody>
        </p:sp>
        <p:sp>
          <p:nvSpPr>
            <p:cNvPr id="126" name="Google Shape;126;p3"/>
            <p:cNvSpPr/>
            <p:nvPr/>
          </p:nvSpPr>
          <p:spPr>
            <a:xfrm>
              <a:off x="850454" y="2036615"/>
              <a:ext cx="6515100" cy="321319"/>
            </a:xfrm>
            <a:prstGeom prst="rect">
              <a:avLst/>
            </a:prstGeom>
            <a:gradFill>
              <a:gsLst>
                <a:gs pos="0">
                  <a:srgbClr val="F6F9FC"/>
                </a:gs>
                <a:gs pos="27000">
                  <a:srgbClr val="F2F2F2"/>
                </a:gs>
                <a:gs pos="100000">
                  <a:srgbClr val="D8D8D8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3"/>
            <p:cNvSpPr/>
            <p:nvPr/>
          </p:nvSpPr>
          <p:spPr>
            <a:xfrm>
              <a:off x="1022170" y="2363144"/>
              <a:ext cx="1066400" cy="102015"/>
            </a:xfrm>
            <a:prstGeom prst="rect">
              <a:avLst/>
            </a:prstGeom>
            <a:gradFill>
              <a:gsLst>
                <a:gs pos="0">
                  <a:srgbClr val="F6F9FC"/>
                </a:gs>
                <a:gs pos="27000">
                  <a:srgbClr val="F2F2F2"/>
                </a:gs>
                <a:gs pos="100000">
                  <a:srgbClr val="D8D8D8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3"/>
            <p:cNvSpPr/>
            <p:nvPr/>
          </p:nvSpPr>
          <p:spPr>
            <a:xfrm>
              <a:off x="1153387" y="2473981"/>
              <a:ext cx="852055" cy="98965"/>
            </a:xfrm>
            <a:prstGeom prst="rect">
              <a:avLst/>
            </a:prstGeom>
            <a:gradFill>
              <a:gsLst>
                <a:gs pos="0">
                  <a:srgbClr val="F6F9FC"/>
                </a:gs>
                <a:gs pos="27000">
                  <a:srgbClr val="F2F2F2"/>
                </a:gs>
                <a:gs pos="100000">
                  <a:srgbClr val="D8D8D8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3"/>
            <p:cNvSpPr/>
            <p:nvPr/>
          </p:nvSpPr>
          <p:spPr>
            <a:xfrm>
              <a:off x="2743603" y="2370070"/>
              <a:ext cx="1066400" cy="102015"/>
            </a:xfrm>
            <a:prstGeom prst="rect">
              <a:avLst/>
            </a:prstGeom>
            <a:gradFill>
              <a:gsLst>
                <a:gs pos="0">
                  <a:srgbClr val="F6F9FC"/>
                </a:gs>
                <a:gs pos="27000">
                  <a:srgbClr val="F2F2F2"/>
                </a:gs>
                <a:gs pos="100000">
                  <a:srgbClr val="D8D8D8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2874820" y="2480907"/>
              <a:ext cx="852055" cy="98965"/>
            </a:xfrm>
            <a:prstGeom prst="rect">
              <a:avLst/>
            </a:prstGeom>
            <a:gradFill>
              <a:gsLst>
                <a:gs pos="0">
                  <a:srgbClr val="F6F9FC"/>
                </a:gs>
                <a:gs pos="27000">
                  <a:srgbClr val="F2F2F2"/>
                </a:gs>
                <a:gs pos="100000">
                  <a:srgbClr val="D8D8D8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4392292" y="2366605"/>
              <a:ext cx="1066400" cy="102015"/>
            </a:xfrm>
            <a:prstGeom prst="rect">
              <a:avLst/>
            </a:prstGeom>
            <a:gradFill>
              <a:gsLst>
                <a:gs pos="0">
                  <a:srgbClr val="F6F9FC"/>
                </a:gs>
                <a:gs pos="27000">
                  <a:srgbClr val="F2F2F2"/>
                </a:gs>
                <a:gs pos="100000">
                  <a:srgbClr val="D8D8D8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4523509" y="2477442"/>
              <a:ext cx="852055" cy="98965"/>
            </a:xfrm>
            <a:prstGeom prst="rect">
              <a:avLst/>
            </a:prstGeom>
            <a:gradFill>
              <a:gsLst>
                <a:gs pos="0">
                  <a:srgbClr val="F6F9FC"/>
                </a:gs>
                <a:gs pos="27000">
                  <a:srgbClr val="F2F2F2"/>
                </a:gs>
                <a:gs pos="100000">
                  <a:srgbClr val="D8D8D8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3"/>
            <p:cNvSpPr/>
            <p:nvPr/>
          </p:nvSpPr>
          <p:spPr>
            <a:xfrm>
              <a:off x="6106795" y="2366605"/>
              <a:ext cx="1066400" cy="102015"/>
            </a:xfrm>
            <a:prstGeom prst="rect">
              <a:avLst/>
            </a:prstGeom>
            <a:gradFill>
              <a:gsLst>
                <a:gs pos="0">
                  <a:srgbClr val="F6F9FC"/>
                </a:gs>
                <a:gs pos="27000">
                  <a:srgbClr val="F2F2F2"/>
                </a:gs>
                <a:gs pos="100000">
                  <a:srgbClr val="D8D8D8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3"/>
            <p:cNvSpPr/>
            <p:nvPr/>
          </p:nvSpPr>
          <p:spPr>
            <a:xfrm>
              <a:off x="6238012" y="2477442"/>
              <a:ext cx="852055" cy="98965"/>
            </a:xfrm>
            <a:prstGeom prst="rect">
              <a:avLst/>
            </a:prstGeom>
            <a:gradFill>
              <a:gsLst>
                <a:gs pos="0">
                  <a:srgbClr val="F6F9FC"/>
                </a:gs>
                <a:gs pos="27000">
                  <a:srgbClr val="F2F2F2"/>
                </a:gs>
                <a:gs pos="100000">
                  <a:srgbClr val="D8D8D8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35" name="Google Shape;135;p3"/>
            <p:cNvGrpSpPr/>
            <p:nvPr/>
          </p:nvGrpSpPr>
          <p:grpSpPr>
            <a:xfrm rot="10800000">
              <a:off x="6106795" y="5092487"/>
              <a:ext cx="1066400" cy="209802"/>
              <a:chOff x="10387851" y="3222127"/>
              <a:chExt cx="1066400" cy="209802"/>
            </a:xfrm>
          </p:grpSpPr>
          <p:sp>
            <p:nvSpPr>
              <p:cNvPr id="136" name="Google Shape;136;p3"/>
              <p:cNvSpPr/>
              <p:nvPr/>
            </p:nvSpPr>
            <p:spPr>
              <a:xfrm>
                <a:off x="10387851" y="3222127"/>
                <a:ext cx="1066400" cy="102015"/>
              </a:xfrm>
              <a:prstGeom prst="rect">
                <a:avLst/>
              </a:prstGeom>
              <a:gradFill>
                <a:gsLst>
                  <a:gs pos="0">
                    <a:srgbClr val="F6F9FC"/>
                  </a:gs>
                  <a:gs pos="27000">
                    <a:srgbClr val="F2F2F2"/>
                  </a:gs>
                  <a:gs pos="100000">
                    <a:srgbClr val="D8D8D8"/>
                  </a:gs>
                </a:gsLst>
                <a:lin ang="162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" name="Google Shape;137;p3"/>
              <p:cNvSpPr/>
              <p:nvPr/>
            </p:nvSpPr>
            <p:spPr>
              <a:xfrm>
                <a:off x="10508677" y="3332964"/>
                <a:ext cx="852055" cy="98965"/>
              </a:xfrm>
              <a:prstGeom prst="rect">
                <a:avLst/>
              </a:prstGeom>
              <a:gradFill>
                <a:gsLst>
                  <a:gs pos="0">
                    <a:srgbClr val="F6F9FC"/>
                  </a:gs>
                  <a:gs pos="27000">
                    <a:srgbClr val="F2F2F2"/>
                  </a:gs>
                  <a:gs pos="100000">
                    <a:srgbClr val="D8D8D8"/>
                  </a:gs>
                </a:gsLst>
                <a:lin ang="162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38" name="Google Shape;138;p3"/>
            <p:cNvGrpSpPr/>
            <p:nvPr/>
          </p:nvGrpSpPr>
          <p:grpSpPr>
            <a:xfrm rot="10800000">
              <a:off x="4416336" y="5086552"/>
              <a:ext cx="1066400" cy="209802"/>
              <a:chOff x="10387851" y="3222127"/>
              <a:chExt cx="1066400" cy="209802"/>
            </a:xfrm>
          </p:grpSpPr>
          <p:sp>
            <p:nvSpPr>
              <p:cNvPr id="139" name="Google Shape;139;p3"/>
              <p:cNvSpPr/>
              <p:nvPr/>
            </p:nvSpPr>
            <p:spPr>
              <a:xfrm>
                <a:off x="10387851" y="3222127"/>
                <a:ext cx="1066400" cy="102015"/>
              </a:xfrm>
              <a:prstGeom prst="rect">
                <a:avLst/>
              </a:prstGeom>
              <a:gradFill>
                <a:gsLst>
                  <a:gs pos="0">
                    <a:srgbClr val="F6F9FC"/>
                  </a:gs>
                  <a:gs pos="27000">
                    <a:srgbClr val="F2F2F2"/>
                  </a:gs>
                  <a:gs pos="100000">
                    <a:srgbClr val="D8D8D8"/>
                  </a:gs>
                </a:gsLst>
                <a:lin ang="162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" name="Google Shape;140;p3"/>
              <p:cNvSpPr/>
              <p:nvPr/>
            </p:nvSpPr>
            <p:spPr>
              <a:xfrm>
                <a:off x="10508677" y="3332964"/>
                <a:ext cx="852055" cy="98965"/>
              </a:xfrm>
              <a:prstGeom prst="rect">
                <a:avLst/>
              </a:prstGeom>
              <a:gradFill>
                <a:gsLst>
                  <a:gs pos="0">
                    <a:srgbClr val="F6F9FC"/>
                  </a:gs>
                  <a:gs pos="27000">
                    <a:srgbClr val="F2F2F2"/>
                  </a:gs>
                  <a:gs pos="100000">
                    <a:srgbClr val="D8D8D8"/>
                  </a:gs>
                </a:gsLst>
                <a:lin ang="162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1" name="Google Shape;141;p3"/>
            <p:cNvGrpSpPr/>
            <p:nvPr/>
          </p:nvGrpSpPr>
          <p:grpSpPr>
            <a:xfrm rot="10800000">
              <a:off x="2725877" y="5089438"/>
              <a:ext cx="1066400" cy="209802"/>
              <a:chOff x="10387851" y="3222127"/>
              <a:chExt cx="1066400" cy="209802"/>
            </a:xfrm>
          </p:grpSpPr>
          <p:sp>
            <p:nvSpPr>
              <p:cNvPr id="142" name="Google Shape;142;p3"/>
              <p:cNvSpPr/>
              <p:nvPr/>
            </p:nvSpPr>
            <p:spPr>
              <a:xfrm>
                <a:off x="10387851" y="3222127"/>
                <a:ext cx="1066400" cy="102015"/>
              </a:xfrm>
              <a:prstGeom prst="rect">
                <a:avLst/>
              </a:prstGeom>
              <a:gradFill>
                <a:gsLst>
                  <a:gs pos="0">
                    <a:srgbClr val="F6F9FC"/>
                  </a:gs>
                  <a:gs pos="27000">
                    <a:srgbClr val="F2F2F2"/>
                  </a:gs>
                  <a:gs pos="100000">
                    <a:srgbClr val="D8D8D8"/>
                  </a:gs>
                </a:gsLst>
                <a:lin ang="162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" name="Google Shape;143;p3"/>
              <p:cNvSpPr/>
              <p:nvPr/>
            </p:nvSpPr>
            <p:spPr>
              <a:xfrm>
                <a:off x="10508677" y="3332964"/>
                <a:ext cx="852055" cy="98965"/>
              </a:xfrm>
              <a:prstGeom prst="rect">
                <a:avLst/>
              </a:prstGeom>
              <a:gradFill>
                <a:gsLst>
                  <a:gs pos="0">
                    <a:srgbClr val="F6F9FC"/>
                  </a:gs>
                  <a:gs pos="27000">
                    <a:srgbClr val="F2F2F2"/>
                  </a:gs>
                  <a:gs pos="100000">
                    <a:srgbClr val="D8D8D8"/>
                  </a:gs>
                </a:gsLst>
                <a:lin ang="162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4" name="Google Shape;144;p3"/>
            <p:cNvGrpSpPr/>
            <p:nvPr/>
          </p:nvGrpSpPr>
          <p:grpSpPr>
            <a:xfrm rot="10800000">
              <a:off x="1014609" y="5080617"/>
              <a:ext cx="1066400" cy="209802"/>
              <a:chOff x="10387851" y="3222127"/>
              <a:chExt cx="1066400" cy="209802"/>
            </a:xfrm>
          </p:grpSpPr>
          <p:sp>
            <p:nvSpPr>
              <p:cNvPr id="145" name="Google Shape;145;p3"/>
              <p:cNvSpPr/>
              <p:nvPr/>
            </p:nvSpPr>
            <p:spPr>
              <a:xfrm>
                <a:off x="10387851" y="3222127"/>
                <a:ext cx="1066400" cy="102015"/>
              </a:xfrm>
              <a:prstGeom prst="rect">
                <a:avLst/>
              </a:prstGeom>
              <a:gradFill>
                <a:gsLst>
                  <a:gs pos="0">
                    <a:srgbClr val="F6F9FC"/>
                  </a:gs>
                  <a:gs pos="27000">
                    <a:srgbClr val="F2F2F2"/>
                  </a:gs>
                  <a:gs pos="100000">
                    <a:srgbClr val="D8D8D8"/>
                  </a:gs>
                </a:gsLst>
                <a:lin ang="162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6;p3"/>
              <p:cNvSpPr/>
              <p:nvPr/>
            </p:nvSpPr>
            <p:spPr>
              <a:xfrm>
                <a:off x="10508677" y="3332964"/>
                <a:ext cx="852055" cy="98965"/>
              </a:xfrm>
              <a:prstGeom prst="rect">
                <a:avLst/>
              </a:prstGeom>
              <a:gradFill>
                <a:gsLst>
                  <a:gs pos="0">
                    <a:srgbClr val="F6F9FC"/>
                  </a:gs>
                  <a:gs pos="27000">
                    <a:srgbClr val="F2F2F2"/>
                  </a:gs>
                  <a:gs pos="100000">
                    <a:srgbClr val="D8D8D8"/>
                  </a:gs>
                </a:gsLst>
                <a:lin ang="16200000" scaled="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7" name="Google Shape;147;p3"/>
            <p:cNvSpPr/>
            <p:nvPr/>
          </p:nvSpPr>
          <p:spPr>
            <a:xfrm>
              <a:off x="800098" y="5323960"/>
              <a:ext cx="6599426" cy="321319"/>
            </a:xfrm>
            <a:prstGeom prst="rect">
              <a:avLst/>
            </a:prstGeom>
            <a:gradFill>
              <a:gsLst>
                <a:gs pos="0">
                  <a:srgbClr val="2968A2"/>
                </a:gs>
                <a:gs pos="48000">
                  <a:srgbClr val="5F9DD6"/>
                </a:gs>
                <a:gs pos="100000">
                  <a:srgbClr val="9CC2E5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CULTURA Y APROPIACIÓN</a:t>
              </a:r>
              <a:endParaRPr/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646505" y="5631879"/>
              <a:ext cx="6897291" cy="321319"/>
            </a:xfrm>
            <a:prstGeom prst="rect">
              <a:avLst/>
            </a:prstGeom>
            <a:gradFill>
              <a:gsLst>
                <a:gs pos="0">
                  <a:srgbClr val="286398"/>
                </a:gs>
                <a:gs pos="48000">
                  <a:srgbClr val="327CC0"/>
                </a:gs>
                <a:gs pos="100000">
                  <a:srgbClr val="9CC2E5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OPORTUNIDADES Y SOLUCIONES</a:t>
              </a:r>
              <a:endParaRPr/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488369" y="5953982"/>
              <a:ext cx="7190510" cy="311733"/>
            </a:xfrm>
            <a:prstGeom prst="rect">
              <a:avLst/>
            </a:prstGeom>
            <a:gradFill>
              <a:gsLst>
                <a:gs pos="0">
                  <a:srgbClr val="2968A2"/>
                </a:gs>
                <a:gs pos="48000">
                  <a:srgbClr val="286398"/>
                </a:gs>
                <a:gs pos="100000">
                  <a:srgbClr val="9CC2E5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PORTAFOLIO DE PROYECTOS</a:t>
              </a:r>
              <a:endParaRPr/>
            </a:p>
          </p:txBody>
        </p:sp>
        <p:sp>
          <p:nvSpPr>
            <p:cNvPr id="150" name="Google Shape;150;p3"/>
            <p:cNvSpPr/>
            <p:nvPr/>
          </p:nvSpPr>
          <p:spPr>
            <a:xfrm>
              <a:off x="337106" y="6277699"/>
              <a:ext cx="7518419" cy="311733"/>
            </a:xfrm>
            <a:prstGeom prst="rect">
              <a:avLst/>
            </a:prstGeom>
            <a:gradFill>
              <a:gsLst>
                <a:gs pos="0">
                  <a:srgbClr val="204F7A"/>
                </a:gs>
                <a:gs pos="48000">
                  <a:srgbClr val="204F7A"/>
                </a:gs>
                <a:gs pos="100000">
                  <a:srgbClr val="9CC2E5"/>
                </a:gs>
              </a:gsLst>
              <a:lin ang="16200000" scaled="0"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8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GOBIERNO E IMPLEMENTACIÓN</a:t>
              </a:r>
              <a:endParaRPr/>
            </a:p>
          </p:txBody>
        </p:sp>
        <p:sp>
          <p:nvSpPr>
            <p:cNvPr id="151" name="Google Shape;151;p3"/>
            <p:cNvSpPr/>
            <p:nvPr/>
          </p:nvSpPr>
          <p:spPr>
            <a:xfrm rot="-5400000">
              <a:off x="2011265" y="3541063"/>
              <a:ext cx="2488761" cy="61047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blurRad="44450" dist="27940" dir="5400000" algn="ctr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5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ARQUITECTURA DE INFORMACIÓN</a:t>
              </a:r>
              <a:r>
                <a:rPr lang="es-CO" sz="12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(DATOS)</a:t>
              </a:r>
              <a:endParaRPr/>
            </a:p>
          </p:txBody>
        </p:sp>
        <p:sp>
          <p:nvSpPr>
            <p:cNvPr id="152" name="Google Shape;152;p3"/>
            <p:cNvSpPr/>
            <p:nvPr/>
          </p:nvSpPr>
          <p:spPr>
            <a:xfrm rot="-5400000">
              <a:off x="316117" y="3537298"/>
              <a:ext cx="2488761" cy="610476"/>
            </a:xfrm>
            <a:prstGeom prst="rect">
              <a:avLst/>
            </a:prstGeom>
            <a:solidFill>
              <a:srgbClr val="78B832"/>
            </a:solidFill>
            <a:ln>
              <a:noFill/>
            </a:ln>
            <a:effectLst>
              <a:outerShdw blurRad="44450" dist="27940" dir="5400000" algn="ctr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5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ARQUITECTURA DE NEGOCIO</a:t>
              </a:r>
              <a:r>
                <a:rPr lang="es-CO" sz="16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4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(MISIÓN, VISIÓN, PROCESOS)</a:t>
              </a:r>
              <a:endParaRPr/>
            </a:p>
          </p:txBody>
        </p:sp>
        <p:sp>
          <p:nvSpPr>
            <p:cNvPr id="153" name="Google Shape;153;p3"/>
            <p:cNvSpPr/>
            <p:nvPr/>
          </p:nvSpPr>
          <p:spPr>
            <a:xfrm rot="-5400000">
              <a:off x="3691125" y="3516985"/>
              <a:ext cx="2488761" cy="610476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5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ARQUITECTURA DE APLICACIONES</a:t>
              </a: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3"/>
            <p:cNvSpPr/>
            <p:nvPr/>
          </p:nvSpPr>
          <p:spPr>
            <a:xfrm rot="-5400000">
              <a:off x="5391773" y="3534302"/>
              <a:ext cx="2488761" cy="610476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ffectLst>
              <a:outerShdw blurRad="44450" dist="27940" dir="5400000" algn="ctr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500" b="1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ARQUITECTURA DE SERVICIOS TECNOLÓGICOS</a:t>
              </a:r>
              <a:endParaRPr sz="12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5" name="Google Shape;155;p3"/>
          <p:cNvSpPr txBox="1">
            <a:spLocks noGrp="1"/>
          </p:cNvSpPr>
          <p:nvPr>
            <p:ph type="title"/>
          </p:nvPr>
        </p:nvSpPr>
        <p:spPr>
          <a:xfrm>
            <a:off x="6038850" y="0"/>
            <a:ext cx="6153150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O" b="1"/>
              <a:t>Arquitectura Empresarial</a:t>
            </a:r>
            <a:endParaRPr/>
          </a:p>
        </p:txBody>
      </p:sp>
      <p:sp>
        <p:nvSpPr>
          <p:cNvPr id="156" name="Google Shape;156;p3"/>
          <p:cNvSpPr/>
          <p:nvPr/>
        </p:nvSpPr>
        <p:spPr>
          <a:xfrm>
            <a:off x="7782791" y="1295116"/>
            <a:ext cx="4212660" cy="60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rgbClr val="1E4E7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Es una práctica estratégica que consiste en analizar integralmente las entidades desde diferentes perspectivas o dimensiones, con el propósito de obtener, evaluar y diagnosticar su estado actual y establecer la transformación necesaria. El objetivo es generar valor a través de las Tecnologías de la Información para que se ayude a materializar la visión de la entidad. </a:t>
            </a:r>
            <a:r>
              <a:rPr lang="es-CO" sz="1800" b="1" i="0" u="none" strike="noStrike" cap="none">
                <a:solidFill>
                  <a:srgbClr val="1E4E7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Cuando se desarrolla en conjunto para grupos de instituciones públicas, permite además asegurar una coherencia global, que resulta estratégica para promover el desarrollo del país.</a:t>
            </a:r>
            <a:endParaRPr/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0" u="none" strike="noStrike" cap="none">
                <a:solidFill>
                  <a:srgbClr val="1E4E79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*Marco de Referencia de Arquitectura Empresarial para la gestión de TI del país</a:t>
            </a:r>
            <a:endParaRPr sz="1400" b="0" i="0" u="none" strike="noStrike" cap="none">
              <a:solidFill>
                <a:srgbClr val="1E4E79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"/>
          <p:cNvSpPr txBox="1">
            <a:spLocks noGrp="1"/>
          </p:cNvSpPr>
          <p:nvPr>
            <p:ph type="title"/>
          </p:nvPr>
        </p:nvSpPr>
        <p:spPr>
          <a:xfrm>
            <a:off x="5226627" y="0"/>
            <a:ext cx="6965373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O" b="1"/>
              <a:t>Arquitectura Empresarial</a:t>
            </a:r>
            <a:endParaRPr/>
          </a:p>
        </p:txBody>
      </p:sp>
      <p:pic>
        <p:nvPicPr>
          <p:cNvPr id="162" name="Google Shape;162;p4" descr="La Arquitectura Empresarial necesaria para no ir a ciegas en cualquier  Innovación y Transformación empresarial - Albatia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77202" y="1305509"/>
            <a:ext cx="6349008" cy="4509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9000" y="1642388"/>
            <a:ext cx="5448201" cy="4229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"/>
          <p:cNvSpPr txBox="1"/>
          <p:nvPr/>
        </p:nvSpPr>
        <p:spPr>
          <a:xfrm>
            <a:off x="6038850" y="0"/>
            <a:ext cx="6153150" cy="1042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O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Arquitectura Empresarial</a:t>
            </a: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p5" descr="Cha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69284" y="1130762"/>
            <a:ext cx="1658779" cy="1399532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5"/>
          <p:cNvSpPr/>
          <p:nvPr/>
        </p:nvSpPr>
        <p:spPr>
          <a:xfrm>
            <a:off x="2757176" y="4401724"/>
            <a:ext cx="1457585" cy="1510682"/>
          </a:xfrm>
          <a:prstGeom prst="donut">
            <a:avLst>
              <a:gd name="adj" fmla="val 25000"/>
            </a:avLst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1764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AsIs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5"/>
          <p:cNvSpPr/>
          <p:nvPr/>
        </p:nvSpPr>
        <p:spPr>
          <a:xfrm>
            <a:off x="7690650" y="1042988"/>
            <a:ext cx="1438129" cy="153351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44450" dist="27940" dir="5400000" algn="ctr">
              <a:srgbClr val="000000">
                <a:alpha val="31764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ToBe</a:t>
            </a: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2" name="Google Shape;172;p5"/>
          <p:cNvGrpSpPr/>
          <p:nvPr/>
        </p:nvGrpSpPr>
        <p:grpSpPr>
          <a:xfrm>
            <a:off x="3886201" y="1893991"/>
            <a:ext cx="3804449" cy="2437058"/>
            <a:chOff x="0" y="549083"/>
            <a:chExt cx="3804449" cy="2437058"/>
          </a:xfrm>
        </p:grpSpPr>
        <p:sp>
          <p:nvSpPr>
            <p:cNvPr id="173" name="Google Shape;173;p5"/>
            <p:cNvSpPr/>
            <p:nvPr/>
          </p:nvSpPr>
          <p:spPr>
            <a:xfrm>
              <a:off x="0" y="549083"/>
              <a:ext cx="3804449" cy="237778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quadBezTo>
                    <a:pt x="20000" y="40000"/>
                    <a:pt x="101250" y="15000"/>
                  </a:quadBezTo>
                  <a:lnTo>
                    <a:pt x="100194" y="0"/>
                  </a:lnTo>
                  <a:lnTo>
                    <a:pt x="120000" y="24000"/>
                  </a:lnTo>
                  <a:lnTo>
                    <a:pt x="104419" y="60000"/>
                  </a:lnTo>
                  <a:lnTo>
                    <a:pt x="103363" y="45000"/>
                  </a:lnTo>
                  <a:quadBezTo>
                    <a:pt x="30000" y="55000"/>
                    <a:pt x="0" y="120000"/>
                  </a:quadBezTo>
                  <a:close/>
                </a:path>
              </a:pathLst>
            </a:custGeom>
            <a:solidFill>
              <a:srgbClr val="CFDEEF"/>
            </a:solidFill>
            <a:ln w="9525" cap="flat" cmpd="sng">
              <a:solidFill>
                <a:srgbClr val="599BD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5"/>
            <p:cNvSpPr/>
            <p:nvPr/>
          </p:nvSpPr>
          <p:spPr>
            <a:xfrm>
              <a:off x="483165" y="2249505"/>
              <a:ext cx="98915" cy="98915"/>
            </a:xfrm>
            <a:prstGeom prst="ellipse">
              <a:avLst/>
            </a:prstGeom>
            <a:solidFill>
              <a:srgbClr val="599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5"/>
            <p:cNvSpPr/>
            <p:nvPr/>
          </p:nvSpPr>
          <p:spPr>
            <a:xfrm>
              <a:off x="532622" y="2298963"/>
              <a:ext cx="886436" cy="687178"/>
            </a:xfrm>
            <a:prstGeom prst="rect">
              <a:avLst/>
            </a:prstGeom>
            <a:noFill/>
            <a:ln w="9525" cap="flat" cmpd="sng">
              <a:solidFill>
                <a:srgbClr val="004984">
                  <a:alpha val="0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5"/>
            <p:cNvSpPr txBox="1"/>
            <p:nvPr/>
          </p:nvSpPr>
          <p:spPr>
            <a:xfrm>
              <a:off x="532622" y="2298963"/>
              <a:ext cx="886436" cy="68717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2400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s-CO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Brecha 1</a:t>
              </a:r>
              <a:endParaRPr/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1356286" y="1603225"/>
              <a:ext cx="178809" cy="178809"/>
            </a:xfrm>
            <a:prstGeom prst="ellipse">
              <a:avLst/>
            </a:prstGeom>
            <a:solidFill>
              <a:srgbClr val="599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1445690" y="1692629"/>
              <a:ext cx="913067" cy="1293512"/>
            </a:xfrm>
            <a:prstGeom prst="rect">
              <a:avLst/>
            </a:prstGeom>
            <a:noFill/>
            <a:ln w="9525" cap="flat" cmpd="sng">
              <a:solidFill>
                <a:srgbClr val="004984">
                  <a:alpha val="0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5"/>
            <p:cNvSpPr txBox="1"/>
            <p:nvPr/>
          </p:nvSpPr>
          <p:spPr>
            <a:xfrm>
              <a:off x="1445690" y="1692629"/>
              <a:ext cx="913067" cy="12935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4725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s-CO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Brecha 2</a:t>
              </a:r>
              <a:endParaRPr/>
            </a:p>
          </p:txBody>
        </p:sp>
        <p:sp>
          <p:nvSpPr>
            <p:cNvPr id="180" name="Google Shape;180;p5"/>
            <p:cNvSpPr/>
            <p:nvPr/>
          </p:nvSpPr>
          <p:spPr>
            <a:xfrm>
              <a:off x="2406313" y="1209940"/>
              <a:ext cx="247289" cy="247289"/>
            </a:xfrm>
            <a:prstGeom prst="ellipse">
              <a:avLst/>
            </a:prstGeom>
            <a:solidFill>
              <a:srgbClr val="599BD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5"/>
            <p:cNvSpPr/>
            <p:nvPr/>
          </p:nvSpPr>
          <p:spPr>
            <a:xfrm>
              <a:off x="2529958" y="1333584"/>
              <a:ext cx="913067" cy="1652557"/>
            </a:xfrm>
            <a:prstGeom prst="rect">
              <a:avLst/>
            </a:prstGeom>
            <a:noFill/>
            <a:ln w="9525" cap="flat" cmpd="sng">
              <a:solidFill>
                <a:srgbClr val="004984">
                  <a:alpha val="0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5"/>
            <p:cNvSpPr txBox="1"/>
            <p:nvPr/>
          </p:nvSpPr>
          <p:spPr>
            <a:xfrm>
              <a:off x="2529958" y="1333584"/>
              <a:ext cx="913067" cy="165255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1025" tIns="0" rIns="0" bIns="0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s-CO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Brecha 3</a:t>
              </a:r>
              <a:endParaRPr/>
            </a:p>
          </p:txBody>
        </p:sp>
      </p:grpSp>
      <p:pic>
        <p:nvPicPr>
          <p:cNvPr id="183" name="Google Shape;183;p5" descr="Imagen que contiene Interfaz de usuario gráfica&#10;&#10;Descripción generada automáticamente"/>
          <p:cNvPicPr preferRelativeResize="0"/>
          <p:nvPr/>
        </p:nvPicPr>
        <p:blipFill rotWithShape="1">
          <a:blip r:embed="rId4">
            <a:alphaModFix/>
          </a:blip>
          <a:srcRect l="18985" r="18018"/>
          <a:stretch/>
        </p:blipFill>
        <p:spPr>
          <a:xfrm>
            <a:off x="1654079" y="2660595"/>
            <a:ext cx="2013911" cy="1379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5" descr="Imagen que contiene Diagrama&#10;&#10;Descripción generada automá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30304" y="3419181"/>
            <a:ext cx="2060346" cy="12426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6"/>
          <p:cNvSpPr txBox="1"/>
          <p:nvPr/>
        </p:nvSpPr>
        <p:spPr>
          <a:xfrm>
            <a:off x="152400" y="-246354"/>
            <a:ext cx="10566850" cy="19380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1143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s-CO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PROPUESTA PRIMER PASO DIAGNÓSTICO </a:t>
            </a:r>
            <a:endParaRPr sz="4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1" name="Google Shape;191;p6"/>
          <p:cNvSpPr txBox="1"/>
          <p:nvPr/>
        </p:nvSpPr>
        <p:spPr>
          <a:xfrm>
            <a:off x="3514348" y="2093540"/>
            <a:ext cx="2581652" cy="523220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CARACTERIZACION DE USUARIOS </a:t>
            </a:r>
            <a:endParaRPr/>
          </a:p>
        </p:txBody>
      </p:sp>
      <p:sp>
        <p:nvSpPr>
          <p:cNvPr id="192" name="Google Shape;192;p6"/>
          <p:cNvSpPr txBox="1"/>
          <p:nvPr/>
        </p:nvSpPr>
        <p:spPr>
          <a:xfrm>
            <a:off x="3617088" y="3663856"/>
            <a:ext cx="2478912" cy="523220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MATRIZ DE INTERESADOS </a:t>
            </a:r>
            <a:endParaRPr/>
          </a:p>
        </p:txBody>
      </p:sp>
      <p:sp>
        <p:nvSpPr>
          <p:cNvPr id="193" name="Google Shape;193;p6"/>
          <p:cNvSpPr txBox="1"/>
          <p:nvPr/>
        </p:nvSpPr>
        <p:spPr>
          <a:xfrm>
            <a:off x="3591567" y="5086792"/>
            <a:ext cx="2478912" cy="523220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DIAGNOSTICO DE LAENTIDAD </a:t>
            </a:r>
            <a:endParaRPr/>
          </a:p>
        </p:txBody>
      </p:sp>
      <p:pic>
        <p:nvPicPr>
          <p:cNvPr id="194" name="Google Shape;194;p6" descr="Niños con rellen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933193" y="1695129"/>
            <a:ext cx="1265339" cy="1265339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6"/>
          <p:cNvSpPr txBox="1"/>
          <p:nvPr/>
        </p:nvSpPr>
        <p:spPr>
          <a:xfrm>
            <a:off x="7373988" y="1938253"/>
            <a:ext cx="4006774" cy="1169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0287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Encuesta via forms de 10 preguntas para identificar a los usuarios (genero, edad, escolaridad, cargo, comportamiento a nivel de tecnología. se requeire un 10% de la población</a:t>
            </a:r>
            <a:endParaRPr/>
          </a:p>
        </p:txBody>
      </p:sp>
      <p:sp>
        <p:nvSpPr>
          <p:cNvPr id="196" name="Google Shape;196;p6"/>
          <p:cNvSpPr txBox="1"/>
          <p:nvPr/>
        </p:nvSpPr>
        <p:spPr>
          <a:xfrm>
            <a:off x="8461592" y="1359352"/>
            <a:ext cx="2478912" cy="369332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INSTRUMENTO</a:t>
            </a:r>
            <a:endParaRPr/>
          </a:p>
        </p:txBody>
      </p:sp>
      <p:sp>
        <p:nvSpPr>
          <p:cNvPr id="197" name="Google Shape;197;p6"/>
          <p:cNvSpPr txBox="1"/>
          <p:nvPr/>
        </p:nvSpPr>
        <p:spPr>
          <a:xfrm>
            <a:off x="7537372" y="3575772"/>
            <a:ext cx="40067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0287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Organigrama de la Entidad</a:t>
            </a:r>
            <a:endParaRPr sz="1400" b="0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6"/>
          <p:cNvSpPr txBox="1"/>
          <p:nvPr/>
        </p:nvSpPr>
        <p:spPr>
          <a:xfrm>
            <a:off x="7374198" y="4955806"/>
            <a:ext cx="4006774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0287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Análisis de información respective a soporte (Tickest de mesa de ayuda, PIC, catálogo de sistemas de información y encuesta)</a:t>
            </a:r>
            <a:endParaRPr/>
          </a:p>
        </p:txBody>
      </p:sp>
      <p:pic>
        <p:nvPicPr>
          <p:cNvPr id="199" name="Google Shape;199;p6" descr="Pirámide con niveles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87453" y="350007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6" descr="Regla con rellen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13520" y="4995513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2400" y="1176050"/>
            <a:ext cx="2741305" cy="5529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2" name="Google Shape;202;p6"/>
          <p:cNvGrpSpPr/>
          <p:nvPr/>
        </p:nvGrpSpPr>
        <p:grpSpPr>
          <a:xfrm>
            <a:off x="3026043" y="2000395"/>
            <a:ext cx="788080" cy="788080"/>
            <a:chOff x="2962883" y="2008151"/>
            <a:chExt cx="788080" cy="788080"/>
          </a:xfrm>
        </p:grpSpPr>
        <p:sp>
          <p:nvSpPr>
            <p:cNvPr id="203" name="Google Shape;203;p6"/>
            <p:cNvSpPr/>
            <p:nvPr/>
          </p:nvSpPr>
          <p:spPr>
            <a:xfrm>
              <a:off x="2962883" y="2008151"/>
              <a:ext cx="788080" cy="788080"/>
            </a:xfrm>
            <a:prstGeom prst="ellipse">
              <a:avLst/>
            </a:prstGeom>
            <a:solidFill>
              <a:srgbClr val="1B9A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6"/>
            <p:cNvSpPr txBox="1"/>
            <p:nvPr/>
          </p:nvSpPr>
          <p:spPr>
            <a:xfrm>
              <a:off x="3105362" y="2077052"/>
              <a:ext cx="4296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3600" b="1" i="1" u="none" strike="noStrike" cap="none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/>
            </a:p>
          </p:txBody>
        </p:sp>
      </p:grpSp>
      <p:grpSp>
        <p:nvGrpSpPr>
          <p:cNvPr id="205" name="Google Shape;205;p6"/>
          <p:cNvGrpSpPr/>
          <p:nvPr/>
        </p:nvGrpSpPr>
        <p:grpSpPr>
          <a:xfrm>
            <a:off x="3026043" y="3529650"/>
            <a:ext cx="788080" cy="788080"/>
            <a:chOff x="2962883" y="2008151"/>
            <a:chExt cx="788080" cy="788080"/>
          </a:xfrm>
        </p:grpSpPr>
        <p:sp>
          <p:nvSpPr>
            <p:cNvPr id="206" name="Google Shape;206;p6"/>
            <p:cNvSpPr/>
            <p:nvPr/>
          </p:nvSpPr>
          <p:spPr>
            <a:xfrm>
              <a:off x="2962883" y="2008151"/>
              <a:ext cx="788080" cy="788080"/>
            </a:xfrm>
            <a:prstGeom prst="ellipse">
              <a:avLst/>
            </a:prstGeom>
            <a:solidFill>
              <a:srgbClr val="1B9A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6"/>
            <p:cNvSpPr txBox="1"/>
            <p:nvPr/>
          </p:nvSpPr>
          <p:spPr>
            <a:xfrm>
              <a:off x="3105362" y="2077052"/>
              <a:ext cx="4296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3600" b="1" i="1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/>
            </a:p>
          </p:txBody>
        </p:sp>
      </p:grpSp>
      <p:grpSp>
        <p:nvGrpSpPr>
          <p:cNvPr id="208" name="Google Shape;208;p6"/>
          <p:cNvGrpSpPr/>
          <p:nvPr/>
        </p:nvGrpSpPr>
        <p:grpSpPr>
          <a:xfrm>
            <a:off x="3026043" y="5058905"/>
            <a:ext cx="788080" cy="788080"/>
            <a:chOff x="2962883" y="2008151"/>
            <a:chExt cx="788080" cy="788080"/>
          </a:xfrm>
        </p:grpSpPr>
        <p:sp>
          <p:nvSpPr>
            <p:cNvPr id="209" name="Google Shape;209;p6"/>
            <p:cNvSpPr/>
            <p:nvPr/>
          </p:nvSpPr>
          <p:spPr>
            <a:xfrm>
              <a:off x="2962883" y="2008151"/>
              <a:ext cx="788080" cy="788080"/>
            </a:xfrm>
            <a:prstGeom prst="ellipse">
              <a:avLst/>
            </a:prstGeom>
            <a:solidFill>
              <a:srgbClr val="1B9A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6"/>
            <p:cNvSpPr txBox="1"/>
            <p:nvPr/>
          </p:nvSpPr>
          <p:spPr>
            <a:xfrm>
              <a:off x="3105362" y="2077052"/>
              <a:ext cx="429615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3600" b="1" i="1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7"/>
          <p:cNvSpPr txBox="1"/>
          <p:nvPr/>
        </p:nvSpPr>
        <p:spPr>
          <a:xfrm>
            <a:off x="2096675" y="392450"/>
            <a:ext cx="7880400" cy="631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libri"/>
              <a:buNone/>
            </a:pPr>
            <a:r>
              <a:rPr lang="es-CO" sz="2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Marco de Referencia de Arquitectura Empresarial</a:t>
            </a:r>
            <a:endParaRPr sz="29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6" name="Google Shape;21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176050"/>
            <a:ext cx="2741305" cy="552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7"/>
          <p:cNvSpPr txBox="1"/>
          <p:nvPr/>
        </p:nvSpPr>
        <p:spPr>
          <a:xfrm>
            <a:off x="2953900" y="1176050"/>
            <a:ext cx="7008000" cy="461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Estratégia de Uso y Apropiación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8" name="Google Shape;218;p7" descr="Rompecabezas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36875" y="3100850"/>
            <a:ext cx="672911" cy="672911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7"/>
          <p:cNvSpPr txBox="1"/>
          <p:nvPr/>
        </p:nvSpPr>
        <p:spPr>
          <a:xfrm>
            <a:off x="7431064" y="1747983"/>
            <a:ext cx="2478912" cy="369332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INSTRUMENTO</a:t>
            </a:r>
            <a:endParaRPr/>
          </a:p>
        </p:txBody>
      </p:sp>
      <p:sp>
        <p:nvSpPr>
          <p:cNvPr id="220" name="Google Shape;220;p7"/>
          <p:cNvSpPr txBox="1"/>
          <p:nvPr/>
        </p:nvSpPr>
        <p:spPr>
          <a:xfrm>
            <a:off x="6036875" y="2196395"/>
            <a:ext cx="3817958" cy="4308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028700" marR="45720" lvl="1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TACTICAS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Definición de Capacitación (cantidad, tópicos, herramientas) 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Definición de Evaluación Capacitación </a:t>
            </a:r>
            <a:endParaRPr sz="1800" b="0" i="0" u="none" strike="noStrike" cap="none">
              <a:solidFill>
                <a:srgbClr val="7F7F7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Capacitación 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Evaluación de la Capacitación 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Sugerencias próximas Capacitaciones 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Análisis de Resultados capacitación 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Presentación de Resultados 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Definición Mejora capacitación</a:t>
            </a:r>
            <a:r>
              <a:rPr lang="es-CO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221" name="Google Shape;221;p7"/>
          <p:cNvSpPr txBox="1"/>
          <p:nvPr/>
        </p:nvSpPr>
        <p:spPr>
          <a:xfrm>
            <a:off x="9163749" y="2127534"/>
            <a:ext cx="3205463" cy="1785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ESTRATEGIA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Gestionar de Cerca 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Mantener Satisfecho 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Informar </a:t>
            </a:r>
            <a:endParaRPr/>
          </a:p>
          <a:p>
            <a:pPr marL="1314450" marR="45720" lvl="1" indent="-285750" algn="just" rtl="0"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•"/>
            </a:pPr>
            <a:r>
              <a:rPr lang="es-CO" sz="18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rPr>
              <a:t>Monitorear </a:t>
            </a:r>
            <a:endParaRPr/>
          </a:p>
        </p:txBody>
      </p:sp>
      <p:sp>
        <p:nvSpPr>
          <p:cNvPr id="222" name="Google Shape;222;p7"/>
          <p:cNvSpPr txBox="1"/>
          <p:nvPr/>
        </p:nvSpPr>
        <p:spPr>
          <a:xfrm>
            <a:off x="3856624" y="3296706"/>
            <a:ext cx="1980891" cy="307777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TACTICA</a:t>
            </a:r>
            <a:endParaRPr/>
          </a:p>
        </p:txBody>
      </p:sp>
      <p:sp>
        <p:nvSpPr>
          <p:cNvPr id="223" name="Google Shape;223;p7"/>
          <p:cNvSpPr/>
          <p:nvPr/>
        </p:nvSpPr>
        <p:spPr>
          <a:xfrm>
            <a:off x="3183468" y="3060289"/>
            <a:ext cx="788080" cy="788080"/>
          </a:xfrm>
          <a:prstGeom prst="ellipse">
            <a:avLst/>
          </a:prstGeom>
          <a:solidFill>
            <a:srgbClr val="1B9A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7"/>
          <p:cNvSpPr txBox="1"/>
          <p:nvPr/>
        </p:nvSpPr>
        <p:spPr>
          <a:xfrm>
            <a:off x="3313763" y="3117620"/>
            <a:ext cx="75746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 i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8"/>
          <p:cNvSpPr txBox="1"/>
          <p:nvPr/>
        </p:nvSpPr>
        <p:spPr>
          <a:xfrm>
            <a:off x="2096675" y="392450"/>
            <a:ext cx="7880400" cy="6312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Calibri"/>
              <a:buNone/>
            </a:pPr>
            <a:r>
              <a:rPr lang="es-CO" sz="29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Marco de Referencia de Arquitectura Empresarial</a:t>
            </a:r>
            <a:endParaRPr sz="29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1176050"/>
            <a:ext cx="2741305" cy="552955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8"/>
          <p:cNvSpPr txBox="1"/>
          <p:nvPr/>
        </p:nvSpPr>
        <p:spPr>
          <a:xfrm>
            <a:off x="2953900" y="1176050"/>
            <a:ext cx="7008000" cy="461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es-CO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Estratégia de Uso y Apropiación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8"/>
          <p:cNvSpPr/>
          <p:nvPr/>
        </p:nvSpPr>
        <p:spPr>
          <a:xfrm>
            <a:off x="3075374" y="4510585"/>
            <a:ext cx="788080" cy="788080"/>
          </a:xfrm>
          <a:prstGeom prst="ellipse">
            <a:avLst/>
          </a:prstGeom>
          <a:solidFill>
            <a:srgbClr val="1B9A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8"/>
          <p:cNvSpPr txBox="1"/>
          <p:nvPr/>
        </p:nvSpPr>
        <p:spPr>
          <a:xfrm>
            <a:off x="3213518" y="4553831"/>
            <a:ext cx="42961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3600" b="1" i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/>
          </a:p>
        </p:txBody>
      </p:sp>
      <p:grpSp>
        <p:nvGrpSpPr>
          <p:cNvPr id="234" name="Google Shape;234;p8"/>
          <p:cNvGrpSpPr/>
          <p:nvPr/>
        </p:nvGrpSpPr>
        <p:grpSpPr>
          <a:xfrm>
            <a:off x="3093109" y="2114522"/>
            <a:ext cx="2698881" cy="788080"/>
            <a:chOff x="3093109" y="2114522"/>
            <a:chExt cx="2698881" cy="788080"/>
          </a:xfrm>
        </p:grpSpPr>
        <p:sp>
          <p:nvSpPr>
            <p:cNvPr id="235" name="Google Shape;235;p8"/>
            <p:cNvSpPr/>
            <p:nvPr/>
          </p:nvSpPr>
          <p:spPr>
            <a:xfrm>
              <a:off x="3093109" y="2114522"/>
              <a:ext cx="788080" cy="788080"/>
            </a:xfrm>
            <a:prstGeom prst="ellipse">
              <a:avLst/>
            </a:prstGeom>
            <a:solidFill>
              <a:srgbClr val="1B9A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8"/>
            <p:cNvSpPr txBox="1"/>
            <p:nvPr/>
          </p:nvSpPr>
          <p:spPr>
            <a:xfrm>
              <a:off x="3231757" y="2150382"/>
              <a:ext cx="435781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3600" b="1" i="1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/>
            </a:p>
          </p:txBody>
        </p:sp>
        <p:sp>
          <p:nvSpPr>
            <p:cNvPr id="237" name="Google Shape;237;p8"/>
            <p:cNvSpPr txBox="1"/>
            <p:nvPr/>
          </p:nvSpPr>
          <p:spPr>
            <a:xfrm>
              <a:off x="3667538" y="2319658"/>
              <a:ext cx="2124452" cy="307777"/>
            </a:xfrm>
            <a:prstGeom prst="rect">
              <a:avLst/>
            </a:prstGeom>
            <a:noFill/>
            <a:ln w="38100" cap="flat" cmpd="sng">
              <a:solidFill>
                <a:srgbClr val="67BB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57150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CO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INICIATIVAS</a:t>
              </a:r>
              <a:endParaRPr/>
            </a:p>
          </p:txBody>
        </p:sp>
      </p:grpSp>
      <p:sp>
        <p:nvSpPr>
          <p:cNvPr id="238" name="Google Shape;238;p8"/>
          <p:cNvSpPr txBox="1"/>
          <p:nvPr/>
        </p:nvSpPr>
        <p:spPr>
          <a:xfrm>
            <a:off x="3739498" y="4643015"/>
            <a:ext cx="1946700" cy="646500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 DE FORMACIÓN</a:t>
            </a:r>
            <a:endParaRPr/>
          </a:p>
        </p:txBody>
      </p:sp>
      <p:pic>
        <p:nvPicPr>
          <p:cNvPr id="239" name="Google Shape;239;p8" descr="Bocadillo de pensamiento con relleno sólid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25654" y="2150382"/>
            <a:ext cx="654659" cy="654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8" descr="Profesor con relleno sólido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843569" y="4529122"/>
            <a:ext cx="718278" cy="718278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8"/>
          <p:cNvSpPr txBox="1"/>
          <p:nvPr/>
        </p:nvSpPr>
        <p:spPr>
          <a:xfrm>
            <a:off x="6631649" y="1790150"/>
            <a:ext cx="2478912" cy="369332"/>
          </a:xfrm>
          <a:prstGeom prst="rect">
            <a:avLst/>
          </a:prstGeom>
          <a:noFill/>
          <a:ln w="38100" cap="flat" cmpd="sng">
            <a:solidFill>
              <a:srgbClr val="67BB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715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INSTRUMENTO</a:t>
            </a:r>
            <a:endParaRPr/>
          </a:p>
        </p:txBody>
      </p:sp>
      <p:sp>
        <p:nvSpPr>
          <p:cNvPr id="242" name="Google Shape;242;p8"/>
          <p:cNvSpPr txBox="1"/>
          <p:nvPr/>
        </p:nvSpPr>
        <p:spPr>
          <a:xfrm>
            <a:off x="5854108" y="2354673"/>
            <a:ext cx="2478900" cy="8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028700" marR="0" lvl="1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 de Capacita</a:t>
            </a:r>
            <a:r>
              <a:rPr lang="es-CO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lang="es-CO"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r>
              <a:rPr lang="es-CO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ó</a:t>
            </a:r>
            <a:r>
              <a:rPr lang="es-CO"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 de la </a:t>
            </a:r>
            <a:r>
              <a:rPr lang="es-CO" sz="18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</a:t>
            </a:r>
            <a:r>
              <a:rPr lang="es-CO"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ntidad.</a:t>
            </a:r>
            <a:endParaRPr/>
          </a:p>
        </p:txBody>
      </p:sp>
      <p:pic>
        <p:nvPicPr>
          <p:cNvPr id="243" name="Google Shape;243;p8" descr="Tabla&#10;&#10;Descripción generada automá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752394" y="2187393"/>
            <a:ext cx="3295688" cy="2092608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8"/>
          <p:cNvSpPr txBox="1"/>
          <p:nvPr/>
        </p:nvSpPr>
        <p:spPr>
          <a:xfrm>
            <a:off x="5843569" y="4644456"/>
            <a:ext cx="4006774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028700" marR="45720" lvl="1" indent="45719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 de Sensibilización y Comunicaciones en Seguridad de la Información</a:t>
            </a:r>
            <a:endParaRPr sz="1400" b="0" i="1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Gobierno 2019">
      <a:dk1>
        <a:srgbClr val="004A84"/>
      </a:dk1>
      <a:lt1>
        <a:srgbClr val="FFFFFF"/>
      </a:lt1>
      <a:dk2>
        <a:srgbClr val="44546A"/>
      </a:dk2>
      <a:lt2>
        <a:srgbClr val="FFFFFF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766</Words>
  <Application>Microsoft Office PowerPoint</Application>
  <PresentationFormat>Panorámica</PresentationFormat>
  <Paragraphs>114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9" baseType="lpstr">
      <vt:lpstr>Calibri</vt:lpstr>
      <vt:lpstr>Arial</vt:lpstr>
      <vt:lpstr>Century Gothic</vt:lpstr>
      <vt:lpstr>Roboto</vt:lpstr>
      <vt:lpstr>Tema de Office</vt:lpstr>
      <vt:lpstr>TALLER ARQUITECTURA EMPRESARIAL Y USO Y APROPIACIÓN</vt:lpstr>
      <vt:lpstr>Presentación de PowerPoint</vt:lpstr>
      <vt:lpstr>Presentación de PowerPoint</vt:lpstr>
      <vt:lpstr>Arquitectura Empresarial</vt:lpstr>
      <vt:lpstr>Arquitectura Empresarial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PRESENCIAL GESTIÓN DEL CONOCIMIENTO Y LA INNOVACIÓN</dc:title>
  <dc:creator>JORGE ENRIQUE PATINO OSPINA</dc:creator>
  <cp:lastModifiedBy>Adriana Lorena Bernal Fonseca</cp:lastModifiedBy>
  <cp:revision>2</cp:revision>
  <dcterms:created xsi:type="dcterms:W3CDTF">2018-12-07T22:09:04Z</dcterms:created>
  <dcterms:modified xsi:type="dcterms:W3CDTF">2024-04-26T19:49:54Z</dcterms:modified>
</cp:coreProperties>
</file>