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27" r:id="rId2"/>
    <p:sldMasterId id="2147483763" r:id="rId3"/>
  </p:sldMasterIdLst>
  <p:notesMasterIdLst>
    <p:notesMasterId r:id="rId38"/>
  </p:notesMasterIdLst>
  <p:handoutMasterIdLst>
    <p:handoutMasterId r:id="rId39"/>
  </p:handoutMasterIdLst>
  <p:sldIdLst>
    <p:sldId id="256" r:id="rId4"/>
    <p:sldId id="266" r:id="rId5"/>
    <p:sldId id="2145707410" r:id="rId6"/>
    <p:sldId id="2145707343" r:id="rId7"/>
    <p:sldId id="2145707344" r:id="rId8"/>
    <p:sldId id="2145707345" r:id="rId9"/>
    <p:sldId id="2145707346" r:id="rId10"/>
    <p:sldId id="2145707355" r:id="rId11"/>
    <p:sldId id="261" r:id="rId12"/>
    <p:sldId id="2145707379" r:id="rId13"/>
    <p:sldId id="2145707401" r:id="rId14"/>
    <p:sldId id="2145707402" r:id="rId15"/>
    <p:sldId id="2145707403" r:id="rId16"/>
    <p:sldId id="2145707404" r:id="rId17"/>
    <p:sldId id="2145707405" r:id="rId18"/>
    <p:sldId id="2145707382" r:id="rId19"/>
    <p:sldId id="2145707383" r:id="rId20"/>
    <p:sldId id="2145707384" r:id="rId21"/>
    <p:sldId id="2145707385" r:id="rId22"/>
    <p:sldId id="2145707391" r:id="rId23"/>
    <p:sldId id="2145707386" r:id="rId24"/>
    <p:sldId id="2145707406" r:id="rId25"/>
    <p:sldId id="2145707387" r:id="rId26"/>
    <p:sldId id="2145707388" r:id="rId27"/>
    <p:sldId id="2145707390" r:id="rId28"/>
    <p:sldId id="2145707395" r:id="rId29"/>
    <p:sldId id="2145707389" r:id="rId30"/>
    <p:sldId id="2145707392" r:id="rId31"/>
    <p:sldId id="2145707393" r:id="rId32"/>
    <p:sldId id="2145707394" r:id="rId33"/>
    <p:sldId id="2145707407" r:id="rId34"/>
    <p:sldId id="2145707380" r:id="rId35"/>
    <p:sldId id="2145707381" r:id="rId36"/>
    <p:sldId id="4580" r:id="rId3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339966"/>
    <a:srgbClr val="00E668"/>
    <a:srgbClr val="B2B2B2"/>
    <a:srgbClr val="FFFFFF"/>
    <a:srgbClr val="FF00FF"/>
    <a:srgbClr val="FFCCFF"/>
    <a:srgbClr val="CCCCFF"/>
    <a:srgbClr val="9999FF"/>
    <a:srgbClr val="4D88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Estilo medio 3 - Énfasi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034E78-7F5D-4C2E-B375-FC64B27BC917}" styleName="Estilo o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Estilo medio 3 - Énfasis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46F890A9-2807-4EBB-B81D-B2AA78EC7F39}" styleName="Estilo oscuro 2 - Énfasis 5/Énfasis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Estilo medio 3 - Énfasi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Estilo medio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650" autoAdjust="0"/>
    <p:restoredTop sz="96095" autoAdjust="0"/>
  </p:normalViewPr>
  <p:slideViewPr>
    <p:cSldViewPr snapToGrid="0">
      <p:cViewPr varScale="1">
        <p:scale>
          <a:sx n="75" d="100"/>
          <a:sy n="75" d="100"/>
        </p:scale>
        <p:origin x="1325" y="43"/>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Y GARZON" userId="d551540404765571" providerId="LiveId" clId="{403D382F-BE27-40F1-AECB-7082F85ECB14}"/>
    <pc:docChg chg="modSld">
      <pc:chgData name="JEY GARZON" userId="d551540404765571" providerId="LiveId" clId="{403D382F-BE27-40F1-AECB-7082F85ECB14}" dt="2024-04-08T10:03:40.784" v="1" actId="20577"/>
      <pc:docMkLst>
        <pc:docMk/>
      </pc:docMkLst>
      <pc:sldChg chg="modSp mod">
        <pc:chgData name="JEY GARZON" userId="d551540404765571" providerId="LiveId" clId="{403D382F-BE27-40F1-AECB-7082F85ECB14}" dt="2024-04-08T10:03:40.784" v="1" actId="20577"/>
        <pc:sldMkLst>
          <pc:docMk/>
          <pc:sldMk cId="3255235402" sldId="2145707343"/>
        </pc:sldMkLst>
        <pc:spChg chg="mod">
          <ac:chgData name="JEY GARZON" userId="d551540404765571" providerId="LiveId" clId="{403D382F-BE27-40F1-AECB-7082F85ECB14}" dt="2024-04-08T10:03:40.784" v="1" actId="20577"/>
          <ac:spMkLst>
            <pc:docMk/>
            <pc:sldMk cId="3255235402" sldId="2145707343"/>
            <ac:spMk id="4" creationId="{414D1BC0-F2E6-29D5-1BFD-6C2CD863030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dirty="0"/>
          </a:p>
        </p:txBody>
      </p:sp>
      <p:sp>
        <p:nvSpPr>
          <p:cNvPr id="3" name="Marcador de fecha 2">
            <a:extLst>
              <a:ext uri="{FF2B5EF4-FFF2-40B4-BE49-F238E27FC236}">
                <a16:creationId xmlns:a16="http://schemas.microsoft.com/office/drawing/2014/main"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8/04/2024</a:t>
            </a:fld>
            <a:endParaRPr lang="es-CO" dirty="0"/>
          </a:p>
        </p:txBody>
      </p:sp>
      <p:sp>
        <p:nvSpPr>
          <p:cNvPr id="4" name="Marcador de pie de página 3">
            <a:extLst>
              <a:ext uri="{FF2B5EF4-FFF2-40B4-BE49-F238E27FC236}">
                <a16:creationId xmlns:a16="http://schemas.microsoft.com/office/drawing/2014/main"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dirty="0"/>
          </a:p>
        </p:txBody>
      </p:sp>
      <p:sp>
        <p:nvSpPr>
          <p:cNvPr id="5" name="Marcador de número de diapositiva 4">
            <a:extLst>
              <a:ext uri="{FF2B5EF4-FFF2-40B4-BE49-F238E27FC236}">
                <a16:creationId xmlns:a16="http://schemas.microsoft.com/office/drawing/2014/main"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dirty="0"/>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dirty="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6F1163-6462-4088-B514-25C4D1FB12F8}" type="datetimeFigureOut">
              <a:rPr lang="es-CO" smtClean="0"/>
              <a:t>8/04/2024</a:t>
            </a:fld>
            <a:endParaRPr lang="es-CO" dirty="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dirty="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dirty="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79D342-8406-4B30-87D0-4CA30A402FDB}" type="slidenum">
              <a:rPr lang="es-CO" smtClean="0"/>
              <a:t>‹Nº›</a:t>
            </a:fld>
            <a:endParaRPr lang="es-CO" dirty="0"/>
          </a:p>
        </p:txBody>
      </p:sp>
    </p:spTree>
    <p:extLst>
      <p:ext uri="{BB962C8B-B14F-4D97-AF65-F5344CB8AC3E}">
        <p14:creationId xmlns:p14="http://schemas.microsoft.com/office/powerpoint/2010/main" val="264760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9C79D342-8406-4B30-87D0-4CA30A402FDB}" type="slidenum">
              <a:rPr lang="es-CO" smtClean="0"/>
              <a:t>18</a:t>
            </a:fld>
            <a:endParaRPr lang="es-CO" dirty="0"/>
          </a:p>
        </p:txBody>
      </p:sp>
    </p:spTree>
    <p:extLst>
      <p:ext uri="{BB962C8B-B14F-4D97-AF65-F5344CB8AC3E}">
        <p14:creationId xmlns:p14="http://schemas.microsoft.com/office/powerpoint/2010/main" val="8390945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12" name="Imagen 11">
            <a:extLst>
              <a:ext uri="{FF2B5EF4-FFF2-40B4-BE49-F238E27FC236}">
                <a16:creationId xmlns:a16="http://schemas.microsoft.com/office/drawing/2014/main" id="{6805B226-F693-E23A-0AC6-0487A3BCF4D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8100"/>
            <a:ext cx="12191733" cy="6858149"/>
          </a:xfrm>
          <a:prstGeom prst="rect">
            <a:avLst/>
          </a:prstGeom>
        </p:spPr>
      </p:pic>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dirty="0"/>
              <a:t>Haga clic para modificar el estilo de título del patrón</a:t>
            </a:r>
            <a:endParaRPr lang="es-CO" dirty="0"/>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endParaRPr lang="es-CO" dirty="0"/>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915255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11F9C-4982-DC10-47A7-6087D7976D8D}"/>
              </a:ext>
            </a:extLst>
          </p:cNvPr>
          <p:cNvSpPr>
            <a:spLocks noGrp="1"/>
          </p:cNvSpPr>
          <p:nvPr>
            <p:ph type="title"/>
          </p:nvPr>
        </p:nvSpPr>
        <p:spPr>
          <a:xfrm>
            <a:off x="839788" y="457200"/>
            <a:ext cx="3932237" cy="1600200"/>
          </a:xfrm>
        </p:spPr>
        <p:txBody>
          <a:bodyPr anchor="b"/>
          <a:lstStyle>
            <a:lvl1pPr>
              <a:defRPr sz="3200">
                <a:latin typeface="Verdana" panose="020B0604030504040204" pitchFamily="34" charset="0"/>
              </a:defRPr>
            </a:lvl1pPr>
          </a:lstStyle>
          <a:p>
            <a:r>
              <a:rPr lang="es-ES" dirty="0"/>
              <a:t>Haga clic para modificar el estilo de título del patrón</a:t>
            </a:r>
            <a:endParaRPr lang="es-CO" dirty="0"/>
          </a:p>
        </p:txBody>
      </p:sp>
      <p:sp>
        <p:nvSpPr>
          <p:cNvPr id="3" name="Marcador de contenido 2">
            <a:extLst>
              <a:ext uri="{FF2B5EF4-FFF2-40B4-BE49-F238E27FC236}">
                <a16:creationId xmlns:a16="http://schemas.microsoft.com/office/drawing/2014/main" id="{CA2D4D84-B18F-DC4C-91BD-C2D2452F670D}"/>
              </a:ext>
            </a:extLst>
          </p:cNvPr>
          <p:cNvSpPr>
            <a:spLocks noGrp="1"/>
          </p:cNvSpPr>
          <p:nvPr>
            <p:ph idx="1"/>
          </p:nvPr>
        </p:nvSpPr>
        <p:spPr>
          <a:xfrm>
            <a:off x="5183188" y="987425"/>
            <a:ext cx="6172200" cy="4873625"/>
          </a:xfrm>
        </p:spPr>
        <p:txBody>
          <a:bodyPr/>
          <a:lstStyle>
            <a:lvl1pPr>
              <a:defRPr sz="3200">
                <a:latin typeface="Verdana" panose="020B0604030504040204" pitchFamily="34" charset="0"/>
              </a:defRPr>
            </a:lvl1pPr>
            <a:lvl2pPr>
              <a:defRPr sz="2800">
                <a:latin typeface="Verdana" panose="020B0604030504040204" pitchFamily="34" charset="0"/>
              </a:defRPr>
            </a:lvl2pPr>
            <a:lvl3pPr>
              <a:defRPr sz="2400">
                <a:latin typeface="Verdana" panose="020B0604030504040204" pitchFamily="34" charset="0"/>
              </a:defRPr>
            </a:lvl3pPr>
            <a:lvl4pPr>
              <a:defRPr sz="2000">
                <a:latin typeface="Verdana" panose="020B0604030504040204" pitchFamily="34" charset="0"/>
              </a:defRPr>
            </a:lvl4pPr>
            <a:lvl5pPr>
              <a:defRPr sz="2000">
                <a:latin typeface="Verdana" panose="020B0604030504040204" pitchFamily="34" charset="0"/>
              </a:defRPr>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texto 3">
            <a:extLst>
              <a:ext uri="{FF2B5EF4-FFF2-40B4-BE49-F238E27FC236}">
                <a16:creationId xmlns:a16="http://schemas.microsoft.com/office/drawing/2014/main" id="{F14A5BCA-21FB-4F80-5D90-71B92FADA722}"/>
              </a:ext>
            </a:extLst>
          </p:cNvPr>
          <p:cNvSpPr>
            <a:spLocks noGrp="1"/>
          </p:cNvSpPr>
          <p:nvPr>
            <p:ph type="body" sz="half" idx="2"/>
          </p:nvPr>
        </p:nvSpPr>
        <p:spPr>
          <a:xfrm>
            <a:off x="839788" y="2057400"/>
            <a:ext cx="3932237" cy="3811588"/>
          </a:xfr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5" name="Marcador de fecha 4">
            <a:extLst>
              <a:ext uri="{FF2B5EF4-FFF2-40B4-BE49-F238E27FC236}">
                <a16:creationId xmlns:a16="http://schemas.microsoft.com/office/drawing/2014/main" id="{1DC4DC66-6DB7-E14E-1352-1E2E2ED4EDE4}"/>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6" name="Marcador de pie de página 5">
            <a:extLst>
              <a:ext uri="{FF2B5EF4-FFF2-40B4-BE49-F238E27FC236}">
                <a16:creationId xmlns:a16="http://schemas.microsoft.com/office/drawing/2014/main" id="{15AEA652-EF40-005F-FF90-AD253E40DB70}"/>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7" name="Marcador de número de diapositiva 6">
            <a:extLst>
              <a:ext uri="{FF2B5EF4-FFF2-40B4-BE49-F238E27FC236}">
                <a16:creationId xmlns:a16="http://schemas.microsoft.com/office/drawing/2014/main" id="{9E9AB725-99AA-BB55-8E39-F039EB14A8E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295096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65C95-5503-7D88-003E-0E2E5F911302}"/>
              </a:ext>
            </a:extLst>
          </p:cNvPr>
          <p:cNvSpPr>
            <a:spLocks noGrp="1"/>
          </p:cNvSpPr>
          <p:nvPr>
            <p:ph type="title"/>
          </p:nvPr>
        </p:nvSpPr>
        <p:spPr>
          <a:xfrm>
            <a:off x="839788" y="457200"/>
            <a:ext cx="3932237" cy="1600200"/>
          </a:xfrm>
        </p:spPr>
        <p:txBody>
          <a:bodyPr anchor="b"/>
          <a:lstStyle>
            <a:lvl1pPr>
              <a:defRPr sz="3200">
                <a:latin typeface="Verdana" panose="020B0604030504040204" pitchFamily="34" charset="0"/>
              </a:defRPr>
            </a:lvl1pPr>
          </a:lstStyle>
          <a:p>
            <a:r>
              <a:rPr lang="es-ES" dirty="0"/>
              <a:t>Haga clic para modificar el estilo de título del patrón</a:t>
            </a:r>
            <a:endParaRPr lang="es-CO" dirty="0"/>
          </a:p>
        </p:txBody>
      </p:sp>
      <p:sp>
        <p:nvSpPr>
          <p:cNvPr id="3" name="Marcador de posición de imagen 2">
            <a:extLst>
              <a:ext uri="{FF2B5EF4-FFF2-40B4-BE49-F238E27FC236}">
                <a16:creationId xmlns:a16="http://schemas.microsoft.com/office/drawing/2014/main" id="{93AC4D1E-48F0-A1F3-F9C4-7B875CE887C0}"/>
              </a:ext>
            </a:extLst>
          </p:cNvPr>
          <p:cNvSpPr>
            <a:spLocks noGrp="1"/>
          </p:cNvSpPr>
          <p:nvPr>
            <p:ph type="pic" idx="1"/>
          </p:nvPr>
        </p:nvSpPr>
        <p:spPr>
          <a:xfrm>
            <a:off x="5183188" y="987425"/>
            <a:ext cx="6172200" cy="4873625"/>
          </a:xfrm>
        </p:spPr>
        <p:txBody>
          <a:bodyPr/>
          <a:lstStyle>
            <a:lvl1pPr marL="0" indent="0">
              <a:buNone/>
              <a:defRPr sz="3200">
                <a:latin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a:extLst>
              <a:ext uri="{FF2B5EF4-FFF2-40B4-BE49-F238E27FC236}">
                <a16:creationId xmlns:a16="http://schemas.microsoft.com/office/drawing/2014/main" id="{31F0E517-DE99-33E7-2751-3A45597C88D9}"/>
              </a:ext>
            </a:extLst>
          </p:cNvPr>
          <p:cNvSpPr>
            <a:spLocks noGrp="1"/>
          </p:cNvSpPr>
          <p:nvPr>
            <p:ph type="body" sz="half" idx="2"/>
          </p:nvPr>
        </p:nvSpPr>
        <p:spPr>
          <a:xfrm>
            <a:off x="839788" y="2057400"/>
            <a:ext cx="3932237" cy="3811588"/>
          </a:xfr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5" name="Marcador de fecha 4">
            <a:extLst>
              <a:ext uri="{FF2B5EF4-FFF2-40B4-BE49-F238E27FC236}">
                <a16:creationId xmlns:a16="http://schemas.microsoft.com/office/drawing/2014/main" id="{F9892408-C707-58E8-CE35-B1C506B77F0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6" name="Marcador de pie de página 5">
            <a:extLst>
              <a:ext uri="{FF2B5EF4-FFF2-40B4-BE49-F238E27FC236}">
                <a16:creationId xmlns:a16="http://schemas.microsoft.com/office/drawing/2014/main" id="{A65293AC-92C2-E7E4-0ECB-1F609042D46A}"/>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7" name="Marcador de número de diapositiva 6">
            <a:extLst>
              <a:ext uri="{FF2B5EF4-FFF2-40B4-BE49-F238E27FC236}">
                <a16:creationId xmlns:a16="http://schemas.microsoft.com/office/drawing/2014/main" id="{5AB57530-0A48-7CB0-27F9-91E065538C4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3752666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5C3E2-E170-9268-25A1-AE60BCD4A181}"/>
              </a:ext>
            </a:extLst>
          </p:cNvPr>
          <p:cNvSpPr>
            <a:spLocks noGrp="1"/>
          </p:cNvSpPr>
          <p:nvPr>
            <p:ph type="title"/>
          </p:nvPr>
        </p:nvSpPr>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vertical 2">
            <a:extLst>
              <a:ext uri="{FF2B5EF4-FFF2-40B4-BE49-F238E27FC236}">
                <a16:creationId xmlns:a16="http://schemas.microsoft.com/office/drawing/2014/main" id="{6FDC4665-0C8C-E09A-7C93-4DB3CB0A64FB}"/>
              </a:ext>
            </a:extLst>
          </p:cNvPr>
          <p:cNvSpPr>
            <a:spLocks noGrp="1"/>
          </p:cNvSpPr>
          <p:nvPr>
            <p:ph type="body" orient="vert" idx="1"/>
          </p:nvPr>
        </p:nvSpPr>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3863F176-85B0-9D54-437B-996F56A1D5B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5" name="Marcador de pie de página 4">
            <a:extLst>
              <a:ext uri="{FF2B5EF4-FFF2-40B4-BE49-F238E27FC236}">
                <a16:creationId xmlns:a16="http://schemas.microsoft.com/office/drawing/2014/main" id="{AD9FF4C6-8C08-CBB4-3CE2-59E6FA53D104}"/>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DD7E2D5-E6C7-D872-FB2D-BAF970486C9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2528054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AB6635-A1FA-05FB-BAB0-2B865D5253CF}"/>
              </a:ext>
            </a:extLst>
          </p:cNvPr>
          <p:cNvSpPr>
            <a:spLocks noGrp="1"/>
          </p:cNvSpPr>
          <p:nvPr>
            <p:ph type="title" orient="vert"/>
          </p:nvPr>
        </p:nvSpPr>
        <p:spPr>
          <a:xfrm>
            <a:off x="8724900" y="365125"/>
            <a:ext cx="2628900" cy="5811838"/>
          </a:xfrm>
        </p:spPr>
        <p:txBody>
          <a:bodyPr vert="eaVert"/>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vertical 2">
            <a:extLst>
              <a:ext uri="{FF2B5EF4-FFF2-40B4-BE49-F238E27FC236}">
                <a16:creationId xmlns:a16="http://schemas.microsoft.com/office/drawing/2014/main" id="{86005000-C67B-39FC-C963-1BE222E2F73B}"/>
              </a:ext>
            </a:extLst>
          </p:cNvPr>
          <p:cNvSpPr>
            <a:spLocks noGrp="1"/>
          </p:cNvSpPr>
          <p:nvPr>
            <p:ph type="body" orient="vert" idx="1"/>
          </p:nvPr>
        </p:nvSpPr>
        <p:spPr>
          <a:xfrm>
            <a:off x="838200" y="365125"/>
            <a:ext cx="7734300" cy="5811838"/>
          </a:xfrm>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7277B06B-FF69-1B1F-5058-EED75F49A9FE}"/>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5" name="Marcador de pie de página 4">
            <a:extLst>
              <a:ext uri="{FF2B5EF4-FFF2-40B4-BE49-F238E27FC236}">
                <a16:creationId xmlns:a16="http://schemas.microsoft.com/office/drawing/2014/main" id="{9A1E3432-7CD9-B690-69AF-9AB3EC20FD42}"/>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40FBBF71-D1BB-B37A-0A5C-4B7A1432A52A}"/>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982265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04_03_options">
    <p:spTree>
      <p:nvGrpSpPr>
        <p:cNvPr id="1" name=""/>
        <p:cNvGrpSpPr/>
        <p:nvPr/>
      </p:nvGrpSpPr>
      <p:grpSpPr>
        <a:xfrm>
          <a:off x="0" y="0"/>
          <a:ext cx="0" cy="0"/>
          <a:chOff x="0" y="0"/>
          <a:chExt cx="0" cy="0"/>
        </a:xfrm>
      </p:grpSpPr>
      <p:sp>
        <p:nvSpPr>
          <p:cNvPr id="11" name="Text Placeholder 33"/>
          <p:cNvSpPr>
            <a:spLocks noGrp="1"/>
          </p:cNvSpPr>
          <p:nvPr>
            <p:ph type="body" sz="quarter" idx="11" hasCustomPrompt="1"/>
          </p:nvPr>
        </p:nvSpPr>
        <p:spPr>
          <a:xfrm>
            <a:off x="779145" y="1274759"/>
            <a:ext cx="2390775" cy="858842"/>
          </a:xfrm>
          <a:prstGeom prst="rect">
            <a:avLst/>
          </a:prstGeom>
        </p:spPr>
        <p:txBody>
          <a:bodyPr>
            <a:noAutofit/>
          </a:bodyPr>
          <a:lstStyle>
            <a:lvl1pPr marL="0" indent="0">
              <a:buNone/>
              <a:defRPr sz="1100">
                <a:solidFill>
                  <a:schemeClr val="tx1"/>
                </a:solidFill>
              </a:defRPr>
            </a:lvl1pPr>
          </a:lstStyle>
          <a:p>
            <a:pPr lvl="0"/>
            <a:r>
              <a:rPr lang="en-US" dirty="0"/>
              <a:t>Lorem ipsum dolor sit amet, consectetur adipiscing elit, sed do eiusmod tempor incididunt ut labore et dolore magna aliqua. </a:t>
            </a:r>
          </a:p>
        </p:txBody>
      </p:sp>
      <p:sp>
        <p:nvSpPr>
          <p:cNvPr id="12" name="Text Placeholder 36"/>
          <p:cNvSpPr>
            <a:spLocks noGrp="1"/>
          </p:cNvSpPr>
          <p:nvPr>
            <p:ph type="body" sz="quarter" idx="12" hasCustomPrompt="1"/>
          </p:nvPr>
        </p:nvSpPr>
        <p:spPr>
          <a:xfrm>
            <a:off x="8991599" y="872328"/>
            <a:ext cx="2403791" cy="541338"/>
          </a:xfrm>
          <a:prstGeom prst="rect">
            <a:avLst/>
          </a:prstGeom>
        </p:spPr>
        <p:txBody>
          <a:bodyPr>
            <a:noAutofit/>
          </a:bodyPr>
          <a:lstStyle>
            <a:lvl1pPr marL="0" indent="0" algn="r">
              <a:buNone/>
              <a:defRPr kumimoji="0" lang="en-US" sz="1800" b="0" i="0" u="none" strike="noStrike" kern="1200" cap="none" normalizeH="0" baseline="0" dirty="0" smtClean="0">
                <a:ln>
                  <a:noFill/>
                </a:ln>
                <a:solidFill>
                  <a:schemeClr val="tx1"/>
                </a:solidFill>
                <a:effectLst/>
                <a:latin typeface="Open Sans Semibold" panose="020B0706030804020204" pitchFamily="34" charset="0"/>
                <a:ea typeface="Open Sans Semibold" panose="020B0706030804020204" pitchFamily="34" charset="0"/>
                <a:cs typeface="Open Sans Semibold" panose="020B0706030804020204" pitchFamily="34" charset="0"/>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dirty="0"/>
              <a:t>INFODATA 0</a:t>
            </a:r>
            <a:r>
              <a:rPr lang="ru-RU" dirty="0"/>
              <a:t>3</a:t>
            </a:r>
          </a:p>
        </p:txBody>
      </p:sp>
      <p:sp>
        <p:nvSpPr>
          <p:cNvPr id="13" name="Text Placeholder 33"/>
          <p:cNvSpPr>
            <a:spLocks noGrp="1"/>
          </p:cNvSpPr>
          <p:nvPr>
            <p:ph type="body" sz="quarter" idx="13" hasCustomPrompt="1"/>
          </p:nvPr>
        </p:nvSpPr>
        <p:spPr>
          <a:xfrm>
            <a:off x="8991599" y="1287459"/>
            <a:ext cx="2403791" cy="793752"/>
          </a:xfrm>
          <a:prstGeom prst="rect">
            <a:avLst/>
          </a:prstGeom>
        </p:spPr>
        <p:txBody>
          <a:bodyPr>
            <a:noAutofit/>
          </a:bodyPr>
          <a:lstStyle>
            <a:lvl1pPr marL="0" indent="0" algn="r">
              <a:buNone/>
              <a:defRPr sz="1100">
                <a:solidFill>
                  <a:schemeClr val="tx1"/>
                </a:solidFill>
              </a:defRPr>
            </a:lvl1pPr>
          </a:lstStyle>
          <a:p>
            <a:pPr lvl="0"/>
            <a:r>
              <a:rPr lang="en-US" dirty="0"/>
              <a:t>Lorem ipsum dolor sit amet, consectetur adipiscing elit, sed do eiusmod tempor incididunt ut labore et dolore magna aliqua. </a:t>
            </a:r>
          </a:p>
        </p:txBody>
      </p:sp>
      <p:sp>
        <p:nvSpPr>
          <p:cNvPr id="14" name="Text Placeholder 36"/>
          <p:cNvSpPr>
            <a:spLocks noGrp="1"/>
          </p:cNvSpPr>
          <p:nvPr>
            <p:ph type="body" sz="quarter" idx="14" hasCustomPrompt="1"/>
          </p:nvPr>
        </p:nvSpPr>
        <p:spPr>
          <a:xfrm>
            <a:off x="779145" y="872328"/>
            <a:ext cx="2390776" cy="541338"/>
          </a:xfrm>
          <a:prstGeom prst="rect">
            <a:avLst/>
          </a:prstGeom>
        </p:spPr>
        <p:txBody>
          <a:bodyPr>
            <a:noAutofit/>
          </a:bodyPr>
          <a:lstStyle>
            <a:lvl1pPr marL="0" indent="0" algn="l">
              <a:buNone/>
              <a:defRPr kumimoji="0" lang="en-US" sz="1800" b="0" i="0" u="none" strike="noStrike" kern="1200" cap="none" normalizeH="0" baseline="0" dirty="0" smtClean="0">
                <a:ln>
                  <a:noFill/>
                </a:ln>
                <a:solidFill>
                  <a:schemeClr val="tx1"/>
                </a:solidFill>
                <a:effectLst/>
                <a:latin typeface="Open Sans Semibold" panose="020B0706030804020204" pitchFamily="34" charset="0"/>
                <a:ea typeface="Open Sans Semibold" panose="020B0706030804020204" pitchFamily="34" charset="0"/>
                <a:cs typeface="Open Sans Semibold" panose="020B0706030804020204" pitchFamily="34" charset="0"/>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dirty="0"/>
              <a:t>INFODATA 0</a:t>
            </a:r>
            <a:r>
              <a:rPr lang="ru-RU" dirty="0"/>
              <a:t>2</a:t>
            </a:r>
          </a:p>
        </p:txBody>
      </p:sp>
      <p:sp>
        <p:nvSpPr>
          <p:cNvPr id="15" name="Text Placeholder 33"/>
          <p:cNvSpPr>
            <a:spLocks noGrp="1"/>
          </p:cNvSpPr>
          <p:nvPr>
            <p:ph type="body" sz="quarter" idx="15" hasCustomPrompt="1"/>
          </p:nvPr>
        </p:nvSpPr>
        <p:spPr>
          <a:xfrm>
            <a:off x="779145" y="5246684"/>
            <a:ext cx="2390775" cy="858842"/>
          </a:xfrm>
          <a:prstGeom prst="rect">
            <a:avLst/>
          </a:prstGeom>
        </p:spPr>
        <p:txBody>
          <a:bodyPr>
            <a:noAutofit/>
          </a:bodyPr>
          <a:lstStyle>
            <a:lvl1pPr marL="0" indent="0">
              <a:buNone/>
              <a:defRPr sz="1100">
                <a:solidFill>
                  <a:schemeClr val="tx1"/>
                </a:solidFill>
              </a:defRPr>
            </a:lvl1pPr>
          </a:lstStyle>
          <a:p>
            <a:pPr lvl="0"/>
            <a:r>
              <a:rPr lang="en-US" dirty="0"/>
              <a:t>Lorem ipsum dolor sit amet, consectetur adipiscing elit, sed do eiusmod tempor incididunt ut labore et dolore magna aliqua. </a:t>
            </a:r>
          </a:p>
        </p:txBody>
      </p:sp>
      <p:sp>
        <p:nvSpPr>
          <p:cNvPr id="20" name="Text Placeholder 36"/>
          <p:cNvSpPr>
            <a:spLocks noGrp="1"/>
          </p:cNvSpPr>
          <p:nvPr>
            <p:ph type="body" sz="quarter" idx="16" hasCustomPrompt="1"/>
          </p:nvPr>
        </p:nvSpPr>
        <p:spPr>
          <a:xfrm>
            <a:off x="779145" y="4844253"/>
            <a:ext cx="2390776" cy="541338"/>
          </a:xfrm>
          <a:prstGeom prst="rect">
            <a:avLst/>
          </a:prstGeom>
        </p:spPr>
        <p:txBody>
          <a:bodyPr>
            <a:noAutofit/>
          </a:bodyPr>
          <a:lstStyle>
            <a:lvl1pPr marL="0" indent="0" algn="l">
              <a:buNone/>
              <a:defRPr kumimoji="0" lang="en-US" sz="1800" b="0" i="0" u="none" strike="noStrike" kern="1200" cap="none" normalizeH="0" baseline="0" dirty="0" smtClean="0">
                <a:ln>
                  <a:noFill/>
                </a:ln>
                <a:solidFill>
                  <a:schemeClr val="tx1"/>
                </a:solidFill>
                <a:effectLst/>
                <a:latin typeface="Open Sans Semibold" panose="020B0706030804020204" pitchFamily="34" charset="0"/>
                <a:ea typeface="Open Sans Semibold" panose="020B0706030804020204" pitchFamily="34" charset="0"/>
                <a:cs typeface="Open Sans Semibold" panose="020B0706030804020204" pitchFamily="34" charset="0"/>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dirty="0"/>
              <a:t>INFODATA 0</a:t>
            </a:r>
            <a:r>
              <a:rPr lang="ru-RU" dirty="0"/>
              <a:t>1</a:t>
            </a:r>
          </a:p>
        </p:txBody>
      </p:sp>
      <p:sp>
        <p:nvSpPr>
          <p:cNvPr id="22" name="Text Placeholder 36"/>
          <p:cNvSpPr>
            <a:spLocks noGrp="1"/>
          </p:cNvSpPr>
          <p:nvPr>
            <p:ph type="body" sz="quarter" idx="17" hasCustomPrompt="1"/>
          </p:nvPr>
        </p:nvSpPr>
        <p:spPr>
          <a:xfrm>
            <a:off x="8991599" y="4844253"/>
            <a:ext cx="2403791" cy="541338"/>
          </a:xfrm>
          <a:prstGeom prst="rect">
            <a:avLst/>
          </a:prstGeom>
        </p:spPr>
        <p:txBody>
          <a:bodyPr>
            <a:noAutofit/>
          </a:bodyPr>
          <a:lstStyle>
            <a:lvl1pPr marL="0" indent="0" algn="r">
              <a:buNone/>
              <a:defRPr kumimoji="0" lang="en-US" sz="1800" b="0" i="0" u="none" strike="noStrike" kern="1200" cap="none" normalizeH="0" baseline="0" dirty="0" smtClean="0">
                <a:ln>
                  <a:noFill/>
                </a:ln>
                <a:solidFill>
                  <a:schemeClr val="tx1"/>
                </a:solidFill>
                <a:effectLst/>
                <a:latin typeface="Open Sans Semibold" panose="020B0706030804020204" pitchFamily="34" charset="0"/>
                <a:ea typeface="Open Sans Semibold" panose="020B0706030804020204" pitchFamily="34" charset="0"/>
                <a:cs typeface="Open Sans Semibold" panose="020B0706030804020204" pitchFamily="34" charset="0"/>
              </a:defRPr>
            </a:lvl1pPr>
            <a:lvl2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2pPr>
            <a:lvl3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3pPr>
            <a:lvl4pPr>
              <a:defRPr kumimoji="0" lang="en-US" sz="2400" b="1" i="0" u="none" strike="noStrike" kern="1200" cap="none" normalizeH="0" baseline="0" dirty="0" smtClean="0">
                <a:ln>
                  <a:noFill/>
                </a:ln>
                <a:solidFill>
                  <a:srgbClr val="FE2635"/>
                </a:solidFill>
                <a:effectLst/>
                <a:latin typeface="Open Sans" panose="020B0606030504020204" pitchFamily="34" charset="0"/>
                <a:ea typeface="+mn-ea"/>
                <a:cs typeface="+mn-cs"/>
              </a:defRPr>
            </a:lvl4pPr>
            <a:lvl5pPr>
              <a:defRPr kumimoji="0" lang="ru-RU" sz="2400" b="1" i="0" u="none" strike="noStrike" kern="1200" cap="none" normalizeH="0" baseline="0" dirty="0">
                <a:ln>
                  <a:noFill/>
                </a:ln>
                <a:solidFill>
                  <a:srgbClr val="FE2635"/>
                </a:solidFill>
                <a:effectLst/>
                <a:latin typeface="Open Sans" panose="020B0606030504020204" pitchFamily="34" charset="0"/>
                <a:ea typeface="+mn-ea"/>
                <a:cs typeface="+mn-cs"/>
              </a:defRPr>
            </a:lvl5pPr>
          </a:lstStyle>
          <a:p>
            <a:pPr lvl="0"/>
            <a:r>
              <a:rPr lang="en-US" dirty="0"/>
              <a:t>INFODATA 0</a:t>
            </a:r>
            <a:r>
              <a:rPr lang="ru-RU" dirty="0"/>
              <a:t>4</a:t>
            </a:r>
          </a:p>
        </p:txBody>
      </p:sp>
      <p:sp>
        <p:nvSpPr>
          <p:cNvPr id="23" name="Text Placeholder 33"/>
          <p:cNvSpPr>
            <a:spLocks noGrp="1"/>
          </p:cNvSpPr>
          <p:nvPr>
            <p:ph type="body" sz="quarter" idx="18" hasCustomPrompt="1"/>
          </p:nvPr>
        </p:nvSpPr>
        <p:spPr>
          <a:xfrm>
            <a:off x="8991599" y="5259384"/>
            <a:ext cx="2403791" cy="793752"/>
          </a:xfrm>
          <a:prstGeom prst="rect">
            <a:avLst/>
          </a:prstGeom>
        </p:spPr>
        <p:txBody>
          <a:bodyPr>
            <a:noAutofit/>
          </a:bodyPr>
          <a:lstStyle>
            <a:lvl1pPr marL="0" indent="0" algn="r">
              <a:buNone/>
              <a:defRPr sz="1100">
                <a:solidFill>
                  <a:schemeClr val="tx1"/>
                </a:solidFill>
              </a:defRPr>
            </a:lvl1pPr>
          </a:lstStyle>
          <a:p>
            <a:pPr lvl="0"/>
            <a:r>
              <a:rPr lang="en-US" dirty="0"/>
              <a:t>Lorem ipsum dolor sit amet, consectetur adipiscing elit, sed do eiusmod tempor incididunt ut labore et dolore magna aliqua. </a:t>
            </a:r>
          </a:p>
        </p:txBody>
      </p:sp>
    </p:spTree>
    <p:extLst>
      <p:ext uri="{BB962C8B-B14F-4D97-AF65-F5344CB8AC3E}">
        <p14:creationId xmlns:p14="http://schemas.microsoft.com/office/powerpoint/2010/main" val="4864831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5245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bg1"/>
                </a:solidFill>
                <a:latin typeface="Tahoma"/>
                <a:cs typeface="Tahoma"/>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extLst>
      <p:ext uri="{BB962C8B-B14F-4D97-AF65-F5344CB8AC3E}">
        <p14:creationId xmlns:p14="http://schemas.microsoft.com/office/powerpoint/2010/main" val="37181248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4924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extLst>
      <p:ext uri="{BB962C8B-B14F-4D97-AF65-F5344CB8AC3E}">
        <p14:creationId xmlns:p14="http://schemas.microsoft.com/office/powerpoint/2010/main" val="24138360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2590928" y="-10542"/>
            <a:ext cx="7010145" cy="492443"/>
          </a:xfrm>
        </p:spPr>
        <p:txBody>
          <a:bodyPr lIns="0" tIns="0" rIns="0" bIns="0"/>
          <a:lstStyle>
            <a:lvl1pPr>
              <a:defRPr sz="3200" b="1" i="0">
                <a:solidFill>
                  <a:srgbClr val="F85AB8"/>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extLst>
      <p:ext uri="{BB962C8B-B14F-4D97-AF65-F5344CB8AC3E}">
        <p14:creationId xmlns:p14="http://schemas.microsoft.com/office/powerpoint/2010/main" val="27748263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2590928" y="-10542"/>
            <a:ext cx="7010145" cy="492443"/>
          </a:xfrm>
        </p:spPr>
        <p:txBody>
          <a:bodyPr lIns="0" tIns="0" rIns="0" bIns="0"/>
          <a:lstStyle>
            <a:lvl1pPr>
              <a:defRPr sz="3200" b="1" i="0">
                <a:solidFill>
                  <a:srgbClr val="F85AB8"/>
                </a:solidFill>
                <a:latin typeface="Calibri"/>
                <a:cs typeface="Calibri"/>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extLst>
      <p:ext uri="{BB962C8B-B14F-4D97-AF65-F5344CB8AC3E}">
        <p14:creationId xmlns:p14="http://schemas.microsoft.com/office/powerpoint/2010/main" val="613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6AD64394-963E-D625-32AA-BDFC76B6E81B}"/>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4" name="Marcador de pie de página 3">
            <a:extLst>
              <a:ext uri="{FF2B5EF4-FFF2-40B4-BE49-F238E27FC236}">
                <a16:creationId xmlns:a16="http://schemas.microsoft.com/office/drawing/2014/main" id="{C0F68054-34D7-9279-DFD5-715512BF4F92}"/>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5" name="Marcador de número de diapositiva 4">
            <a:extLst>
              <a:ext uri="{FF2B5EF4-FFF2-40B4-BE49-F238E27FC236}">
                <a16:creationId xmlns:a16="http://schemas.microsoft.com/office/drawing/2014/main" id="{4916C35A-4761-CBE9-49AD-2C3A4928C1E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7" name="Imagen 6">
            <a:extLst>
              <a:ext uri="{FF2B5EF4-FFF2-40B4-BE49-F238E27FC236}">
                <a16:creationId xmlns:a16="http://schemas.microsoft.com/office/drawing/2014/main" id="{3F03094B-3B2A-4C1A-84F1-903486D2D0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0" y="-150"/>
            <a:ext cx="12187219" cy="6858298"/>
          </a:xfrm>
          <a:prstGeom prst="rect">
            <a:avLst/>
          </a:prstGeom>
        </p:spPr>
      </p:pic>
    </p:spTree>
    <p:extLst>
      <p:ext uri="{BB962C8B-B14F-4D97-AF65-F5344CB8AC3E}">
        <p14:creationId xmlns:p14="http://schemas.microsoft.com/office/powerpoint/2010/main" val="1034561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2590928" y="-10542"/>
            <a:ext cx="7010145" cy="492443"/>
          </a:xfrm>
        </p:spPr>
        <p:txBody>
          <a:bodyPr lIns="0" tIns="0" rIns="0" bIns="0"/>
          <a:lstStyle>
            <a:lvl1pPr>
              <a:defRPr sz="3200" b="1" i="0">
                <a:solidFill>
                  <a:srgbClr val="F85AB8"/>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extLst>
      <p:ext uri="{BB962C8B-B14F-4D97-AF65-F5344CB8AC3E}">
        <p14:creationId xmlns:p14="http://schemas.microsoft.com/office/powerpoint/2010/main" val="11269948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4/8/2024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dirty="0"/>
          </a:p>
        </p:txBody>
      </p:sp>
    </p:spTree>
    <p:extLst>
      <p:ext uri="{BB962C8B-B14F-4D97-AF65-F5344CB8AC3E}">
        <p14:creationId xmlns:p14="http://schemas.microsoft.com/office/powerpoint/2010/main" val="37155639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9049453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1275083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3557645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40703248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3677898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2860080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87615817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3291927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C4201D2B-7635-B428-D717-5BAA3AF3AB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0" y="-150"/>
            <a:ext cx="12187219" cy="6858298"/>
          </a:xfrm>
          <a:prstGeom prst="rect">
            <a:avLst/>
          </a:prstGeom>
        </p:spPr>
      </p:pic>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dirty="0"/>
              <a:t>Haga clic para modificar el estilo de título del patrón</a:t>
            </a:r>
            <a:endParaRPr lang="es-CO" dirty="0"/>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endParaRPr lang="es-CO" dirty="0"/>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10" name="Imagen 9">
            <a:extLst>
              <a:ext uri="{FF2B5EF4-FFF2-40B4-BE49-F238E27FC236}">
                <a16:creationId xmlns:a16="http://schemas.microsoft.com/office/drawing/2014/main" id="{7546D40A-96B8-D561-0EFF-E423FA89EF7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6857"/>
          <a:stretch/>
        </p:blipFill>
        <p:spPr>
          <a:xfrm>
            <a:off x="266" y="470263"/>
            <a:ext cx="12191733" cy="6387886"/>
          </a:xfrm>
          <a:prstGeom prst="rect">
            <a:avLst/>
          </a:prstGeom>
        </p:spPr>
      </p:pic>
      <p:sp>
        <p:nvSpPr>
          <p:cNvPr id="9" name="CuadroTexto 8">
            <a:extLst>
              <a:ext uri="{FF2B5EF4-FFF2-40B4-BE49-F238E27FC236}">
                <a16:creationId xmlns:a16="http://schemas.microsoft.com/office/drawing/2014/main" id="{73338314-BADA-4EB7-B0D3-4403B7D8AC15}"/>
              </a:ext>
            </a:extLst>
          </p:cNvPr>
          <p:cNvSpPr txBox="1"/>
          <p:nvPr userDrawn="1"/>
        </p:nvSpPr>
        <p:spPr>
          <a:xfrm>
            <a:off x="4744510" y="6639446"/>
            <a:ext cx="2702984" cy="261610"/>
          </a:xfrm>
          <a:prstGeom prst="rect">
            <a:avLst/>
          </a:prstGeom>
          <a:noFill/>
        </p:spPr>
        <p:txBody>
          <a:bodyPr wrap="none" rtlCol="0">
            <a:spAutoFit/>
          </a:bodyPr>
          <a:lstStyle/>
          <a:p>
            <a:pPr algn="ctr"/>
            <a:r>
              <a:rPr lang="es-CO" sz="1100" b="1" dirty="0">
                <a:solidFill>
                  <a:schemeClr val="bg1"/>
                </a:solidFill>
                <a:latin typeface="Verdana" panose="020B0604030504040204" pitchFamily="34" charset="0"/>
              </a:rPr>
              <a:t>www.parquesnacionales.gov.co</a:t>
            </a:r>
          </a:p>
        </p:txBody>
      </p:sp>
    </p:spTree>
    <p:extLst>
      <p:ext uri="{BB962C8B-B14F-4D97-AF65-F5344CB8AC3E}">
        <p14:creationId xmlns:p14="http://schemas.microsoft.com/office/powerpoint/2010/main" val="35722071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5878957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28862205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extLst>
      <p:ext uri="{BB962C8B-B14F-4D97-AF65-F5344CB8AC3E}">
        <p14:creationId xmlns:p14="http://schemas.microsoft.com/office/powerpoint/2010/main" val="1791919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10" name="Imagen 9">
            <a:extLst>
              <a:ext uri="{FF2B5EF4-FFF2-40B4-BE49-F238E27FC236}">
                <a16:creationId xmlns:a16="http://schemas.microsoft.com/office/drawing/2014/main" id="{2FE73CBD-6DB6-1214-E362-FB219C18C3D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390" y="-150"/>
            <a:ext cx="12187219" cy="6858298"/>
          </a:xfrm>
          <a:prstGeom prst="rect">
            <a:avLst/>
          </a:prstGeom>
        </p:spPr>
      </p:pic>
    </p:spTree>
    <p:extLst>
      <p:ext uri="{BB962C8B-B14F-4D97-AF65-F5344CB8AC3E}">
        <p14:creationId xmlns:p14="http://schemas.microsoft.com/office/powerpoint/2010/main" val="36523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0128F-3548-EBBF-BD29-1EB1D245720C}"/>
              </a:ext>
            </a:extLst>
          </p:cNvPr>
          <p:cNvSpPr>
            <a:spLocks noGrp="1"/>
          </p:cNvSpPr>
          <p:nvPr>
            <p:ph type="title"/>
          </p:nvPr>
        </p:nvSpPr>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contenido 2">
            <a:extLst>
              <a:ext uri="{FF2B5EF4-FFF2-40B4-BE49-F238E27FC236}">
                <a16:creationId xmlns:a16="http://schemas.microsoft.com/office/drawing/2014/main" id="{2B611771-8F44-52FC-9741-53E17FE3733D}"/>
              </a:ext>
            </a:extLst>
          </p:cNvPr>
          <p:cNvSpPr>
            <a:spLocks noGrp="1"/>
          </p:cNvSpPr>
          <p:nvPr>
            <p:ph idx="1"/>
          </p:nvPr>
        </p:nvSpPr>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CA0D0EFA-890A-CDAE-F1B6-CDA7C84A4BFA}"/>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5" name="Marcador de pie de página 4">
            <a:extLst>
              <a:ext uri="{FF2B5EF4-FFF2-40B4-BE49-F238E27FC236}">
                <a16:creationId xmlns:a16="http://schemas.microsoft.com/office/drawing/2014/main" id="{9903C958-22C5-59D4-D584-C88407A5F5A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D0441F80-8960-189A-2E8E-15505E6A0F98}"/>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12" name="Imagen 11">
            <a:extLst>
              <a:ext uri="{FF2B5EF4-FFF2-40B4-BE49-F238E27FC236}">
                <a16:creationId xmlns:a16="http://schemas.microsoft.com/office/drawing/2014/main" id="{1E0D5B4D-8D04-D303-11C5-903527568E7E}"/>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6857"/>
          <a:stretch/>
        </p:blipFill>
        <p:spPr>
          <a:xfrm>
            <a:off x="266" y="470263"/>
            <a:ext cx="12191733" cy="6387886"/>
          </a:xfrm>
          <a:prstGeom prst="rect">
            <a:avLst/>
          </a:prstGeom>
        </p:spPr>
      </p:pic>
      <p:sp>
        <p:nvSpPr>
          <p:cNvPr id="8" name="CuadroTexto 7">
            <a:extLst>
              <a:ext uri="{FF2B5EF4-FFF2-40B4-BE49-F238E27FC236}">
                <a16:creationId xmlns:a16="http://schemas.microsoft.com/office/drawing/2014/main" id="{0B2DE566-F621-4E4B-8394-2CF03DDECE29}"/>
              </a:ext>
            </a:extLst>
          </p:cNvPr>
          <p:cNvSpPr txBox="1"/>
          <p:nvPr userDrawn="1"/>
        </p:nvSpPr>
        <p:spPr>
          <a:xfrm>
            <a:off x="4744510" y="6639446"/>
            <a:ext cx="2702984" cy="261610"/>
          </a:xfrm>
          <a:prstGeom prst="rect">
            <a:avLst/>
          </a:prstGeom>
          <a:noFill/>
        </p:spPr>
        <p:txBody>
          <a:bodyPr wrap="none" rtlCol="0">
            <a:spAutoFit/>
          </a:bodyPr>
          <a:lstStyle/>
          <a:p>
            <a:pPr algn="ctr"/>
            <a:r>
              <a:rPr lang="es-CO" sz="1100" b="1" dirty="0">
                <a:solidFill>
                  <a:schemeClr val="bg1"/>
                </a:solidFill>
                <a:latin typeface="Verdana" panose="020B0604030504040204" pitchFamily="34" charset="0"/>
              </a:rPr>
              <a:t>www.parquesnacionales.gov.co</a:t>
            </a:r>
          </a:p>
        </p:txBody>
      </p:sp>
    </p:spTree>
    <p:extLst>
      <p:ext uri="{BB962C8B-B14F-4D97-AF65-F5344CB8AC3E}">
        <p14:creationId xmlns:p14="http://schemas.microsoft.com/office/powerpoint/2010/main" val="2046970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1F210-8371-C703-B82E-47C593C78A20}"/>
              </a:ext>
            </a:extLst>
          </p:cNvPr>
          <p:cNvSpPr>
            <a:spLocks noGrp="1"/>
          </p:cNvSpPr>
          <p:nvPr>
            <p:ph type="title"/>
          </p:nvPr>
        </p:nvSpPr>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contenido 2">
            <a:extLst>
              <a:ext uri="{FF2B5EF4-FFF2-40B4-BE49-F238E27FC236}">
                <a16:creationId xmlns:a16="http://schemas.microsoft.com/office/drawing/2014/main" id="{0B15A348-98B3-3879-5E17-CB0127E64850}"/>
              </a:ext>
            </a:extLst>
          </p:cNvPr>
          <p:cNvSpPr>
            <a:spLocks noGrp="1"/>
          </p:cNvSpPr>
          <p:nvPr>
            <p:ph sz="half" idx="1"/>
          </p:nvPr>
        </p:nvSpPr>
        <p:spPr>
          <a:xfrm>
            <a:off x="838200" y="1825625"/>
            <a:ext cx="5181600" cy="435133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contenido 3">
            <a:extLst>
              <a:ext uri="{FF2B5EF4-FFF2-40B4-BE49-F238E27FC236}">
                <a16:creationId xmlns:a16="http://schemas.microsoft.com/office/drawing/2014/main" id="{88F33D3A-1132-9B1A-B962-CD60ABDB6F59}"/>
              </a:ext>
            </a:extLst>
          </p:cNvPr>
          <p:cNvSpPr>
            <a:spLocks noGrp="1"/>
          </p:cNvSpPr>
          <p:nvPr>
            <p:ph sz="half" idx="2"/>
          </p:nvPr>
        </p:nvSpPr>
        <p:spPr>
          <a:xfrm>
            <a:off x="6172200" y="1825625"/>
            <a:ext cx="5181600" cy="435133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5" name="Marcador de fecha 4">
            <a:extLst>
              <a:ext uri="{FF2B5EF4-FFF2-40B4-BE49-F238E27FC236}">
                <a16:creationId xmlns:a16="http://schemas.microsoft.com/office/drawing/2014/main" id="{81E0D49E-7178-69A3-8F58-4D4C48A6CEFA}"/>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6" name="Marcador de pie de página 5">
            <a:extLst>
              <a:ext uri="{FF2B5EF4-FFF2-40B4-BE49-F238E27FC236}">
                <a16:creationId xmlns:a16="http://schemas.microsoft.com/office/drawing/2014/main" id="{2F5CC090-A935-39EC-1352-2703D7774C2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7" name="Marcador de número de diapositiva 6">
            <a:extLst>
              <a:ext uri="{FF2B5EF4-FFF2-40B4-BE49-F238E27FC236}">
                <a16:creationId xmlns:a16="http://schemas.microsoft.com/office/drawing/2014/main" id="{F9F37035-180E-0152-1228-EECA44274B0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92669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AB338-F339-66BE-83C6-7A3F6FECC920}"/>
              </a:ext>
            </a:extLst>
          </p:cNvPr>
          <p:cNvSpPr>
            <a:spLocks noGrp="1"/>
          </p:cNvSpPr>
          <p:nvPr>
            <p:ph type="title"/>
          </p:nvPr>
        </p:nvSpPr>
        <p:spPr>
          <a:xfrm>
            <a:off x="839788" y="365125"/>
            <a:ext cx="10515600" cy="1325563"/>
          </a:xfrm>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69935FC1-EFEA-9E70-C955-E0F46AFA9912}"/>
              </a:ext>
            </a:extLst>
          </p:cNvPr>
          <p:cNvSpPr>
            <a:spLocks noGrp="1"/>
          </p:cNvSpPr>
          <p:nvPr>
            <p:ph type="body" idx="1"/>
          </p:nvPr>
        </p:nvSpPr>
        <p:spPr>
          <a:xfrm>
            <a:off x="839788" y="1681163"/>
            <a:ext cx="5157787" cy="823912"/>
          </a:xfr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4" name="Marcador de contenido 3">
            <a:extLst>
              <a:ext uri="{FF2B5EF4-FFF2-40B4-BE49-F238E27FC236}">
                <a16:creationId xmlns:a16="http://schemas.microsoft.com/office/drawing/2014/main" id="{B52A0A90-FD8F-D098-9E3C-8B3903C7EAD4}"/>
              </a:ext>
            </a:extLst>
          </p:cNvPr>
          <p:cNvSpPr>
            <a:spLocks noGrp="1"/>
          </p:cNvSpPr>
          <p:nvPr>
            <p:ph sz="half" idx="2"/>
          </p:nvPr>
        </p:nvSpPr>
        <p:spPr>
          <a:xfrm>
            <a:off x="839788" y="2505075"/>
            <a:ext cx="5157787" cy="368458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5" name="Marcador de texto 4">
            <a:extLst>
              <a:ext uri="{FF2B5EF4-FFF2-40B4-BE49-F238E27FC236}">
                <a16:creationId xmlns:a16="http://schemas.microsoft.com/office/drawing/2014/main" id="{A0F47486-611C-6371-6BFF-C8AADB90A803}"/>
              </a:ext>
            </a:extLst>
          </p:cNvPr>
          <p:cNvSpPr>
            <a:spLocks noGrp="1"/>
          </p:cNvSpPr>
          <p:nvPr>
            <p:ph type="body" sz="quarter" idx="3"/>
          </p:nvPr>
        </p:nvSpPr>
        <p:spPr>
          <a:xfrm>
            <a:off x="6172200" y="1681163"/>
            <a:ext cx="5183188" cy="823912"/>
          </a:xfr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6" name="Marcador de contenido 5">
            <a:extLst>
              <a:ext uri="{FF2B5EF4-FFF2-40B4-BE49-F238E27FC236}">
                <a16:creationId xmlns:a16="http://schemas.microsoft.com/office/drawing/2014/main" id="{25A5BFE2-9B56-F9FE-1317-1698B3D8A8E5}"/>
              </a:ext>
            </a:extLst>
          </p:cNvPr>
          <p:cNvSpPr>
            <a:spLocks noGrp="1"/>
          </p:cNvSpPr>
          <p:nvPr>
            <p:ph sz="quarter" idx="4"/>
          </p:nvPr>
        </p:nvSpPr>
        <p:spPr>
          <a:xfrm>
            <a:off x="6172200" y="2505075"/>
            <a:ext cx="5183188" cy="368458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7" name="Marcador de fecha 6">
            <a:extLst>
              <a:ext uri="{FF2B5EF4-FFF2-40B4-BE49-F238E27FC236}">
                <a16:creationId xmlns:a16="http://schemas.microsoft.com/office/drawing/2014/main" id="{758251A3-C7BF-3DF9-1006-6349C94FA1F1}"/>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8" name="Marcador de pie de página 7">
            <a:extLst>
              <a:ext uri="{FF2B5EF4-FFF2-40B4-BE49-F238E27FC236}">
                <a16:creationId xmlns:a16="http://schemas.microsoft.com/office/drawing/2014/main" id="{644687DF-C287-0B90-0384-AC46566F9DE1}"/>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9" name="Marcador de número de diapositiva 8">
            <a:extLst>
              <a:ext uri="{FF2B5EF4-FFF2-40B4-BE49-F238E27FC236}">
                <a16:creationId xmlns:a16="http://schemas.microsoft.com/office/drawing/2014/main" id="{EB92D22D-0268-7F05-56E0-5963F89C291C}"/>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3257333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5FE461-F01D-222B-4C7C-57D2AA8652C0}"/>
              </a:ext>
            </a:extLst>
          </p:cNvPr>
          <p:cNvSpPr>
            <a:spLocks noGrp="1"/>
          </p:cNvSpPr>
          <p:nvPr>
            <p:ph type="title"/>
          </p:nvPr>
        </p:nvSpPr>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fecha 2">
            <a:extLst>
              <a:ext uri="{FF2B5EF4-FFF2-40B4-BE49-F238E27FC236}">
                <a16:creationId xmlns:a16="http://schemas.microsoft.com/office/drawing/2014/main" id="{5CFB908D-19D2-F83C-4039-D58C06ECA823}"/>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4" name="Marcador de pie de página 3">
            <a:extLst>
              <a:ext uri="{FF2B5EF4-FFF2-40B4-BE49-F238E27FC236}">
                <a16:creationId xmlns:a16="http://schemas.microsoft.com/office/drawing/2014/main" id="{877D68EF-BFF2-A72E-07EE-5E72D7A4740D}"/>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5" name="Marcador de número de diapositiva 4">
            <a:extLst>
              <a:ext uri="{FF2B5EF4-FFF2-40B4-BE49-F238E27FC236}">
                <a16:creationId xmlns:a16="http://schemas.microsoft.com/office/drawing/2014/main" id="{538FE25A-BF2A-CF99-7E87-C956434B72ED}"/>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271424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B9DC9B7-1E4F-7D26-4BD7-745061F4E257}"/>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8/04/2024</a:t>
            </a:fld>
            <a:endParaRPr lang="es-CO" dirty="0"/>
          </a:p>
        </p:txBody>
      </p:sp>
      <p:sp>
        <p:nvSpPr>
          <p:cNvPr id="3" name="Marcador de pie de página 2">
            <a:extLst>
              <a:ext uri="{FF2B5EF4-FFF2-40B4-BE49-F238E27FC236}">
                <a16:creationId xmlns:a16="http://schemas.microsoft.com/office/drawing/2014/main" id="{9F5816B9-11D6-2A5A-0FD1-DB0FC94DB765}"/>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4" name="Marcador de número de diapositiva 3">
            <a:extLst>
              <a:ext uri="{FF2B5EF4-FFF2-40B4-BE49-F238E27FC236}">
                <a16:creationId xmlns:a16="http://schemas.microsoft.com/office/drawing/2014/main" id="{D3A788D0-F4D3-2B6C-9239-17F58235B62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66274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Layout" Target="../slideLayouts/slideLayout19.xml"/><Relationship Id="rId7" Type="http://schemas.openxmlformats.org/officeDocument/2006/relationships/image" Target="../media/image5.jpeg"/><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theme" Target="../theme/theme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F842174-351A-5C35-E775-1CDC59E177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65D2E68F-9A0D-D89E-ED06-73EDB9E63B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D0A95696-420C-C45E-6F3E-ED258E8D8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defRPr>
            </a:lvl1pPr>
          </a:lstStyle>
          <a:p>
            <a:fld id="{856A6FAC-9192-436B-870E-80DDE60983C7}" type="datetimeFigureOut">
              <a:rPr lang="es-CO" smtClean="0"/>
              <a:pPr/>
              <a:t>8/04/2024</a:t>
            </a:fld>
            <a:endParaRPr lang="es-CO" dirty="0"/>
          </a:p>
        </p:txBody>
      </p:sp>
      <p:sp>
        <p:nvSpPr>
          <p:cNvPr id="5" name="Marcador de pie de página 4">
            <a:extLst>
              <a:ext uri="{FF2B5EF4-FFF2-40B4-BE49-F238E27FC236}">
                <a16:creationId xmlns:a16="http://schemas.microsoft.com/office/drawing/2014/main" id="{4BEF4216-2A8E-0656-28FD-6CAD51853C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26FEC2FF-6B1B-D345-F657-95FAADED47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326068950"/>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1" r:id="rId4"/>
    <p:sldLayoutId id="2147483650"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702" r:id="rId14"/>
    <p:sldLayoutId id="2147483704" r:id="rId15"/>
    <p:sldLayoutId id="2147483726" r:id="rId16"/>
  </p:sldLayoutIdLst>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email">
            <a:extLst>
              <a:ext uri="{28A0092B-C50C-407E-A947-70E740481C1C}">
                <a14:useLocalDpi xmlns:a14="http://schemas.microsoft.com/office/drawing/2010/main"/>
              </a:ext>
            </a:extLst>
          </a:blip>
          <a:stretch>
            <a:fillRect/>
          </a:stretch>
        </p:blipFill>
        <p:spPr>
          <a:xfrm>
            <a:off x="10201656" y="102107"/>
            <a:ext cx="1805940" cy="719328"/>
          </a:xfrm>
          <a:prstGeom prst="rect">
            <a:avLst/>
          </a:prstGeom>
        </p:spPr>
      </p:pic>
      <p:pic>
        <p:nvPicPr>
          <p:cNvPr id="17" name="bg object 17"/>
          <p:cNvPicPr/>
          <p:nvPr/>
        </p:nvPicPr>
        <p:blipFill>
          <a:blip r:embed="rId8" cstate="print"/>
          <a:stretch>
            <a:fillRect/>
          </a:stretch>
        </p:blipFill>
        <p:spPr>
          <a:xfrm>
            <a:off x="242316" y="269748"/>
            <a:ext cx="1409699" cy="486155"/>
          </a:xfrm>
          <a:prstGeom prst="rect">
            <a:avLst/>
          </a:prstGeom>
        </p:spPr>
      </p:pic>
      <p:sp>
        <p:nvSpPr>
          <p:cNvPr id="2" name="Holder 2"/>
          <p:cNvSpPr>
            <a:spLocks noGrp="1"/>
          </p:cNvSpPr>
          <p:nvPr>
            <p:ph type="title"/>
          </p:nvPr>
        </p:nvSpPr>
        <p:spPr>
          <a:xfrm>
            <a:off x="2590928" y="-10541"/>
            <a:ext cx="7010145" cy="492443"/>
          </a:xfrm>
          <a:prstGeom prst="rect">
            <a:avLst/>
          </a:prstGeom>
        </p:spPr>
        <p:txBody>
          <a:bodyPr wrap="square" lIns="0" tIns="0" rIns="0" bIns="0">
            <a:spAutoFit/>
          </a:bodyPr>
          <a:lstStyle>
            <a:lvl1pPr>
              <a:defRPr sz="3200" b="1" i="0">
                <a:solidFill>
                  <a:srgbClr val="F85AB8"/>
                </a:solidFill>
                <a:latin typeface="Calibri"/>
                <a:cs typeface="Calibri"/>
              </a:defRPr>
            </a:lvl1pPr>
          </a:lstStyle>
          <a:p>
            <a:endParaRPr/>
          </a:p>
        </p:txBody>
      </p:sp>
      <p:sp>
        <p:nvSpPr>
          <p:cNvPr id="3" name="Holder 3"/>
          <p:cNvSpPr>
            <a:spLocks noGrp="1"/>
          </p:cNvSpPr>
          <p:nvPr>
            <p:ph type="body" idx="1"/>
          </p:nvPr>
        </p:nvSpPr>
        <p:spPr>
          <a:xfrm>
            <a:off x="609600" y="1577340"/>
            <a:ext cx="10972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276999"/>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4/8/2024</a:t>
            </a:fld>
            <a:endParaRPr lang="en-US" dirty="0"/>
          </a:p>
        </p:txBody>
      </p:sp>
      <p:sp>
        <p:nvSpPr>
          <p:cNvPr id="6" name="Holder 6"/>
          <p:cNvSpPr>
            <a:spLocks noGrp="1"/>
          </p:cNvSpPr>
          <p:nvPr>
            <p:ph type="sldNum" sz="quarter" idx="7"/>
          </p:nvPr>
        </p:nvSpPr>
        <p:spPr>
          <a:xfrm>
            <a:off x="8778240" y="6377940"/>
            <a:ext cx="280416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dirty="0"/>
          </a:p>
        </p:txBody>
      </p:sp>
    </p:spTree>
    <p:extLst>
      <p:ext uri="{BB962C8B-B14F-4D97-AF65-F5344CB8AC3E}">
        <p14:creationId xmlns:p14="http://schemas.microsoft.com/office/powerpoint/2010/main" val="85763727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Lst>
  <p:txStyles>
    <p:titleStyle>
      <a:lvl1pPr>
        <a:defRPr>
          <a:latin typeface="+mj-lt"/>
          <a:ea typeface="+mj-ea"/>
          <a:cs typeface="+mj-cs"/>
        </a:defRPr>
      </a:lvl1pPr>
    </p:titleStyle>
    <p:bodyStyle>
      <a:lvl1pPr marL="0">
        <a:defRPr>
          <a:latin typeface="+mn-lt"/>
          <a:ea typeface="+mn-ea"/>
          <a:cs typeface="+mn-cs"/>
        </a:defRPr>
      </a:lvl1pPr>
      <a:lvl2pPr marL="457223">
        <a:defRPr>
          <a:latin typeface="+mn-lt"/>
          <a:ea typeface="+mn-ea"/>
          <a:cs typeface="+mn-cs"/>
        </a:defRPr>
      </a:lvl2pPr>
      <a:lvl3pPr marL="914446">
        <a:defRPr>
          <a:latin typeface="+mn-lt"/>
          <a:ea typeface="+mn-ea"/>
          <a:cs typeface="+mn-cs"/>
        </a:defRPr>
      </a:lvl3pPr>
      <a:lvl4pPr marL="1371669">
        <a:defRPr>
          <a:latin typeface="+mn-lt"/>
          <a:ea typeface="+mn-ea"/>
          <a:cs typeface="+mn-cs"/>
        </a:defRPr>
      </a:lvl4pPr>
      <a:lvl5pPr marL="1828891">
        <a:defRPr>
          <a:latin typeface="+mn-lt"/>
          <a:ea typeface="+mn-ea"/>
          <a:cs typeface="+mn-cs"/>
        </a:defRPr>
      </a:lvl5pPr>
      <a:lvl6pPr marL="2286114">
        <a:defRPr>
          <a:latin typeface="+mn-lt"/>
          <a:ea typeface="+mn-ea"/>
          <a:cs typeface="+mn-cs"/>
        </a:defRPr>
      </a:lvl6pPr>
      <a:lvl7pPr marL="2743337">
        <a:defRPr>
          <a:latin typeface="+mn-lt"/>
          <a:ea typeface="+mn-ea"/>
          <a:cs typeface="+mn-cs"/>
        </a:defRPr>
      </a:lvl7pPr>
      <a:lvl8pPr marL="3200560">
        <a:defRPr>
          <a:latin typeface="+mn-lt"/>
          <a:ea typeface="+mn-ea"/>
          <a:cs typeface="+mn-cs"/>
        </a:defRPr>
      </a:lvl8pPr>
      <a:lvl9pPr marL="3657783">
        <a:defRPr>
          <a:latin typeface="+mn-lt"/>
          <a:ea typeface="+mn-ea"/>
          <a:cs typeface="+mn-cs"/>
        </a:defRPr>
      </a:lvl9pPr>
    </p:bodyStyle>
    <p:otherStyle>
      <a:lvl1pPr marL="0">
        <a:defRPr>
          <a:latin typeface="+mn-lt"/>
          <a:ea typeface="+mn-ea"/>
          <a:cs typeface="+mn-cs"/>
        </a:defRPr>
      </a:lvl1pPr>
      <a:lvl2pPr marL="457223">
        <a:defRPr>
          <a:latin typeface="+mn-lt"/>
          <a:ea typeface="+mn-ea"/>
          <a:cs typeface="+mn-cs"/>
        </a:defRPr>
      </a:lvl2pPr>
      <a:lvl3pPr marL="914446">
        <a:defRPr>
          <a:latin typeface="+mn-lt"/>
          <a:ea typeface="+mn-ea"/>
          <a:cs typeface="+mn-cs"/>
        </a:defRPr>
      </a:lvl3pPr>
      <a:lvl4pPr marL="1371669">
        <a:defRPr>
          <a:latin typeface="+mn-lt"/>
          <a:ea typeface="+mn-ea"/>
          <a:cs typeface="+mn-cs"/>
        </a:defRPr>
      </a:lvl4pPr>
      <a:lvl5pPr marL="1828891">
        <a:defRPr>
          <a:latin typeface="+mn-lt"/>
          <a:ea typeface="+mn-ea"/>
          <a:cs typeface="+mn-cs"/>
        </a:defRPr>
      </a:lvl5pPr>
      <a:lvl6pPr marL="2286114">
        <a:defRPr>
          <a:latin typeface="+mn-lt"/>
          <a:ea typeface="+mn-ea"/>
          <a:cs typeface="+mn-cs"/>
        </a:defRPr>
      </a:lvl6pPr>
      <a:lvl7pPr marL="2743337">
        <a:defRPr>
          <a:latin typeface="+mn-lt"/>
          <a:ea typeface="+mn-ea"/>
          <a:cs typeface="+mn-cs"/>
        </a:defRPr>
      </a:lvl7pPr>
      <a:lvl8pPr marL="3200560">
        <a:defRPr>
          <a:latin typeface="+mn-lt"/>
          <a:ea typeface="+mn-ea"/>
          <a:cs typeface="+mn-cs"/>
        </a:defRPr>
      </a:lvl8pPr>
      <a:lvl9pPr marL="3657783">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4/8/2024</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‹Nº›</a:t>
            </a:fld>
            <a:endParaRPr lang="en-US"/>
          </a:p>
        </p:txBody>
      </p:sp>
    </p:spTree>
    <p:extLst>
      <p:ext uri="{BB962C8B-B14F-4D97-AF65-F5344CB8AC3E}">
        <p14:creationId xmlns:p14="http://schemas.microsoft.com/office/powerpoint/2010/main" val="3999152596"/>
      </p:ext>
    </p:extLst>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8.xml"/><Relationship Id="rId4" Type="http://schemas.openxmlformats.org/officeDocument/2006/relationships/image" Target="../media/image9.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1.xml"/><Relationship Id="rId4" Type="http://schemas.openxmlformats.org/officeDocument/2006/relationships/image" Target="../media/image9.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1.xml"/><Relationship Id="rId4" Type="http://schemas.openxmlformats.org/officeDocument/2006/relationships/image" Target="../media/image9.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8.xml"/><Relationship Id="rId4"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0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2811339" y="178383"/>
            <a:ext cx="7010145" cy="492443"/>
          </a:xfrm>
        </p:spPr>
        <p:txBody>
          <a:bodyPr/>
          <a:lstStyle/>
          <a:p>
            <a:pPr algn="ctr"/>
            <a:r>
              <a:rPr lang="es-MX" dirty="0">
                <a:solidFill>
                  <a:srgbClr val="00B0F0"/>
                </a:solidFill>
              </a:rPr>
              <a:t>E1 Direccionamiento Estratégico</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404512496"/>
              </p:ext>
            </p:extLst>
          </p:nvPr>
        </p:nvGraphicFramePr>
        <p:xfrm>
          <a:off x="1169233" y="906660"/>
          <a:ext cx="9698635" cy="5514340"/>
        </p:xfrm>
        <a:graphic>
          <a:graphicData uri="http://schemas.openxmlformats.org/drawingml/2006/table">
            <a:tbl>
              <a:tblPr firstRow="1" bandRow="1">
                <a:tableStyleId>{7DF18680-E054-41AD-8BC1-D1AEF772440D}</a:tableStyleId>
              </a:tblPr>
              <a:tblGrid>
                <a:gridCol w="1277338">
                  <a:extLst>
                    <a:ext uri="{9D8B030D-6E8A-4147-A177-3AD203B41FA5}">
                      <a16:colId xmlns:a16="http://schemas.microsoft.com/office/drawing/2014/main" val="269180704"/>
                    </a:ext>
                  </a:extLst>
                </a:gridCol>
                <a:gridCol w="2852718">
                  <a:extLst>
                    <a:ext uri="{9D8B030D-6E8A-4147-A177-3AD203B41FA5}">
                      <a16:colId xmlns:a16="http://schemas.microsoft.com/office/drawing/2014/main" val="2836422060"/>
                    </a:ext>
                  </a:extLst>
                </a:gridCol>
                <a:gridCol w="2065028">
                  <a:extLst>
                    <a:ext uri="{9D8B030D-6E8A-4147-A177-3AD203B41FA5}">
                      <a16:colId xmlns:a16="http://schemas.microsoft.com/office/drawing/2014/main" val="3159285472"/>
                    </a:ext>
                  </a:extLst>
                </a:gridCol>
                <a:gridCol w="3503551">
                  <a:extLst>
                    <a:ext uri="{9D8B030D-6E8A-4147-A177-3AD203B41FA5}">
                      <a16:colId xmlns:a16="http://schemas.microsoft.com/office/drawing/2014/main" val="1125026030"/>
                    </a:ext>
                  </a:extLst>
                </a:gridCol>
              </a:tblGrid>
              <a:tr h="370840">
                <a:tc>
                  <a:txBody>
                    <a:bodyPr/>
                    <a:lstStyle/>
                    <a:p>
                      <a:pPr algn="ctr"/>
                      <a:r>
                        <a:rPr lang="es-MX" sz="1050" dirty="0"/>
                        <a:t>Tipo de riesgo</a:t>
                      </a:r>
                    </a:p>
                  </a:txBody>
                  <a:tcPr/>
                </a:tc>
                <a:tc>
                  <a:txBody>
                    <a:bodyPr/>
                    <a:lstStyle/>
                    <a:p>
                      <a:pPr algn="ctr"/>
                      <a:r>
                        <a:rPr lang="es-MX" sz="1050" dirty="0"/>
                        <a:t>Descripción</a:t>
                      </a:r>
                    </a:p>
                  </a:txBody>
                  <a:tcPr/>
                </a:tc>
                <a:tc>
                  <a:txBody>
                    <a:bodyPr/>
                    <a:lstStyle/>
                    <a:p>
                      <a:pPr algn="ctr"/>
                      <a:r>
                        <a:rPr lang="es-MX" sz="1050" dirty="0"/>
                        <a:t>Causa raíz</a:t>
                      </a:r>
                    </a:p>
                  </a:txBody>
                  <a:tcPr/>
                </a:tc>
                <a:tc>
                  <a:txBody>
                    <a:bodyPr/>
                    <a:lstStyle/>
                    <a:p>
                      <a:pPr algn="ctr"/>
                      <a:r>
                        <a:rPr lang="es-MX" sz="1050" dirty="0"/>
                        <a:t>Plan de tratamiento del riesgo </a:t>
                      </a:r>
                    </a:p>
                  </a:txBody>
                  <a:tcPr/>
                </a:tc>
                <a:extLst>
                  <a:ext uri="{0D108BD9-81ED-4DB2-BD59-A6C34878D82A}">
                    <a16:rowId xmlns:a16="http://schemas.microsoft.com/office/drawing/2014/main" val="4149208711"/>
                  </a:ext>
                </a:extLst>
              </a:tr>
              <a:tr h="370840">
                <a:tc>
                  <a:txBody>
                    <a:bodyPr/>
                    <a:lstStyle/>
                    <a:p>
                      <a:pPr algn="ctr"/>
                      <a:r>
                        <a:rPr lang="es-MX" sz="1050" b="1" dirty="0"/>
                        <a:t>Corrupción</a:t>
                      </a:r>
                    </a:p>
                  </a:txBody>
                  <a:tcPr/>
                </a:tc>
                <a:tc>
                  <a:txBody>
                    <a:bodyPr/>
                    <a:lstStyle/>
                    <a:p>
                      <a:r>
                        <a:rPr lang="es-MX" sz="1050" b="1" dirty="0"/>
                        <a:t>RC :  </a:t>
                      </a:r>
                      <a:r>
                        <a:rPr lang="es-MX" sz="1050" dirty="0"/>
                        <a:t>Formular de manera indebida políticas, planes, programas, proyectos o procedimientos, buscando un beneficio a nombre propio o de terceros.</a:t>
                      </a:r>
                    </a:p>
                  </a:txBody>
                  <a:tcPr/>
                </a:tc>
                <a:tc>
                  <a:txBody>
                    <a:bodyPr/>
                    <a:lstStyle/>
                    <a:p>
                      <a:r>
                        <a:rPr lang="es-MX" sz="1050" dirty="0"/>
                        <a:t>Ausencia en la aplicación de los valores institucionales </a:t>
                      </a:r>
                    </a:p>
                    <a:p>
                      <a:endParaRPr lang="es-MX" sz="1050" dirty="0"/>
                    </a:p>
                    <a:p>
                      <a:r>
                        <a:rPr lang="es-MX" sz="1050" dirty="0"/>
                        <a:t>Insuficientes controles o falta de claridad en los procedimientos de planificación, implementación y evaluación de los planes de manejo</a:t>
                      </a:r>
                    </a:p>
                    <a:p>
                      <a:endParaRPr lang="es-MX" sz="1050" dirty="0"/>
                    </a:p>
                    <a:p>
                      <a:r>
                        <a:rPr lang="es-MX" sz="1050" dirty="0"/>
                        <a:t>Insuficientes o inexistentes mecanismos efectivos de participación ciudadana, que permita fomentar el diálogo con los grupos de valor en las etapas de formulación, elaboración, ejecución y evaluación de planes, programas y proyectos. </a:t>
                      </a:r>
                    </a:p>
                    <a:p>
                      <a:endParaRPr lang="es-MX" sz="1050" dirty="0"/>
                    </a:p>
                  </a:txBody>
                  <a:tcPr/>
                </a:tc>
                <a:tc>
                  <a:txBody>
                    <a:bodyPr/>
                    <a:lstStyle/>
                    <a:p>
                      <a:r>
                        <a:rPr lang="es-MX" sz="1050" dirty="0"/>
                        <a:t>Revisar, actualizar y fortalecer el Código de Integridad de la entidad y el Procedimiento de Conflicto de intereses, estableciendo controles que permitan prevenir la materialización de riesgos de corrupción.</a:t>
                      </a:r>
                    </a:p>
                    <a:p>
                      <a:endParaRPr lang="es-MX" sz="1050" dirty="0"/>
                    </a:p>
                    <a:p>
                      <a:r>
                        <a:rPr lang="es-MX" sz="1050" dirty="0"/>
                        <a:t>Cumplir plan de trabajo para cierre de brechas MIPG política de integridad. "</a:t>
                      </a:r>
                    </a:p>
                    <a:p>
                      <a:r>
                        <a:rPr lang="es-MX" sz="1050" dirty="0"/>
                        <a:t>"Elaborar la guía de planeación institucional y fortalecer los controles del procedimiento de planeación, de tal manera que se prevenga la materialización del riesgo de corrupción. </a:t>
                      </a:r>
                    </a:p>
                    <a:p>
                      <a:endParaRPr lang="es-MX" sz="1050" dirty="0"/>
                    </a:p>
                    <a:p>
                      <a:r>
                        <a:rPr lang="es-MX" sz="1050" dirty="0"/>
                        <a:t>Fortalecer la gestión del CIGD a través de la expedición de una nueva resolución. </a:t>
                      </a:r>
                    </a:p>
                    <a:p>
                      <a:endParaRPr lang="es-MX" sz="1050" dirty="0"/>
                    </a:p>
                    <a:p>
                      <a:r>
                        <a:rPr lang="es-MX" sz="1050" dirty="0"/>
                        <a:t>Establecer la estrategia de participación ciudadana de la entidad, fortaleciendo sus controles para que se cumpla con los requisitos normativos de participación ciudadana y rendición de cuentas. Asociar al plan de tratamiento del riesgo el PAAC cargado en Senda."</a:t>
                      </a:r>
                    </a:p>
                  </a:txBody>
                  <a:tcPr/>
                </a:tc>
                <a:extLst>
                  <a:ext uri="{0D108BD9-81ED-4DB2-BD59-A6C34878D82A}">
                    <a16:rowId xmlns:a16="http://schemas.microsoft.com/office/drawing/2014/main" val="116116595"/>
                  </a:ext>
                </a:extLst>
              </a:tr>
              <a:tr h="370840">
                <a:tc>
                  <a:txBody>
                    <a:bodyPr/>
                    <a:lstStyle/>
                    <a:p>
                      <a:pPr algn="ctr"/>
                      <a:r>
                        <a:rPr lang="es-MX" sz="1050" b="1" dirty="0"/>
                        <a:t>Gestión</a:t>
                      </a:r>
                    </a:p>
                  </a:txBody>
                  <a:tcPr/>
                </a:tc>
                <a:tc>
                  <a:txBody>
                    <a:bodyPr/>
                    <a:lstStyle/>
                    <a:p>
                      <a:r>
                        <a:rPr lang="es-MX" sz="1050" b="1" dirty="0"/>
                        <a:t>RG</a:t>
                      </a:r>
                      <a:r>
                        <a:rPr lang="es-MX" sz="1050" dirty="0"/>
                        <a:t>: Posibilidad de afectación económica y reputacional por el establecimiento de planes, programas, proyectos y modelos de gestión que incumplan los lineamientos técnicos normativos o que no generen valor público.</a:t>
                      </a:r>
                    </a:p>
                  </a:txBody>
                  <a:tcPr/>
                </a:tc>
                <a:tc>
                  <a:txBody>
                    <a:bodyPr/>
                    <a:lstStyle/>
                    <a:p>
                      <a:r>
                        <a:rPr lang="es-MX" sz="1050" dirty="0"/>
                        <a:t>Desconocimiento sobre buenas prácticas y requisitos normativos aplicables a las políticas de gestión y desempeño del MIPG.</a:t>
                      </a:r>
                    </a:p>
                    <a:p>
                      <a:r>
                        <a:rPr lang="es-MX" sz="1050" dirty="0"/>
                        <a:t> </a:t>
                      </a:r>
                    </a:p>
                    <a:p>
                      <a:r>
                        <a:rPr lang="es-MX" sz="1050" dirty="0"/>
                        <a:t>Insuficientes o inadecuados controles para las actividades relacionadas con  el establecimiento de planes, programas, proyectos y la mejora del  modelo de gestión</a:t>
                      </a:r>
                    </a:p>
                    <a:p>
                      <a:endParaRPr lang="es-MX" sz="1050" dirty="0"/>
                    </a:p>
                  </a:txBody>
                  <a:tcPr/>
                </a:tc>
                <a:tc>
                  <a:txBody>
                    <a:bodyPr/>
                    <a:lstStyle/>
                    <a:p>
                      <a:r>
                        <a:rPr lang="es-MX" sz="1050" dirty="0"/>
                        <a:t>Implementar la estrategia del PEI para incrementar el nivel de cumplimiento del Índice de Desempeño Institucional.</a:t>
                      </a:r>
                    </a:p>
                    <a:p>
                      <a:endParaRPr lang="es-MX" sz="1050" dirty="0"/>
                    </a:p>
                    <a:p>
                      <a:r>
                        <a:rPr lang="es-MX" sz="1050" dirty="0"/>
                        <a:t>Asocial al plan de tratamiento del riesgo la iniciativa PEI cargada en Senda. </a:t>
                      </a:r>
                    </a:p>
                    <a:p>
                      <a:endParaRPr lang="es-MX" sz="1050" dirty="0"/>
                    </a:p>
                    <a:p>
                      <a:r>
                        <a:rPr lang="es-MX" sz="1050" dirty="0"/>
                        <a:t>Revisar y actualizar los procedimientos del Proceso de Direccionamiento Estratégico, estableciendo controles que permitan prevenir  la materialización del riesgo. </a:t>
                      </a:r>
                    </a:p>
                    <a:p>
                      <a:endParaRPr lang="es-MX" sz="1050" dirty="0"/>
                    </a:p>
                    <a:p>
                      <a:r>
                        <a:rPr lang="es-MX" sz="1050" dirty="0"/>
                        <a:t>Fortalecer el funcionamiento del CIGD a través de la expedición de una nueva resolución</a:t>
                      </a:r>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4039127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2590927" y="414670"/>
            <a:ext cx="7010145" cy="984885"/>
          </a:xfrm>
        </p:spPr>
        <p:txBody>
          <a:bodyPr/>
          <a:lstStyle/>
          <a:p>
            <a:pPr algn="ctr"/>
            <a:r>
              <a:rPr lang="es-MX" dirty="0">
                <a:solidFill>
                  <a:srgbClr val="00B0F0"/>
                </a:solidFill>
              </a:rPr>
              <a:t>E2 Gestión del Conocimiento y la Innovación </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1066489179"/>
              </p:ext>
            </p:extLst>
          </p:nvPr>
        </p:nvGraphicFramePr>
        <p:xfrm>
          <a:off x="954142" y="2053652"/>
          <a:ext cx="9898737" cy="2856139"/>
        </p:xfrm>
        <a:graphic>
          <a:graphicData uri="http://schemas.openxmlformats.org/drawingml/2006/table">
            <a:tbl>
              <a:tblPr firstRow="1" bandRow="1">
                <a:tableStyleId>{7DF18680-E054-41AD-8BC1-D1AEF772440D}</a:tableStyleId>
              </a:tblPr>
              <a:tblGrid>
                <a:gridCol w="1303691">
                  <a:extLst>
                    <a:ext uri="{9D8B030D-6E8A-4147-A177-3AD203B41FA5}">
                      <a16:colId xmlns:a16="http://schemas.microsoft.com/office/drawing/2014/main" val="269180704"/>
                    </a:ext>
                  </a:extLst>
                </a:gridCol>
                <a:gridCol w="2911576">
                  <a:extLst>
                    <a:ext uri="{9D8B030D-6E8A-4147-A177-3AD203B41FA5}">
                      <a16:colId xmlns:a16="http://schemas.microsoft.com/office/drawing/2014/main" val="2836422060"/>
                    </a:ext>
                  </a:extLst>
                </a:gridCol>
                <a:gridCol w="2107634">
                  <a:extLst>
                    <a:ext uri="{9D8B030D-6E8A-4147-A177-3AD203B41FA5}">
                      <a16:colId xmlns:a16="http://schemas.microsoft.com/office/drawing/2014/main" val="3159285472"/>
                    </a:ext>
                  </a:extLst>
                </a:gridCol>
                <a:gridCol w="3575836">
                  <a:extLst>
                    <a:ext uri="{9D8B030D-6E8A-4147-A177-3AD203B41FA5}">
                      <a16:colId xmlns:a16="http://schemas.microsoft.com/office/drawing/2014/main" val="1125026030"/>
                    </a:ext>
                  </a:extLst>
                </a:gridCol>
              </a:tblGrid>
              <a:tr h="428128">
                <a:tc>
                  <a:txBody>
                    <a:bodyPr/>
                    <a:lstStyle/>
                    <a:p>
                      <a:pPr algn="ctr"/>
                      <a:r>
                        <a:rPr lang="es-MX" sz="1400" dirty="0"/>
                        <a:t>Tipo de riesgo</a:t>
                      </a:r>
                    </a:p>
                  </a:txBody>
                  <a:tcPr/>
                </a:tc>
                <a:tc>
                  <a:txBody>
                    <a:bodyPr/>
                    <a:lstStyle/>
                    <a:p>
                      <a:pPr algn="ctr"/>
                      <a:r>
                        <a:rPr lang="es-MX" sz="1400" dirty="0"/>
                        <a:t>Descripción</a:t>
                      </a:r>
                    </a:p>
                  </a:txBody>
                  <a:tcPr/>
                </a:tc>
                <a:tc>
                  <a:txBody>
                    <a:bodyPr/>
                    <a:lstStyle/>
                    <a:p>
                      <a:pPr algn="ctr"/>
                      <a:r>
                        <a:rPr lang="es-MX" sz="1400" dirty="0"/>
                        <a:t>Causa raíz</a:t>
                      </a:r>
                    </a:p>
                  </a:txBody>
                  <a:tcPr/>
                </a:tc>
                <a:tc>
                  <a:txBody>
                    <a:bodyPr/>
                    <a:lstStyle/>
                    <a:p>
                      <a:pPr algn="ctr"/>
                      <a:r>
                        <a:rPr lang="es-MX" sz="1400" dirty="0"/>
                        <a:t>Plan de tratamiento del riesgo </a:t>
                      </a:r>
                    </a:p>
                  </a:txBody>
                  <a:tcPr/>
                </a:tc>
                <a:extLst>
                  <a:ext uri="{0D108BD9-81ED-4DB2-BD59-A6C34878D82A}">
                    <a16:rowId xmlns:a16="http://schemas.microsoft.com/office/drawing/2014/main" val="4149208711"/>
                  </a:ext>
                </a:extLst>
              </a:tr>
              <a:tr h="2428011">
                <a:tc>
                  <a:txBody>
                    <a:bodyPr/>
                    <a:lstStyle/>
                    <a:p>
                      <a:pPr algn="ctr"/>
                      <a:r>
                        <a:rPr lang="es-MX" sz="1400" b="1" dirty="0"/>
                        <a:t>Gestión</a:t>
                      </a:r>
                    </a:p>
                  </a:txBody>
                  <a:tcPr/>
                </a:tc>
                <a:tc>
                  <a:txBody>
                    <a:bodyPr/>
                    <a:lstStyle/>
                    <a:p>
                      <a:r>
                        <a:rPr lang="es-MX" sz="1400" b="1" dirty="0"/>
                        <a:t>RG</a:t>
                      </a:r>
                      <a:r>
                        <a:rPr lang="es-MX" sz="1400" dirty="0"/>
                        <a:t>: Posibilidad de afectación económica y reputacional por pérdida del conocimiento (fuga del capital intelectual) de PNNC.</a:t>
                      </a:r>
                    </a:p>
                  </a:txBody>
                  <a:tcPr/>
                </a:tc>
                <a:tc>
                  <a:txBody>
                    <a:bodyPr/>
                    <a:lstStyle/>
                    <a:p>
                      <a:r>
                        <a:rPr lang="es-MX" sz="1400" dirty="0"/>
                        <a:t>Falta de herramientas, metodologías y controles para conservar y compartir el conocimiento de la entidad</a:t>
                      </a:r>
                    </a:p>
                    <a:p>
                      <a:r>
                        <a:rPr lang="es-MX" sz="1400" dirty="0"/>
                        <a:t> </a:t>
                      </a:r>
                    </a:p>
                    <a:p>
                      <a:r>
                        <a:rPr lang="es-MX" sz="1400" dirty="0"/>
                        <a:t>Ausencia de procesos de aprendizaje y promoción de buenas prácticas de gestión e innovación.</a:t>
                      </a:r>
                    </a:p>
                  </a:txBody>
                  <a:tcPr/>
                </a:tc>
                <a:tc>
                  <a:txBody>
                    <a:bodyPr/>
                    <a:lstStyle/>
                    <a:p>
                      <a:r>
                        <a:rPr lang="es-MX" sz="1400" dirty="0"/>
                        <a:t>Documentar, aprobar e implementar la Política de Gestión del Conocimiento y la Innovación de PNNC.</a:t>
                      </a:r>
                    </a:p>
                    <a:p>
                      <a:endParaRPr lang="es-MX" sz="1400" dirty="0"/>
                    </a:p>
                    <a:p>
                      <a:r>
                        <a:rPr lang="es-MX" sz="1400" dirty="0"/>
                        <a:t>Vincular el plan de cierre de brechas del FURAG para la Política de Gestión del Conocimiento y la Innovación al plan de tratamiento del riesgo. </a:t>
                      </a:r>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3261003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828801" y="74866"/>
            <a:ext cx="8003315" cy="861774"/>
          </a:xfrm>
        </p:spPr>
        <p:txBody>
          <a:bodyPr/>
          <a:lstStyle/>
          <a:p>
            <a:pPr algn="ctr"/>
            <a:r>
              <a:rPr lang="es-MX" sz="2800" dirty="0">
                <a:solidFill>
                  <a:srgbClr val="00B0F0"/>
                </a:solidFill>
              </a:rPr>
              <a:t>E3 Gestión de Tecnologías de la Información y las Comunicaciones</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768230160"/>
              </p:ext>
            </p:extLst>
          </p:nvPr>
        </p:nvGraphicFramePr>
        <p:xfrm>
          <a:off x="1296128" y="913910"/>
          <a:ext cx="9826572" cy="5921360"/>
        </p:xfrm>
        <a:graphic>
          <a:graphicData uri="http://schemas.openxmlformats.org/drawingml/2006/table">
            <a:tbl>
              <a:tblPr firstRow="1" bandRow="1">
                <a:tableStyleId>{7DF18680-E054-41AD-8BC1-D1AEF772440D}</a:tableStyleId>
              </a:tblPr>
              <a:tblGrid>
                <a:gridCol w="924433">
                  <a:extLst>
                    <a:ext uri="{9D8B030D-6E8A-4147-A177-3AD203B41FA5}">
                      <a16:colId xmlns:a16="http://schemas.microsoft.com/office/drawing/2014/main" val="269180704"/>
                    </a:ext>
                  </a:extLst>
                </a:gridCol>
                <a:gridCol w="1622990">
                  <a:extLst>
                    <a:ext uri="{9D8B030D-6E8A-4147-A177-3AD203B41FA5}">
                      <a16:colId xmlns:a16="http://schemas.microsoft.com/office/drawing/2014/main" val="2836422060"/>
                    </a:ext>
                  </a:extLst>
                </a:gridCol>
                <a:gridCol w="1918620">
                  <a:extLst>
                    <a:ext uri="{9D8B030D-6E8A-4147-A177-3AD203B41FA5}">
                      <a16:colId xmlns:a16="http://schemas.microsoft.com/office/drawing/2014/main" val="3159285472"/>
                    </a:ext>
                  </a:extLst>
                </a:gridCol>
                <a:gridCol w="5360529">
                  <a:extLst>
                    <a:ext uri="{9D8B030D-6E8A-4147-A177-3AD203B41FA5}">
                      <a16:colId xmlns:a16="http://schemas.microsoft.com/office/drawing/2014/main" val="1125026030"/>
                    </a:ext>
                  </a:extLst>
                </a:gridCol>
              </a:tblGrid>
              <a:tr h="428419">
                <a:tc>
                  <a:txBody>
                    <a:bodyPr/>
                    <a:lstStyle/>
                    <a:p>
                      <a:pPr algn="ctr"/>
                      <a:r>
                        <a:rPr lang="es-MX" sz="1100" dirty="0"/>
                        <a:t>Tipo de riesgo</a:t>
                      </a:r>
                    </a:p>
                  </a:txBody>
                  <a:tcPr/>
                </a:tc>
                <a:tc>
                  <a:txBody>
                    <a:bodyPr/>
                    <a:lstStyle/>
                    <a:p>
                      <a:pPr algn="ctr"/>
                      <a:r>
                        <a:rPr lang="es-MX" sz="1100" dirty="0"/>
                        <a:t>Descripción</a:t>
                      </a:r>
                    </a:p>
                  </a:txBody>
                  <a:tcPr/>
                </a:tc>
                <a:tc>
                  <a:txBody>
                    <a:bodyPr/>
                    <a:lstStyle/>
                    <a:p>
                      <a:pPr algn="ctr"/>
                      <a:r>
                        <a:rPr lang="es-MX" sz="1100" dirty="0"/>
                        <a:t>Causa raíz</a:t>
                      </a:r>
                    </a:p>
                  </a:txBody>
                  <a:tcPr/>
                </a:tc>
                <a:tc>
                  <a:txBody>
                    <a:bodyPr/>
                    <a:lstStyle/>
                    <a:p>
                      <a:pPr algn="ctr"/>
                      <a:r>
                        <a:rPr lang="es-MX" sz="1100" dirty="0"/>
                        <a:t>Plan de tratamiento del riesgo </a:t>
                      </a:r>
                    </a:p>
                  </a:txBody>
                  <a:tcPr/>
                </a:tc>
                <a:extLst>
                  <a:ext uri="{0D108BD9-81ED-4DB2-BD59-A6C34878D82A}">
                    <a16:rowId xmlns:a16="http://schemas.microsoft.com/office/drawing/2014/main" val="4149208711"/>
                  </a:ext>
                </a:extLst>
              </a:tr>
              <a:tr h="2279800">
                <a:tc>
                  <a:txBody>
                    <a:bodyPr/>
                    <a:lstStyle/>
                    <a:p>
                      <a:pPr algn="ctr"/>
                      <a:r>
                        <a:rPr lang="es-MX" sz="1100" b="1" dirty="0"/>
                        <a:t>Corrupción</a:t>
                      </a:r>
                    </a:p>
                  </a:txBody>
                  <a:tcPr/>
                </a:tc>
                <a:tc>
                  <a:txBody>
                    <a:bodyPr/>
                    <a:lstStyle/>
                    <a:p>
                      <a:pPr algn="just"/>
                      <a:r>
                        <a:rPr lang="es-MX" sz="1100" b="1" dirty="0"/>
                        <a:t>RC :  </a:t>
                      </a:r>
                      <a:r>
                        <a:rPr lang="es-MX" sz="1100" dirty="0"/>
                        <a:t>Pérdida intencionada o manipulación de información digital para beneficio particular o de un tercero.</a:t>
                      </a:r>
                    </a:p>
                  </a:txBody>
                  <a:tcPr/>
                </a:tc>
                <a:tc>
                  <a:txBody>
                    <a:bodyPr/>
                    <a:lstStyle/>
                    <a:p>
                      <a:r>
                        <a:rPr lang="es-MX" sz="1100" dirty="0"/>
                        <a:t>Ausencia en la aplicación de los valores institucionales </a:t>
                      </a:r>
                    </a:p>
                    <a:p>
                      <a:endParaRPr lang="es-MX" sz="1100" dirty="0"/>
                    </a:p>
                    <a:p>
                      <a:r>
                        <a:rPr lang="es-MX" sz="1100" dirty="0"/>
                        <a:t>Insuficientes o ineficaces controles en matera de seguridad digital.</a:t>
                      </a:r>
                    </a:p>
                  </a:txBody>
                  <a:tcPr/>
                </a:tc>
                <a:tc>
                  <a:txBody>
                    <a:bodyPr/>
                    <a:lstStyle/>
                    <a:p>
                      <a:r>
                        <a:rPr lang="es-MX" sz="1100" dirty="0"/>
                        <a:t>Revisar y actualizar el código de ética institucional, determinando conductas que fomenten la aplicación de los valores institucionales. Fortalecer la apropiación del código de ética en la entidad.</a:t>
                      </a:r>
                    </a:p>
                    <a:p>
                      <a:r>
                        <a:rPr lang="es-MX" sz="1100" dirty="0"/>
                        <a:t>Revisar y actualizar el procedimiento de conflicto de interese, fortaleciendo los controles para prevenir la materialización del riesgo. </a:t>
                      </a:r>
                    </a:p>
                    <a:p>
                      <a:r>
                        <a:rPr lang="es-MX" sz="1100" dirty="0"/>
                        <a:t>Incorporar el plan de cierre de brechas la Política de Integridad. </a:t>
                      </a:r>
                    </a:p>
                    <a:p>
                      <a:endParaRPr lang="es-MX" sz="1100" dirty="0"/>
                    </a:p>
                    <a:p>
                      <a:r>
                        <a:rPr lang="es-MX" sz="1100" dirty="0"/>
                        <a:t>Establecer el manual de políticas de seguridad de la información y establecer los procedimientos que se requieran, que permitan el establecimiento de controles para prevenir la materialización del riesgo.</a:t>
                      </a:r>
                    </a:p>
                    <a:p>
                      <a:r>
                        <a:rPr lang="es-MX" sz="1100" dirty="0"/>
                        <a:t>Legitimar y fortalecer el rol del oficial de seguridad de la información.</a:t>
                      </a:r>
                    </a:p>
                    <a:p>
                      <a:r>
                        <a:rPr lang="es-MX" sz="1100" dirty="0"/>
                        <a:t>Identificar y documentar los riesgos de seguridad digital, haciendo el respectivo monitoreo por parte de las tres líneas de defensa. </a:t>
                      </a:r>
                    </a:p>
                  </a:txBody>
                  <a:tcPr/>
                </a:tc>
                <a:extLst>
                  <a:ext uri="{0D108BD9-81ED-4DB2-BD59-A6C34878D82A}">
                    <a16:rowId xmlns:a16="http://schemas.microsoft.com/office/drawing/2014/main" val="116116595"/>
                  </a:ext>
                </a:extLst>
              </a:tr>
              <a:tr h="1943185">
                <a:tc>
                  <a:txBody>
                    <a:bodyPr/>
                    <a:lstStyle/>
                    <a:p>
                      <a:pPr algn="ctr"/>
                      <a:r>
                        <a:rPr lang="es-MX" sz="1100" b="1" dirty="0"/>
                        <a:t>Gestión</a:t>
                      </a:r>
                    </a:p>
                  </a:txBody>
                  <a:tcPr/>
                </a:tc>
                <a:tc>
                  <a:txBody>
                    <a:bodyPr/>
                    <a:lstStyle/>
                    <a:p>
                      <a:r>
                        <a:rPr lang="es-MX" sz="1100" b="1" dirty="0"/>
                        <a:t>RG</a:t>
                      </a:r>
                      <a:r>
                        <a:rPr lang="es-MX" sz="1100" dirty="0"/>
                        <a:t>: Posibilidad de afectación económica y reputacional por la ausencia o inoportunidad en la provisión y mejoramiento de los recursos tecnológicos requeridos para la operación de los procesos.</a:t>
                      </a:r>
                    </a:p>
                  </a:txBody>
                  <a:tcPr/>
                </a:tc>
                <a:tc>
                  <a:txBody>
                    <a:bodyPr/>
                    <a:lstStyle/>
                    <a:p>
                      <a:r>
                        <a:rPr lang="es-MX" sz="1100" dirty="0"/>
                        <a:t> Insuficientes o inadecuadas herramientas de planificación, control y seguimiento para la implementación de las TICs en PNNC.</a:t>
                      </a:r>
                    </a:p>
                  </a:txBody>
                  <a:tcPr/>
                </a:tc>
                <a:tc>
                  <a:txBody>
                    <a:bodyPr/>
                    <a:lstStyle/>
                    <a:p>
                      <a:r>
                        <a:rPr lang="es-MX" sz="1100" dirty="0"/>
                        <a:t>Implementar la estrategia del PEI para el desarrollo del Modelo de Arquitectura Empresarial.</a:t>
                      </a:r>
                    </a:p>
                    <a:p>
                      <a:endParaRPr lang="es-MX" sz="1100" dirty="0"/>
                    </a:p>
                    <a:p>
                      <a:r>
                        <a:rPr lang="es-MX" sz="1100" dirty="0"/>
                        <a:t>Vincular al riesgo  el plan de trabajo de los planes integrados del Decreto 612 de 2018 a cargo del GTICs. </a:t>
                      </a:r>
                    </a:p>
                  </a:txBody>
                  <a:tcPr/>
                </a:tc>
                <a:extLst>
                  <a:ext uri="{0D108BD9-81ED-4DB2-BD59-A6C34878D82A}">
                    <a16:rowId xmlns:a16="http://schemas.microsoft.com/office/drawing/2014/main" val="2661824037"/>
                  </a:ext>
                </a:extLst>
              </a:tr>
              <a:tr h="1269956">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es-MX" sz="1100" b="1" dirty="0"/>
                        <a:t>Gestión</a:t>
                      </a:r>
                    </a:p>
                  </a:txBody>
                  <a:tcPr/>
                </a:tc>
                <a:tc>
                  <a:txBody>
                    <a:bodyPr/>
                    <a:lstStyle/>
                    <a:p>
                      <a:r>
                        <a:rPr lang="es-MX" sz="1100" b="1" dirty="0"/>
                        <a:t>RG: </a:t>
                      </a:r>
                      <a:r>
                        <a:rPr lang="es-MX" sz="1100" dirty="0"/>
                        <a:t>Posibilidad de afectación económica y reputacional por la presencia de amenazas y vulnerabilidades en el entorno digital de PNNC.</a:t>
                      </a:r>
                    </a:p>
                  </a:txBody>
                  <a:tcPr/>
                </a:tc>
                <a:tc>
                  <a:txBody>
                    <a:bodyPr/>
                    <a:lstStyle/>
                    <a:p>
                      <a:r>
                        <a:rPr lang="es-MX" sz="1100" dirty="0"/>
                        <a:t>Insuficiencia o inexistencia de controles en materia de seguridad digital.</a:t>
                      </a:r>
                    </a:p>
                    <a:p>
                      <a:endParaRPr lang="es-MX" sz="1100" dirty="0"/>
                    </a:p>
                    <a:p>
                      <a:r>
                        <a:rPr lang="es-MX" sz="1100" dirty="0"/>
                        <a:t>Insuficiente apropiación y aplicación de las políticas en materia de seguridad digital. </a:t>
                      </a:r>
                    </a:p>
                  </a:txBody>
                  <a:tcPr/>
                </a:tc>
                <a:tc>
                  <a:txBody>
                    <a:bodyPr/>
                    <a:lstStyle/>
                    <a:p>
                      <a:r>
                        <a:rPr lang="es-MX" sz="1100" dirty="0"/>
                        <a:t>Establecer las políticas de seguridad digital, socializarlas y evaluar su cumplimiento.</a:t>
                      </a:r>
                    </a:p>
                    <a:p>
                      <a:endParaRPr lang="es-MX" sz="1100" dirty="0"/>
                    </a:p>
                    <a:p>
                      <a:r>
                        <a:rPr lang="es-MX" sz="1100" dirty="0"/>
                        <a:t>Formalizar y fortalecer el rol del Oficial de Seguridad de la información. </a:t>
                      </a:r>
                    </a:p>
                    <a:p>
                      <a:endParaRPr lang="es-MX" sz="1100" dirty="0"/>
                    </a:p>
                    <a:p>
                      <a:r>
                        <a:rPr lang="es-MX" sz="1100" dirty="0"/>
                        <a:t>Vincular al riesgo  el plan de trabajo de los planes integrados del Decreto 612 de 2018 a cargo del GTICs. </a:t>
                      </a:r>
                    </a:p>
                  </a:txBody>
                  <a:tcPr/>
                </a:tc>
                <a:extLst>
                  <a:ext uri="{0D108BD9-81ED-4DB2-BD59-A6C34878D82A}">
                    <a16:rowId xmlns:a16="http://schemas.microsoft.com/office/drawing/2014/main" val="2804339399"/>
                  </a:ext>
                </a:extLst>
              </a:tr>
            </a:tbl>
          </a:graphicData>
        </a:graphic>
      </p:graphicFrame>
    </p:spTree>
    <p:extLst>
      <p:ext uri="{BB962C8B-B14F-4D97-AF65-F5344CB8AC3E}">
        <p14:creationId xmlns:p14="http://schemas.microsoft.com/office/powerpoint/2010/main" val="3728782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2811339" y="178383"/>
            <a:ext cx="7010145" cy="492443"/>
          </a:xfrm>
        </p:spPr>
        <p:txBody>
          <a:bodyPr/>
          <a:lstStyle/>
          <a:p>
            <a:pPr algn="ctr"/>
            <a:r>
              <a:rPr lang="es-MX" dirty="0">
                <a:solidFill>
                  <a:srgbClr val="00B0F0"/>
                </a:solidFill>
              </a:rPr>
              <a:t>E4 Educación Ambiental y Comunicación</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161423886"/>
              </p:ext>
            </p:extLst>
          </p:nvPr>
        </p:nvGraphicFramePr>
        <p:xfrm>
          <a:off x="2127319" y="899410"/>
          <a:ext cx="8920432" cy="5873134"/>
        </p:xfrm>
        <a:graphic>
          <a:graphicData uri="http://schemas.openxmlformats.org/drawingml/2006/table">
            <a:tbl>
              <a:tblPr firstRow="1" bandRow="1">
                <a:tableStyleId>{7DF18680-E054-41AD-8BC1-D1AEF772440D}</a:tableStyleId>
              </a:tblPr>
              <a:tblGrid>
                <a:gridCol w="1174846">
                  <a:extLst>
                    <a:ext uri="{9D8B030D-6E8A-4147-A177-3AD203B41FA5}">
                      <a16:colId xmlns:a16="http://schemas.microsoft.com/office/drawing/2014/main" val="269180704"/>
                    </a:ext>
                  </a:extLst>
                </a:gridCol>
                <a:gridCol w="2623821">
                  <a:extLst>
                    <a:ext uri="{9D8B030D-6E8A-4147-A177-3AD203B41FA5}">
                      <a16:colId xmlns:a16="http://schemas.microsoft.com/office/drawing/2014/main" val="2836422060"/>
                    </a:ext>
                  </a:extLst>
                </a:gridCol>
                <a:gridCol w="1899333">
                  <a:extLst>
                    <a:ext uri="{9D8B030D-6E8A-4147-A177-3AD203B41FA5}">
                      <a16:colId xmlns:a16="http://schemas.microsoft.com/office/drawing/2014/main" val="3159285472"/>
                    </a:ext>
                  </a:extLst>
                </a:gridCol>
                <a:gridCol w="3222432">
                  <a:extLst>
                    <a:ext uri="{9D8B030D-6E8A-4147-A177-3AD203B41FA5}">
                      <a16:colId xmlns:a16="http://schemas.microsoft.com/office/drawing/2014/main" val="1125026030"/>
                    </a:ext>
                  </a:extLst>
                </a:gridCol>
              </a:tblGrid>
              <a:tr h="386734">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3766687">
                <a:tc>
                  <a:txBody>
                    <a:bodyPr/>
                    <a:lstStyle/>
                    <a:p>
                      <a:pPr algn="ctr"/>
                      <a:r>
                        <a:rPr lang="es-MX" sz="1200" b="1" dirty="0"/>
                        <a:t>Corrupción</a:t>
                      </a:r>
                    </a:p>
                  </a:txBody>
                  <a:tcPr/>
                </a:tc>
                <a:tc>
                  <a:txBody>
                    <a:bodyPr/>
                    <a:lstStyle/>
                    <a:p>
                      <a:r>
                        <a:rPr lang="es-MX" sz="1200" b="1" dirty="0"/>
                        <a:t>RC :  </a:t>
                      </a:r>
                      <a:r>
                        <a:rPr lang="es-MX" sz="1200" dirty="0"/>
                        <a:t>Posibilidad de aceptación de dádivas para filtrar información confidencial o parcial a un medio de comunicación, buscando su propio beneficio o el de un tercero</a:t>
                      </a:r>
                    </a:p>
                  </a:txBody>
                  <a:tcPr/>
                </a:tc>
                <a:tc>
                  <a:txBody>
                    <a:bodyPr/>
                    <a:lstStyle/>
                    <a:p>
                      <a:r>
                        <a:rPr lang="es-MX" sz="1200" dirty="0"/>
                        <a:t>Ausencia en la aplicación de los valores institucionales </a:t>
                      </a:r>
                    </a:p>
                    <a:p>
                      <a:endParaRPr lang="es-MX" sz="1200" dirty="0"/>
                    </a:p>
                    <a:p>
                      <a:r>
                        <a:rPr lang="es-MX" sz="1200" dirty="0"/>
                        <a:t>Insuficientes controles o falta de claridad en los procedimientos de comunicaciones.</a:t>
                      </a:r>
                    </a:p>
                    <a:p>
                      <a:endParaRPr lang="es-MX" sz="1200" dirty="0"/>
                    </a:p>
                    <a:p>
                      <a:r>
                        <a:rPr lang="es-MX" sz="1200" dirty="0"/>
                        <a:t>Incumplimiento sistemático de los requisitos normativos de la Política de transparencia y acceso a la información pública. </a:t>
                      </a:r>
                    </a:p>
                    <a:p>
                      <a:endParaRPr lang="es-MX" sz="1200" dirty="0"/>
                    </a:p>
                  </a:txBody>
                  <a:tcPr/>
                </a:tc>
                <a:tc>
                  <a:txBody>
                    <a:bodyPr/>
                    <a:lstStyle/>
                    <a:p>
                      <a:r>
                        <a:rPr lang="es-MX" sz="1200" dirty="0"/>
                        <a:t>Revisar y actualizar el código de ética institucional, determinando conductas que fomenten la aplicación de los valores institucionales. Fortalecer la apropiación del código de ética en la entidad.</a:t>
                      </a:r>
                    </a:p>
                    <a:p>
                      <a:r>
                        <a:rPr lang="es-MX" sz="1200" dirty="0"/>
                        <a:t>Revisar y actualizar el procedimiento de conflicto de interese, fortaleciendo los controles para prevenir la materialización del riesgo. </a:t>
                      </a:r>
                    </a:p>
                    <a:p>
                      <a:r>
                        <a:rPr lang="es-MX" sz="1200" dirty="0"/>
                        <a:t>Incorporar el plan de cierre de brechas la Política de Integridad. </a:t>
                      </a:r>
                    </a:p>
                    <a:p>
                      <a:endParaRPr lang="es-MX" sz="1200" dirty="0"/>
                    </a:p>
                    <a:p>
                      <a:r>
                        <a:rPr lang="es-MX" sz="1200" dirty="0"/>
                        <a:t>Implementar los requisitos de la Política de transparencia y acceso a la información pública, haciendo el respectivo seguimiento y control a los mismos.</a:t>
                      </a:r>
                    </a:p>
                    <a:p>
                      <a:endParaRPr lang="es-MX" sz="1200" dirty="0"/>
                    </a:p>
                    <a:p>
                      <a:r>
                        <a:rPr lang="es-MX" sz="1200" dirty="0"/>
                        <a:t>Revisar los procedimientos de comunicaciones e identificar necesidades de ajustes a los puntos de control, para que éstos queden debidamente establecidos y documentados, con el objetivo de prevenir la materialización de los riesgos. </a:t>
                      </a:r>
                    </a:p>
                  </a:txBody>
                  <a:tcPr/>
                </a:tc>
                <a:extLst>
                  <a:ext uri="{0D108BD9-81ED-4DB2-BD59-A6C34878D82A}">
                    <a16:rowId xmlns:a16="http://schemas.microsoft.com/office/drawing/2014/main" val="116116595"/>
                  </a:ext>
                </a:extLst>
              </a:tr>
              <a:tr h="1493960">
                <a:tc>
                  <a:txBody>
                    <a:bodyPr/>
                    <a:lstStyle/>
                    <a:p>
                      <a:pPr algn="ctr"/>
                      <a:r>
                        <a:rPr lang="es-MX" sz="1200" b="1" dirty="0"/>
                        <a:t>Gestión</a:t>
                      </a:r>
                    </a:p>
                  </a:txBody>
                  <a:tcPr/>
                </a:tc>
                <a:tc>
                  <a:txBody>
                    <a:bodyPr/>
                    <a:lstStyle/>
                    <a:p>
                      <a:r>
                        <a:rPr lang="es-MX" sz="1200" b="1" dirty="0"/>
                        <a:t>RG</a:t>
                      </a:r>
                      <a:r>
                        <a:rPr lang="es-MX" sz="1200" dirty="0"/>
                        <a:t>: Posibilidad de afectación reputacional por el no reconocimiento o falta de posicionamiento de PNNC como entidad líder en la conservación del patrimonio cultural y natura</a:t>
                      </a:r>
                    </a:p>
                  </a:txBody>
                  <a:tcPr/>
                </a:tc>
                <a:tc>
                  <a:txBody>
                    <a:bodyPr/>
                    <a:lstStyle/>
                    <a:p>
                      <a:r>
                        <a:rPr lang="es-MX" sz="1200" dirty="0"/>
                        <a:t>Insuficiente divulgación de información institucional.</a:t>
                      </a:r>
                    </a:p>
                    <a:p>
                      <a:r>
                        <a:rPr lang="es-MX" sz="1200" dirty="0"/>
                        <a:t> </a:t>
                      </a:r>
                    </a:p>
                    <a:p>
                      <a:r>
                        <a:rPr lang="es-MX" sz="1200" dirty="0"/>
                        <a:t>Ausencia de herramientas pedagógicas cognitivas orientadas a la apropiación social de la protección y la conservación.</a:t>
                      </a:r>
                    </a:p>
                  </a:txBody>
                  <a:tcPr/>
                </a:tc>
                <a:tc>
                  <a:txBody>
                    <a:bodyPr/>
                    <a:lstStyle/>
                    <a:p>
                      <a:r>
                        <a:rPr lang="es-MX" sz="1200" dirty="0"/>
                        <a:t>Vincular la estrategia PEI: </a:t>
                      </a:r>
                    </a:p>
                    <a:p>
                      <a:r>
                        <a:rPr lang="es-MX" sz="1200" dirty="0"/>
                        <a:t>AP que implementan acciones de educación ambiental.</a:t>
                      </a:r>
                    </a:p>
                    <a:p>
                      <a:endParaRPr lang="es-MX" sz="1200" dirty="0"/>
                    </a:p>
                    <a:p>
                      <a:r>
                        <a:rPr lang="es-MX" sz="1200" dirty="0"/>
                        <a:t>Vincular las iniciativas PAA:</a:t>
                      </a:r>
                    </a:p>
                    <a:p>
                      <a:r>
                        <a:rPr lang="es-MX" sz="1200" dirty="0"/>
                        <a:t>Personas capacitadas </a:t>
                      </a:r>
                    </a:p>
                    <a:p>
                      <a:r>
                        <a:rPr lang="es-MX" sz="1200" dirty="0"/>
                        <a:t>Acciones estratégicas educación ambiental implementadas en 13 AP priorizadas</a:t>
                      </a:r>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16219369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2811339" y="74866"/>
            <a:ext cx="7323261" cy="861774"/>
          </a:xfrm>
        </p:spPr>
        <p:txBody>
          <a:bodyPr/>
          <a:lstStyle/>
          <a:p>
            <a:pPr algn="ctr"/>
            <a:r>
              <a:rPr lang="es-MX" sz="2800" dirty="0">
                <a:solidFill>
                  <a:srgbClr val="00B0F0"/>
                </a:solidFill>
              </a:rPr>
              <a:t>E5 Asuntos Internacionales, Cooperación y Gestión de Alianzas</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2623016654"/>
              </p:ext>
            </p:extLst>
          </p:nvPr>
        </p:nvGraphicFramePr>
        <p:xfrm>
          <a:off x="916898" y="1139182"/>
          <a:ext cx="10358203" cy="5486400"/>
        </p:xfrm>
        <a:graphic>
          <a:graphicData uri="http://schemas.openxmlformats.org/drawingml/2006/table">
            <a:tbl>
              <a:tblPr firstRow="1" bandRow="1">
                <a:tableStyleId>{7DF18680-E054-41AD-8BC1-D1AEF772440D}</a:tableStyleId>
              </a:tblPr>
              <a:tblGrid>
                <a:gridCol w="1069464">
                  <a:extLst>
                    <a:ext uri="{9D8B030D-6E8A-4147-A177-3AD203B41FA5}">
                      <a16:colId xmlns:a16="http://schemas.microsoft.com/office/drawing/2014/main" val="269180704"/>
                    </a:ext>
                  </a:extLst>
                </a:gridCol>
                <a:gridCol w="2583543">
                  <a:extLst>
                    <a:ext uri="{9D8B030D-6E8A-4147-A177-3AD203B41FA5}">
                      <a16:colId xmlns:a16="http://schemas.microsoft.com/office/drawing/2014/main" val="2836422060"/>
                    </a:ext>
                  </a:extLst>
                </a:gridCol>
                <a:gridCol w="2030786">
                  <a:extLst>
                    <a:ext uri="{9D8B030D-6E8A-4147-A177-3AD203B41FA5}">
                      <a16:colId xmlns:a16="http://schemas.microsoft.com/office/drawing/2014/main" val="3159285472"/>
                    </a:ext>
                  </a:extLst>
                </a:gridCol>
                <a:gridCol w="4674410">
                  <a:extLst>
                    <a:ext uri="{9D8B030D-6E8A-4147-A177-3AD203B41FA5}">
                      <a16:colId xmlns:a16="http://schemas.microsoft.com/office/drawing/2014/main" val="1125026030"/>
                    </a:ext>
                  </a:extLst>
                </a:gridCol>
              </a:tblGrid>
              <a:tr h="436166">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1806972">
                <a:tc>
                  <a:txBody>
                    <a:bodyPr/>
                    <a:lstStyle/>
                    <a:p>
                      <a:pPr algn="ctr"/>
                      <a:r>
                        <a:rPr lang="es-MX" sz="1200" b="1" dirty="0"/>
                        <a:t>Corrupción</a:t>
                      </a:r>
                    </a:p>
                  </a:txBody>
                  <a:tcPr/>
                </a:tc>
                <a:tc>
                  <a:txBody>
                    <a:bodyPr/>
                    <a:lstStyle/>
                    <a:p>
                      <a:r>
                        <a:rPr lang="es-MX" sz="1200" b="1" dirty="0"/>
                        <a:t>RC :  </a:t>
                      </a:r>
                      <a:r>
                        <a:rPr lang="es-MX" sz="1200" dirty="0"/>
                        <a:t>Posibilidad de recibir o solicitar cualquier dádiva o beneficio a nombre propio o de terceros para la suscripción indebida de un contrato, convenio o alianza con un cooperante o aliado.</a:t>
                      </a:r>
                    </a:p>
                  </a:txBody>
                  <a:tcPr/>
                </a:tc>
                <a:tc>
                  <a:txBody>
                    <a:bodyPr/>
                    <a:lstStyle/>
                    <a:p>
                      <a:r>
                        <a:rPr lang="es-MX" sz="1200" dirty="0"/>
                        <a:t>Ausencia en la aplicación de los valores institucionales </a:t>
                      </a:r>
                    </a:p>
                    <a:p>
                      <a:endParaRPr lang="es-MX" sz="1200" dirty="0"/>
                    </a:p>
                    <a:p>
                      <a:r>
                        <a:rPr lang="es-MX" sz="1200" dirty="0"/>
                        <a:t>Insuficientes controles o falta de claridad en los procedimientos de planificación, implementación y evaluación de los planes de manejo</a:t>
                      </a:r>
                    </a:p>
                  </a:txBody>
                  <a:tcPr/>
                </a:tc>
                <a:tc>
                  <a:txBody>
                    <a:bodyPr/>
                    <a:lstStyle/>
                    <a:p>
                      <a:r>
                        <a:rPr lang="es-MX" sz="1200" dirty="0"/>
                        <a:t>Revisar y actualizar el código de ética institucional, determinando conductas que fomenten la aplicación de los valores institucionales. Fortalecer la apropiación del código de ética en la entidad.</a:t>
                      </a:r>
                    </a:p>
                    <a:p>
                      <a:r>
                        <a:rPr lang="es-MX" sz="1200" dirty="0"/>
                        <a:t>Revisar y actualizar el procedimiento de conflicto de interese, fortaleciendo los controles para prevenir la materialización del riesgo. </a:t>
                      </a:r>
                    </a:p>
                    <a:p>
                      <a:r>
                        <a:rPr lang="es-MX" sz="1200" dirty="0"/>
                        <a:t>Incorporar el plan de cierre de brechas de la Política de Integridad. </a:t>
                      </a:r>
                    </a:p>
                    <a:p>
                      <a:endParaRPr lang="es-MX" sz="1200" dirty="0"/>
                    </a:p>
                    <a:p>
                      <a:r>
                        <a:rPr lang="es-MX" sz="1200" dirty="0"/>
                        <a:t>Revisar los procedimientos de Cooperación Internacional y establecer controles que permitan el seguimiento a los recursos derivados de los proyectos de cooperación y prevengan la materialización de riesgos.</a:t>
                      </a:r>
                    </a:p>
                  </a:txBody>
                  <a:tcPr/>
                </a:tc>
                <a:extLst>
                  <a:ext uri="{0D108BD9-81ED-4DB2-BD59-A6C34878D82A}">
                    <a16:rowId xmlns:a16="http://schemas.microsoft.com/office/drawing/2014/main" val="116116595"/>
                  </a:ext>
                </a:extLst>
              </a:tr>
              <a:tr h="1806972">
                <a:tc>
                  <a:txBody>
                    <a:bodyPr/>
                    <a:lstStyle/>
                    <a:p>
                      <a:pPr algn="ctr"/>
                      <a:r>
                        <a:rPr lang="es-MX" sz="1200" b="1" dirty="0"/>
                        <a:t>Corrupción</a:t>
                      </a:r>
                    </a:p>
                  </a:txBody>
                  <a:tcPr/>
                </a:tc>
                <a:tc>
                  <a:txBody>
                    <a:bodyPr/>
                    <a:lstStyle/>
                    <a:p>
                      <a:r>
                        <a:rPr lang="es-MX" sz="1200" b="1" dirty="0"/>
                        <a:t>RC: </a:t>
                      </a:r>
                      <a:r>
                        <a:rPr lang="es-MX" sz="1200" b="0" dirty="0"/>
                        <a:t>Apropiación, asignación, uso o desviación indebida de recursos provenientes de aliados o cooperantes internacionales, buscando el beneficio propio o de un tercero.</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s-MX" sz="1200" dirty="0"/>
                        <a:t>Ausencia en la aplicación de los valores institucionales </a:t>
                      </a:r>
                    </a:p>
                    <a:p>
                      <a:endParaRPr lang="es-MX" sz="1200" dirty="0"/>
                    </a:p>
                    <a:p>
                      <a:r>
                        <a:rPr lang="es-MX" sz="1200" dirty="0"/>
                        <a:t>Falta de planificación, gestión y control de acciones institucionales de asuntos internacionales y cooperación.</a:t>
                      </a:r>
                    </a:p>
                  </a:txBody>
                  <a:tcPr/>
                </a:tc>
                <a:tc>
                  <a:txBody>
                    <a:bodyPr/>
                    <a:lstStyle/>
                    <a:p>
                      <a:r>
                        <a:rPr lang="es-MX" sz="1200" dirty="0"/>
                        <a:t>Revisar y actualizar el código de ética institucional, determinando conductas que fomenten la aplicación de los valores institucionales. Fortalecer la apropiación del código de ética en la entidad.</a:t>
                      </a:r>
                    </a:p>
                    <a:p>
                      <a:r>
                        <a:rPr lang="es-MX" sz="1200" dirty="0"/>
                        <a:t>Revisar y actualizar el procedimiento de conflicto de interese, fortaleciendo los controles para prevenir la materialización del riesgo. </a:t>
                      </a:r>
                    </a:p>
                    <a:p>
                      <a:r>
                        <a:rPr lang="es-MX" sz="1200" dirty="0"/>
                        <a:t>Incorporar el plan de cierre de brechas de la Política de Integridad. </a:t>
                      </a:r>
                    </a:p>
                    <a:p>
                      <a:endParaRPr lang="es-MX" sz="1200" dirty="0"/>
                    </a:p>
                    <a:p>
                      <a:r>
                        <a:rPr lang="es-MX" sz="1200" dirty="0"/>
                        <a:t>Revisar los procedimientos de Cooperación Internacional y establecer controles que permitan el seguimiento a los recursos derivados de los proyectos de cooperación y prevengan la materialización de riesgos.</a:t>
                      </a:r>
                    </a:p>
                  </a:txBody>
                  <a:tcPr/>
                </a:tc>
                <a:extLst>
                  <a:ext uri="{0D108BD9-81ED-4DB2-BD59-A6C34878D82A}">
                    <a16:rowId xmlns:a16="http://schemas.microsoft.com/office/drawing/2014/main" val="2661824037"/>
                  </a:ext>
                </a:extLst>
              </a:tr>
              <a:tr h="1121569">
                <a:tc>
                  <a:txBody>
                    <a:bodyPr/>
                    <a:lstStyle/>
                    <a:p>
                      <a:pPr algn="ctr"/>
                      <a:r>
                        <a:rPr lang="es-MX" sz="1200" b="1" dirty="0"/>
                        <a:t>Gestión: </a:t>
                      </a:r>
                    </a:p>
                  </a:txBody>
                  <a:tcPr/>
                </a:tc>
                <a:tc>
                  <a:txBody>
                    <a:bodyPr/>
                    <a:lstStyle/>
                    <a:p>
                      <a:r>
                        <a:rPr lang="es-MX" sz="1200" b="1" dirty="0"/>
                        <a:t>RG</a:t>
                      </a:r>
                      <a:r>
                        <a:rPr lang="es-MX" sz="1200" b="0" dirty="0"/>
                        <a:t>: Posibilidad de afectación económica  por la ineficiencia en la movilización de recursos de cooperación para la complementariedad de la inversión en PNNC</a:t>
                      </a:r>
                    </a:p>
                  </a:txBody>
                  <a:tcPr/>
                </a:tc>
                <a:tc>
                  <a:txBody>
                    <a:bodyPr/>
                    <a:lstStyle/>
                    <a:p>
                      <a:r>
                        <a:rPr lang="es-MX" sz="1200" dirty="0"/>
                        <a:t>Falta de planificación, gestión y control de acciones institucionales de asuntos internacionales y cooperación</a:t>
                      </a:r>
                    </a:p>
                  </a:txBody>
                  <a:tcPr/>
                </a:tc>
                <a:tc>
                  <a:txBody>
                    <a:bodyPr/>
                    <a:lstStyle/>
                    <a:p>
                      <a:r>
                        <a:rPr lang="es-MX" sz="1200" dirty="0"/>
                        <a:t>Vincular la estrategia PEI: Áreas protegidas administradas por PNNC con proyectos de cooperación aprobados y/o en ejecución</a:t>
                      </a:r>
                    </a:p>
                  </a:txBody>
                  <a:tcPr/>
                </a:tc>
                <a:extLst>
                  <a:ext uri="{0D108BD9-81ED-4DB2-BD59-A6C34878D82A}">
                    <a16:rowId xmlns:a16="http://schemas.microsoft.com/office/drawing/2014/main" val="163279727"/>
                  </a:ext>
                </a:extLst>
              </a:tr>
            </a:tbl>
          </a:graphicData>
        </a:graphic>
      </p:graphicFrame>
    </p:spTree>
    <p:extLst>
      <p:ext uri="{BB962C8B-B14F-4D97-AF65-F5344CB8AC3E}">
        <p14:creationId xmlns:p14="http://schemas.microsoft.com/office/powerpoint/2010/main" val="2976846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2192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cstate="email">
              <a:extLst>
                <a:ext uri="{28A0092B-C50C-407E-A947-70E740481C1C}">
                  <a14:useLocalDpi xmlns:a14="http://schemas.microsoft.com/office/drawing/2010/main"/>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a:ea typeface="+mn-ea"/>
                <a:cs typeface="+mn-cs"/>
              </a:rPr>
              <a:t>,</a:t>
            </a:r>
          </a:p>
        </p:txBody>
      </p:sp>
      <p:grpSp>
        <p:nvGrpSpPr>
          <p:cNvPr id="3" name="Group 3"/>
          <p:cNvGrpSpPr>
            <a:grpSpLocks noChangeAspect="1"/>
          </p:cNvGrpSpPr>
          <p:nvPr/>
        </p:nvGrpSpPr>
        <p:grpSpPr>
          <a:xfrm>
            <a:off x="-1737449" y="-1194277"/>
            <a:ext cx="9259253" cy="9259253"/>
            <a:chOff x="0" y="0"/>
            <a:chExt cx="6355080" cy="6355080"/>
          </a:xfrm>
        </p:grpSpPr>
        <p:sp>
          <p:nvSpPr>
            <p:cNvPr id="4" name="Freeform 4"/>
            <p:cNvSpPr/>
            <p:nvPr/>
          </p:nvSpPr>
          <p:spPr>
            <a:xfrm>
              <a:off x="0" y="0"/>
              <a:ext cx="6355080" cy="6355080"/>
            </a:xfrm>
            <a:custGeom>
              <a:avLst/>
              <a:gdLst/>
              <a:ahLst/>
              <a:cxnLst/>
              <a:rect l="l" t="t" r="r" b="b"/>
              <a:pathLst>
                <a:path w="6355080" h="6355080">
                  <a:moveTo>
                    <a:pt x="3177540" y="6355080"/>
                  </a:moveTo>
                  <a:cubicBezTo>
                    <a:pt x="2329180" y="6355080"/>
                    <a:pt x="1530350" y="6024880"/>
                    <a:pt x="930910" y="5424170"/>
                  </a:cubicBezTo>
                  <a:cubicBezTo>
                    <a:pt x="330200" y="4824730"/>
                    <a:pt x="0" y="4025900"/>
                    <a:pt x="0" y="3177540"/>
                  </a:cubicBezTo>
                  <a:cubicBezTo>
                    <a:pt x="0" y="2329180"/>
                    <a:pt x="330200" y="1530350"/>
                    <a:pt x="930910" y="930910"/>
                  </a:cubicBezTo>
                  <a:cubicBezTo>
                    <a:pt x="1530350" y="330200"/>
                    <a:pt x="2329180" y="0"/>
                    <a:pt x="3177540" y="0"/>
                  </a:cubicBezTo>
                  <a:cubicBezTo>
                    <a:pt x="4025900" y="0"/>
                    <a:pt x="4824730" y="330200"/>
                    <a:pt x="5424170" y="930910"/>
                  </a:cubicBezTo>
                  <a:cubicBezTo>
                    <a:pt x="6024880" y="1531620"/>
                    <a:pt x="6355080" y="2329180"/>
                    <a:pt x="6355080" y="3177540"/>
                  </a:cubicBezTo>
                  <a:cubicBezTo>
                    <a:pt x="6355080" y="4025900"/>
                    <a:pt x="6024880" y="4824730"/>
                    <a:pt x="5424170" y="5424170"/>
                  </a:cubicBezTo>
                  <a:cubicBezTo>
                    <a:pt x="4824730" y="6024880"/>
                    <a:pt x="4025900" y="6355080"/>
                    <a:pt x="3177540" y="6355080"/>
                  </a:cubicBezTo>
                  <a:close/>
                  <a:moveTo>
                    <a:pt x="3177540" y="190500"/>
                  </a:moveTo>
                  <a:cubicBezTo>
                    <a:pt x="2379980" y="190500"/>
                    <a:pt x="1629410" y="501650"/>
                    <a:pt x="1065530" y="1065530"/>
                  </a:cubicBezTo>
                  <a:cubicBezTo>
                    <a:pt x="501650" y="1629410"/>
                    <a:pt x="190500" y="2379980"/>
                    <a:pt x="190500" y="3177540"/>
                  </a:cubicBezTo>
                  <a:cubicBezTo>
                    <a:pt x="190500" y="3975100"/>
                    <a:pt x="501650" y="4725670"/>
                    <a:pt x="1065530" y="5289550"/>
                  </a:cubicBezTo>
                  <a:cubicBezTo>
                    <a:pt x="1629410" y="5853430"/>
                    <a:pt x="2379980" y="6164580"/>
                    <a:pt x="3177540" y="6164580"/>
                  </a:cubicBezTo>
                  <a:cubicBezTo>
                    <a:pt x="3975100" y="6164580"/>
                    <a:pt x="4725670" y="5853430"/>
                    <a:pt x="5289550" y="5289550"/>
                  </a:cubicBezTo>
                  <a:cubicBezTo>
                    <a:pt x="5853430" y="4725670"/>
                    <a:pt x="6164580" y="3975100"/>
                    <a:pt x="6164580" y="3177540"/>
                  </a:cubicBezTo>
                  <a:cubicBezTo>
                    <a:pt x="6164580" y="2379980"/>
                    <a:pt x="5853430" y="1629410"/>
                    <a:pt x="5289550" y="1065530"/>
                  </a:cubicBezTo>
                  <a:cubicBezTo>
                    <a:pt x="4725670" y="501650"/>
                    <a:pt x="3975100" y="190500"/>
                    <a:pt x="3177540" y="190500"/>
                  </a:cubicBezTo>
                  <a:close/>
                </a:path>
              </a:pathLst>
            </a:custGeom>
            <a:solidFill>
              <a:srgbClr val="FFFFFF"/>
            </a:solidFill>
          </p:spPr>
          <p:txBody>
            <a:bodyPr/>
            <a:lstStyle/>
            <a:p>
              <a:endParaRPr lang="es-CO"/>
            </a:p>
          </p:txBody>
        </p:sp>
      </p:grpSp>
      <p:grpSp>
        <p:nvGrpSpPr>
          <p:cNvPr id="5" name="Group 5"/>
          <p:cNvGrpSpPr/>
          <p:nvPr/>
        </p:nvGrpSpPr>
        <p:grpSpPr>
          <a:xfrm>
            <a:off x="-1765182" y="-1185673"/>
            <a:ext cx="9259253" cy="9259253"/>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6601"/>
            </a:solidFill>
          </p:spPr>
          <p:txBody>
            <a:bodyPr/>
            <a:lstStyle/>
            <a:p>
              <a:endParaRPr lang="es-CO"/>
            </a:p>
          </p:txBody>
        </p:sp>
        <p:sp>
          <p:nvSpPr>
            <p:cNvPr id="7" name="TextBox 7"/>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8"/>
          <p:cNvGrpSpPr/>
          <p:nvPr/>
        </p:nvGrpSpPr>
        <p:grpSpPr>
          <a:xfrm>
            <a:off x="4526881" y="2063562"/>
            <a:ext cx="7665119" cy="2760785"/>
            <a:chOff x="0" y="0"/>
            <a:chExt cx="3028195" cy="1090680"/>
          </a:xfrm>
        </p:grpSpPr>
        <p:sp>
          <p:nvSpPr>
            <p:cNvPr id="9" name="Freeform 9"/>
            <p:cNvSpPr/>
            <p:nvPr/>
          </p:nvSpPr>
          <p:spPr>
            <a:xfrm>
              <a:off x="0" y="0"/>
              <a:ext cx="3028195" cy="1090680"/>
            </a:xfrm>
            <a:custGeom>
              <a:avLst/>
              <a:gdLst/>
              <a:ahLst/>
              <a:cxnLst/>
              <a:rect l="l" t="t" r="r" b="b"/>
              <a:pathLst>
                <a:path w="3028195" h="1090680">
                  <a:moveTo>
                    <a:pt x="0" y="0"/>
                  </a:moveTo>
                  <a:lnTo>
                    <a:pt x="3028195" y="0"/>
                  </a:lnTo>
                  <a:lnTo>
                    <a:pt x="3028195" y="1090680"/>
                  </a:lnTo>
                  <a:lnTo>
                    <a:pt x="0" y="1090680"/>
                  </a:lnTo>
                  <a:close/>
                </a:path>
              </a:pathLst>
            </a:custGeom>
            <a:solidFill>
              <a:srgbClr val="008000"/>
            </a:solidFill>
          </p:spPr>
          <p:txBody>
            <a:bodyPr/>
            <a:lstStyle/>
            <a:p>
              <a:endParaRPr lang="es-CO"/>
            </a:p>
          </p:txBody>
        </p:sp>
        <p:sp>
          <p:nvSpPr>
            <p:cNvPr id="10" name="TextBox 10"/>
            <p:cNvSpPr txBox="1"/>
            <p:nvPr/>
          </p:nvSpPr>
          <p:spPr>
            <a:xfrm>
              <a:off x="0" y="-57150"/>
              <a:ext cx="3028195" cy="114783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AutoShape 11"/>
          <p:cNvSpPr/>
          <p:nvPr/>
        </p:nvSpPr>
        <p:spPr>
          <a:xfrm>
            <a:off x="5043089" y="2066737"/>
            <a:ext cx="7148911" cy="0"/>
          </a:xfrm>
          <a:prstGeom prst="line">
            <a:avLst/>
          </a:prstGeom>
          <a:ln w="38100" cap="flat">
            <a:solidFill>
              <a:srgbClr val="FFFFFF"/>
            </a:solidFill>
            <a:prstDash val="solid"/>
            <a:headEnd type="none" w="sm" len="sm"/>
            <a:tailEnd type="none" w="sm" len="sm"/>
          </a:ln>
        </p:spPr>
        <p:txBody>
          <a:bodyPr/>
          <a:lstStyle/>
          <a:p>
            <a:endParaRPr lang="es-CO"/>
          </a:p>
        </p:txBody>
      </p:sp>
      <p:sp>
        <p:nvSpPr>
          <p:cNvPr id="12" name="AutoShape 12"/>
          <p:cNvSpPr/>
          <p:nvPr/>
        </p:nvSpPr>
        <p:spPr>
          <a:xfrm>
            <a:off x="5043089" y="4798946"/>
            <a:ext cx="7148911" cy="0"/>
          </a:xfrm>
          <a:prstGeom prst="line">
            <a:avLst/>
          </a:prstGeom>
          <a:ln w="38100" cap="flat">
            <a:solidFill>
              <a:srgbClr val="FFFFFF"/>
            </a:solidFill>
            <a:prstDash val="solid"/>
            <a:headEnd type="none" w="sm" len="sm"/>
            <a:tailEnd type="none" w="sm" len="sm"/>
          </a:ln>
        </p:spPr>
        <p:txBody>
          <a:bodyPr/>
          <a:lstStyle/>
          <a:p>
            <a:endParaRPr lang="es-CO"/>
          </a:p>
        </p:txBody>
      </p:sp>
      <p:grpSp>
        <p:nvGrpSpPr>
          <p:cNvPr id="13" name="Group 13"/>
          <p:cNvGrpSpPr/>
          <p:nvPr/>
        </p:nvGrpSpPr>
        <p:grpSpPr>
          <a:xfrm>
            <a:off x="-675834" y="-14954"/>
            <a:ext cx="6887907" cy="6887907"/>
            <a:chOff x="0" y="0"/>
            <a:chExt cx="812800" cy="812800"/>
          </a:xfrm>
        </p:grpSpPr>
        <p:sp>
          <p:nvSpPr>
            <p:cNvPr id="14" name="Freeform 14"/>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8000">
                <a:alpha val="95686"/>
              </a:srgbClr>
            </a:solidFill>
          </p:spPr>
          <p:txBody>
            <a:bodyPr/>
            <a:lstStyle/>
            <a:p>
              <a:endParaRPr lang="es-CO"/>
            </a:p>
          </p:txBody>
        </p:sp>
        <p:sp>
          <p:nvSpPr>
            <p:cNvPr id="15" name="TextBox 15"/>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sp>
        <p:nvSpPr>
          <p:cNvPr id="16" name="TextBox 16"/>
          <p:cNvSpPr txBox="1"/>
          <p:nvPr/>
        </p:nvSpPr>
        <p:spPr>
          <a:xfrm>
            <a:off x="6409744" y="2719618"/>
            <a:ext cx="5878327" cy="1477328"/>
          </a:xfrm>
          <a:prstGeom prst="rect">
            <a:avLst/>
          </a:prstGeom>
        </p:spPr>
        <p:txBody>
          <a:bodyPr wrap="square" lIns="0" tIns="0" rIns="0" bIns="0" rtlCol="0" anchor="t">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s-CO" sz="4800" b="1" i="0" u="none" strike="noStrike" kern="1200" cap="none" spc="613" normalizeH="0" baseline="0" noProof="0" dirty="0">
                <a:ln>
                  <a:noFill/>
                </a:ln>
                <a:solidFill>
                  <a:srgbClr val="FFFFFF"/>
                </a:solidFill>
                <a:effectLst/>
                <a:uLnTx/>
                <a:uFillTx/>
                <a:latin typeface="Roboto Bold"/>
                <a:ea typeface="+mn-ea"/>
                <a:cs typeface="+mn-cs"/>
              </a:rPr>
              <a:t>Procesos Misionales </a:t>
            </a:r>
          </a:p>
        </p:txBody>
      </p:sp>
      <p:grpSp>
        <p:nvGrpSpPr>
          <p:cNvPr id="19" name="Group 19"/>
          <p:cNvGrpSpPr/>
          <p:nvPr/>
        </p:nvGrpSpPr>
        <p:grpSpPr>
          <a:xfrm>
            <a:off x="241406" y="805962"/>
            <a:ext cx="5246077" cy="5246077"/>
            <a:chOff x="0" y="0"/>
            <a:chExt cx="812800" cy="812800"/>
          </a:xfrm>
        </p:grpSpPr>
        <p:sp>
          <p:nvSpPr>
            <p:cNvPr id="20" name="Freeform 2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9B507">
                <a:alpha val="40784"/>
              </a:srgbClr>
            </a:solidFill>
          </p:spPr>
          <p:txBody>
            <a:bodyPr/>
            <a:lstStyle/>
            <a:p>
              <a:endParaRPr lang="es-CO"/>
            </a:p>
          </p:txBody>
        </p:sp>
        <p:sp>
          <p:nvSpPr>
            <p:cNvPr id="21" name="TextBox 21"/>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2" name="Group 22"/>
          <p:cNvGrpSpPr>
            <a:grpSpLocks noChangeAspect="1"/>
          </p:cNvGrpSpPr>
          <p:nvPr/>
        </p:nvGrpSpPr>
        <p:grpSpPr>
          <a:xfrm>
            <a:off x="637155" y="1153057"/>
            <a:ext cx="4454579" cy="4454579"/>
            <a:chOff x="0" y="0"/>
            <a:chExt cx="6355080" cy="6355080"/>
          </a:xfrm>
        </p:grpSpPr>
        <p:sp>
          <p:nvSpPr>
            <p:cNvPr id="23" name="Freeform 23"/>
            <p:cNvSpPr/>
            <p:nvPr/>
          </p:nvSpPr>
          <p:spPr>
            <a:xfrm>
              <a:off x="0" y="0"/>
              <a:ext cx="6355080" cy="6355080"/>
            </a:xfrm>
            <a:custGeom>
              <a:avLst/>
              <a:gdLst/>
              <a:ahLst/>
              <a:cxnLst/>
              <a:rect l="l" t="t" r="r" b="b"/>
              <a:pathLst>
                <a:path w="6355080" h="6355080">
                  <a:moveTo>
                    <a:pt x="3177540" y="6355080"/>
                  </a:moveTo>
                  <a:cubicBezTo>
                    <a:pt x="2329180" y="6355080"/>
                    <a:pt x="1530350" y="6024880"/>
                    <a:pt x="930910" y="5424170"/>
                  </a:cubicBezTo>
                  <a:cubicBezTo>
                    <a:pt x="330200" y="4824730"/>
                    <a:pt x="0" y="4025900"/>
                    <a:pt x="0" y="3177540"/>
                  </a:cubicBezTo>
                  <a:cubicBezTo>
                    <a:pt x="0" y="2329180"/>
                    <a:pt x="330200" y="1530350"/>
                    <a:pt x="930910" y="930910"/>
                  </a:cubicBezTo>
                  <a:cubicBezTo>
                    <a:pt x="1530350" y="330200"/>
                    <a:pt x="2329180" y="0"/>
                    <a:pt x="3177540" y="0"/>
                  </a:cubicBezTo>
                  <a:cubicBezTo>
                    <a:pt x="4025900" y="0"/>
                    <a:pt x="4824730" y="330200"/>
                    <a:pt x="5424170" y="930910"/>
                  </a:cubicBezTo>
                  <a:cubicBezTo>
                    <a:pt x="6024880" y="1531620"/>
                    <a:pt x="6355080" y="2329180"/>
                    <a:pt x="6355080" y="3177540"/>
                  </a:cubicBezTo>
                  <a:cubicBezTo>
                    <a:pt x="6355080" y="4025900"/>
                    <a:pt x="6024880" y="4824730"/>
                    <a:pt x="5424170" y="5424170"/>
                  </a:cubicBezTo>
                  <a:cubicBezTo>
                    <a:pt x="4824730" y="6024880"/>
                    <a:pt x="4025900" y="6355080"/>
                    <a:pt x="3177540" y="6355080"/>
                  </a:cubicBezTo>
                  <a:close/>
                  <a:moveTo>
                    <a:pt x="3177540" y="190500"/>
                  </a:moveTo>
                  <a:cubicBezTo>
                    <a:pt x="2379980" y="190500"/>
                    <a:pt x="1629410" y="501650"/>
                    <a:pt x="1065530" y="1065530"/>
                  </a:cubicBezTo>
                  <a:cubicBezTo>
                    <a:pt x="501650" y="1629410"/>
                    <a:pt x="190500" y="2379980"/>
                    <a:pt x="190500" y="3177540"/>
                  </a:cubicBezTo>
                  <a:cubicBezTo>
                    <a:pt x="190500" y="3975100"/>
                    <a:pt x="501650" y="4725670"/>
                    <a:pt x="1065530" y="5289550"/>
                  </a:cubicBezTo>
                  <a:cubicBezTo>
                    <a:pt x="1629410" y="5853430"/>
                    <a:pt x="2379980" y="6164580"/>
                    <a:pt x="3177540" y="6164580"/>
                  </a:cubicBezTo>
                  <a:cubicBezTo>
                    <a:pt x="3975100" y="6164580"/>
                    <a:pt x="4725670" y="5853430"/>
                    <a:pt x="5289550" y="5289550"/>
                  </a:cubicBezTo>
                  <a:cubicBezTo>
                    <a:pt x="5853430" y="4725670"/>
                    <a:pt x="6164580" y="3975100"/>
                    <a:pt x="6164580" y="3177540"/>
                  </a:cubicBezTo>
                  <a:cubicBezTo>
                    <a:pt x="6164580" y="2379980"/>
                    <a:pt x="5853430" y="1629410"/>
                    <a:pt x="5289550" y="1065530"/>
                  </a:cubicBezTo>
                  <a:cubicBezTo>
                    <a:pt x="4725670" y="501650"/>
                    <a:pt x="3975100" y="190500"/>
                    <a:pt x="3177540" y="190500"/>
                  </a:cubicBezTo>
                  <a:close/>
                </a:path>
              </a:pathLst>
            </a:custGeom>
            <a:solidFill>
              <a:srgbClr val="FFFFFF"/>
            </a:solidFill>
          </p:spPr>
          <p:txBody>
            <a:bodyPr/>
            <a:lstStyle/>
            <a:p>
              <a:endParaRPr lang="es-CO"/>
            </a:p>
          </p:txBody>
        </p:sp>
      </p:grpSp>
      <p:sp>
        <p:nvSpPr>
          <p:cNvPr id="25" name="Freeform 25"/>
          <p:cNvSpPr/>
          <p:nvPr/>
        </p:nvSpPr>
        <p:spPr>
          <a:xfrm>
            <a:off x="685800" y="1205554"/>
            <a:ext cx="4349603" cy="434958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3" cstate="email">
              <a:extLst>
                <a:ext uri="{28A0092B-C50C-407E-A947-70E740481C1C}">
                  <a14:useLocalDpi xmlns:a14="http://schemas.microsoft.com/office/drawing/2010/main"/>
                </a:ext>
              </a:extLst>
            </a:blip>
            <a:stretch>
              <a:fillRect/>
            </a:stretch>
          </a:blipFill>
        </p:spPr>
        <p:txBody>
          <a:bodyPr/>
          <a:lstStyle/>
          <a:p>
            <a:endParaRPr lang="es-CO"/>
          </a:p>
        </p:txBody>
      </p:sp>
      <p:pic>
        <p:nvPicPr>
          <p:cNvPr id="31" name="Imagen 30">
            <a:extLst>
              <a:ext uri="{FF2B5EF4-FFF2-40B4-BE49-F238E27FC236}">
                <a16:creationId xmlns:a16="http://schemas.microsoft.com/office/drawing/2014/main" id="{05485637-112C-3B8B-2C10-80B1004AC789}"/>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839200" y="5426347"/>
            <a:ext cx="3217843" cy="1251383"/>
          </a:xfrm>
          <a:prstGeom prst="rect">
            <a:avLst/>
          </a:prstGeom>
        </p:spPr>
      </p:pic>
    </p:spTree>
    <p:extLst>
      <p:ext uri="{BB962C8B-B14F-4D97-AF65-F5344CB8AC3E}">
        <p14:creationId xmlns:p14="http://schemas.microsoft.com/office/powerpoint/2010/main" val="1458791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2811339" y="178383"/>
            <a:ext cx="7010145" cy="492443"/>
          </a:xfrm>
        </p:spPr>
        <p:txBody>
          <a:bodyPr/>
          <a:lstStyle/>
          <a:p>
            <a:pPr algn="ctr"/>
            <a:r>
              <a:rPr lang="es-MX" dirty="0">
                <a:solidFill>
                  <a:srgbClr val="339966"/>
                </a:solidFill>
              </a:rPr>
              <a:t>M1 Fortalecimiento del SINAP</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568478621"/>
              </p:ext>
            </p:extLst>
          </p:nvPr>
        </p:nvGraphicFramePr>
        <p:xfrm>
          <a:off x="658754" y="1267470"/>
          <a:ext cx="10874492" cy="4836160"/>
        </p:xfrm>
        <a:graphic>
          <a:graphicData uri="http://schemas.openxmlformats.org/drawingml/2006/table">
            <a:tbl>
              <a:tblPr firstRow="1" bandRow="1">
                <a:tableStyleId>{F5AB1C69-6EDB-4FF4-983F-18BD219EF322}</a:tableStyleId>
              </a:tblPr>
              <a:tblGrid>
                <a:gridCol w="1463672">
                  <a:extLst>
                    <a:ext uri="{9D8B030D-6E8A-4147-A177-3AD203B41FA5}">
                      <a16:colId xmlns:a16="http://schemas.microsoft.com/office/drawing/2014/main" val="269180704"/>
                    </a:ext>
                  </a:extLst>
                </a:gridCol>
                <a:gridCol w="2880951">
                  <a:extLst>
                    <a:ext uri="{9D8B030D-6E8A-4147-A177-3AD203B41FA5}">
                      <a16:colId xmlns:a16="http://schemas.microsoft.com/office/drawing/2014/main" val="2836422060"/>
                    </a:ext>
                  </a:extLst>
                </a:gridCol>
                <a:gridCol w="2015185">
                  <a:extLst>
                    <a:ext uri="{9D8B030D-6E8A-4147-A177-3AD203B41FA5}">
                      <a16:colId xmlns:a16="http://schemas.microsoft.com/office/drawing/2014/main" val="3159285472"/>
                    </a:ext>
                  </a:extLst>
                </a:gridCol>
                <a:gridCol w="4514684">
                  <a:extLst>
                    <a:ext uri="{9D8B030D-6E8A-4147-A177-3AD203B41FA5}">
                      <a16:colId xmlns:a16="http://schemas.microsoft.com/office/drawing/2014/main" val="1125026030"/>
                    </a:ext>
                  </a:extLst>
                </a:gridCol>
              </a:tblGrid>
              <a:tr h="370840">
                <a:tc>
                  <a:txBody>
                    <a:bodyPr/>
                    <a:lstStyle/>
                    <a:p>
                      <a:pPr algn="ctr"/>
                      <a:r>
                        <a:rPr lang="es-MX" sz="1100" dirty="0"/>
                        <a:t>Tipo de riesgo</a:t>
                      </a:r>
                    </a:p>
                  </a:txBody>
                  <a:tcPr/>
                </a:tc>
                <a:tc>
                  <a:txBody>
                    <a:bodyPr/>
                    <a:lstStyle/>
                    <a:p>
                      <a:pPr algn="ctr"/>
                      <a:r>
                        <a:rPr lang="es-MX" sz="1100" dirty="0"/>
                        <a:t>Descripción</a:t>
                      </a:r>
                    </a:p>
                  </a:txBody>
                  <a:tcPr/>
                </a:tc>
                <a:tc>
                  <a:txBody>
                    <a:bodyPr/>
                    <a:lstStyle/>
                    <a:p>
                      <a:pPr algn="ctr"/>
                      <a:r>
                        <a:rPr lang="es-MX" sz="1100" dirty="0"/>
                        <a:t>Causa raíz</a:t>
                      </a:r>
                    </a:p>
                  </a:txBody>
                  <a:tcPr/>
                </a:tc>
                <a:tc>
                  <a:txBody>
                    <a:bodyPr/>
                    <a:lstStyle/>
                    <a:p>
                      <a:pPr algn="ctr"/>
                      <a:r>
                        <a:rPr lang="es-MX" sz="1100" dirty="0"/>
                        <a:t>Plan de tratamiento del riesgo </a:t>
                      </a:r>
                    </a:p>
                  </a:txBody>
                  <a:tcPr/>
                </a:tc>
                <a:extLst>
                  <a:ext uri="{0D108BD9-81ED-4DB2-BD59-A6C34878D82A}">
                    <a16:rowId xmlns:a16="http://schemas.microsoft.com/office/drawing/2014/main" val="4149208711"/>
                  </a:ext>
                </a:extLst>
              </a:tr>
              <a:tr h="370840">
                <a:tc>
                  <a:txBody>
                    <a:bodyPr/>
                    <a:lstStyle/>
                    <a:p>
                      <a:pPr algn="ctr"/>
                      <a:r>
                        <a:rPr lang="es-MX" sz="1100" b="1" dirty="0"/>
                        <a:t>Corrupción</a:t>
                      </a:r>
                    </a:p>
                  </a:txBody>
                  <a:tcPr/>
                </a:tc>
                <a:tc>
                  <a:txBody>
                    <a:bodyPr/>
                    <a:lstStyle/>
                    <a:p>
                      <a:pPr algn="just"/>
                      <a:r>
                        <a:rPr lang="es-MX" sz="1100" b="1" dirty="0"/>
                        <a:t>RC :</a:t>
                      </a:r>
                      <a:r>
                        <a:rPr lang="es-MX" sz="1100" b="1" baseline="0" dirty="0"/>
                        <a:t> </a:t>
                      </a:r>
                      <a:r>
                        <a:rPr lang="es-CO" sz="1100" dirty="0"/>
                        <a:t>Posibilidad de recibir o solicitar cualquier dádiva o beneficio a nombre propio o de terceros  en la ejecución de las actividades propias del proceso Coordinación del SINAP</a:t>
                      </a:r>
                      <a:endParaRPr lang="es-MX" sz="1100" dirty="0"/>
                    </a:p>
                  </a:txBody>
                  <a:tcPr/>
                </a:tc>
                <a:tc>
                  <a:txBody>
                    <a:bodyPr/>
                    <a:lstStyle/>
                    <a:p>
                      <a:pPr algn="just"/>
                      <a:r>
                        <a:rPr lang="es-CO" sz="1100" dirty="0"/>
                        <a:t>Ausencia en la aplicación de los valores institucionales</a:t>
                      </a:r>
                    </a:p>
                    <a:p>
                      <a:pPr algn="just"/>
                      <a:endParaRPr lang="es-CO" sz="1100" dirty="0"/>
                    </a:p>
                    <a:p>
                      <a:pPr algn="just"/>
                      <a:endParaRPr lang="es-CO" sz="1100" dirty="0"/>
                    </a:p>
                    <a:p>
                      <a:pPr algn="just"/>
                      <a:r>
                        <a:rPr lang="es-CO" sz="1100" dirty="0"/>
                        <a:t>Insuficientes controles o falta de claridad en los procesos de fortalecimiento del SINAP</a:t>
                      </a:r>
                      <a:endParaRPr lang="es-MX" sz="1100" dirty="0"/>
                    </a:p>
                  </a:txBody>
                  <a:tcPr/>
                </a:tc>
                <a:tc>
                  <a:txBody>
                    <a:bodyPr/>
                    <a:lstStyle/>
                    <a:p>
                      <a:pPr algn="just"/>
                      <a:r>
                        <a:rPr lang="es-CO" sz="1100" dirty="0">
                          <a:solidFill>
                            <a:schemeClr val="tx1"/>
                          </a:solidFill>
                        </a:rPr>
                        <a:t>Definir y socializar la información clasificada y/o reservada  para los servidores y/o Contratistas del proceso  y sus implicaciones en la divulgación de dicha información. Revisar los criterios, metodologías y lineamientos para la planificación, implementación y evaluación de los planes de manejo y proponer mejoras que permitan el fortalecimiento de los resultados esperados, con base en los controles como :</a:t>
                      </a:r>
                    </a:p>
                    <a:p>
                      <a:pPr algn="just"/>
                      <a:r>
                        <a:rPr lang="es-CO" sz="1100" dirty="0">
                          <a:solidFill>
                            <a:schemeClr val="tx1"/>
                          </a:solidFill>
                        </a:rPr>
                        <a:t>1. Acuerdos de confidencialidad en los contratos con cláusulas de responsabilidad  civil y penal</a:t>
                      </a:r>
                    </a:p>
                    <a:p>
                      <a:pPr algn="just"/>
                      <a:r>
                        <a:rPr lang="es-CO" sz="1100" dirty="0">
                          <a:solidFill>
                            <a:schemeClr val="tx1"/>
                          </a:solidFill>
                        </a:rPr>
                        <a:t>2.Asignación de privilegios, accesos restringidos, estructura en Share Point</a:t>
                      </a:r>
                    </a:p>
                    <a:p>
                      <a:pPr algn="just"/>
                      <a:r>
                        <a:rPr lang="es-CO" sz="1100" dirty="0">
                          <a:solidFill>
                            <a:schemeClr val="tx1"/>
                          </a:solidFill>
                        </a:rPr>
                        <a:t>3. Monitoreo a las bases de datos y auditorias</a:t>
                      </a:r>
                    </a:p>
                    <a:p>
                      <a:pPr algn="just"/>
                      <a:r>
                        <a:rPr lang="es-CO" sz="1100" dirty="0">
                          <a:solidFill>
                            <a:schemeClr val="tx1"/>
                          </a:solidFill>
                        </a:rPr>
                        <a:t>Socializar los procedimientos con las dependencias de la entidad y las DT.</a:t>
                      </a:r>
                    </a:p>
                    <a:p>
                      <a:pPr algn="just"/>
                      <a:r>
                        <a:rPr lang="es-CO" sz="1100" dirty="0">
                          <a:solidFill>
                            <a:schemeClr val="tx1"/>
                          </a:solidFill>
                        </a:rPr>
                        <a:t>Monitoreo de procesos  mediante auditorias de gestión / Seguimiento</a:t>
                      </a:r>
                      <a:endParaRPr lang="es-MX" sz="1100" dirty="0">
                        <a:solidFill>
                          <a:schemeClr val="tx1"/>
                        </a:solidFill>
                      </a:endParaRPr>
                    </a:p>
                  </a:txBody>
                  <a:tcPr/>
                </a:tc>
                <a:extLst>
                  <a:ext uri="{0D108BD9-81ED-4DB2-BD59-A6C34878D82A}">
                    <a16:rowId xmlns:a16="http://schemas.microsoft.com/office/drawing/2014/main" val="116116595"/>
                  </a:ext>
                </a:extLst>
              </a:tr>
              <a:tr h="370840">
                <a:tc>
                  <a:txBody>
                    <a:bodyPr/>
                    <a:lstStyle/>
                    <a:p>
                      <a:pPr algn="ctr"/>
                      <a:r>
                        <a:rPr lang="es-MX" sz="1100" b="1" dirty="0"/>
                        <a:t>Gestión</a:t>
                      </a:r>
                    </a:p>
                  </a:txBody>
                  <a:tcPr/>
                </a:tc>
                <a:tc>
                  <a:txBody>
                    <a:bodyPr/>
                    <a:lstStyle/>
                    <a:p>
                      <a:pPr algn="just"/>
                      <a:r>
                        <a:rPr lang="es-CO" sz="1100" b="1" dirty="0"/>
                        <a:t>RG: </a:t>
                      </a:r>
                      <a:r>
                        <a:rPr lang="es-CO" sz="1100" dirty="0"/>
                        <a:t>Posibilidad de afectación reputacional por una débil implementación de acciones de  acompañamiento y/o orientación, en el marco de la nueva política del SINAP visión 2030</a:t>
                      </a:r>
                      <a:endParaRPr lang="es-MX" sz="1100" dirty="0"/>
                    </a:p>
                  </a:txBody>
                  <a:tcPr/>
                </a:tc>
                <a:tc>
                  <a:txBody>
                    <a:bodyPr/>
                    <a:lstStyle/>
                    <a:p>
                      <a:pPr algn="just"/>
                      <a:r>
                        <a:rPr lang="es-CO" sz="1100" dirty="0"/>
                        <a:t>Debido al desconocimiento de la Entidad en las responsabilidades y actividades a ejecutar en el tema de coordinación SINAP y debilidad en la capacidad operativa y articulación con los actores sociales.</a:t>
                      </a:r>
                      <a:endParaRPr lang="es-MX" sz="1100" dirty="0"/>
                    </a:p>
                  </a:txBody>
                  <a:tcPr/>
                </a:tc>
                <a:tc>
                  <a:txBody>
                    <a:bodyPr/>
                    <a:lstStyle/>
                    <a:p>
                      <a:pPr algn="just"/>
                      <a:r>
                        <a:rPr lang="es-CO" sz="1100" dirty="0"/>
                        <a:t>Socializar las responsabilidades y actividades a ejecutar en el tema de coordinación SINAP, a nivel central y territorial.</a:t>
                      </a:r>
                    </a:p>
                    <a:p>
                      <a:pPr algn="just"/>
                      <a:endParaRPr lang="es-CO" sz="1100" dirty="0"/>
                    </a:p>
                    <a:p>
                      <a:pPr algn="just"/>
                      <a:r>
                        <a:rPr lang="es-CO" sz="1100" dirty="0"/>
                        <a:t>Revisar los procedimientos identificar las necesidades de actualización o creación prioritarias y gestionar la documentación de criterios técnicos. . </a:t>
                      </a:r>
                      <a:endParaRPr lang="es-MX" sz="1100" dirty="0"/>
                    </a:p>
                  </a:txBody>
                  <a:tcPr/>
                </a:tc>
                <a:extLst>
                  <a:ext uri="{0D108BD9-81ED-4DB2-BD59-A6C34878D82A}">
                    <a16:rowId xmlns:a16="http://schemas.microsoft.com/office/drawing/2014/main" val="2661824037"/>
                  </a:ext>
                </a:extLst>
              </a:tr>
              <a:tr h="370840">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MX" sz="1100" b="1" dirty="0"/>
                        <a:t>Gestión</a:t>
                      </a:r>
                    </a:p>
                    <a:p>
                      <a:pPr algn="ctr"/>
                      <a:endParaRPr lang="es-MX" sz="1100" b="1" dirty="0"/>
                    </a:p>
                  </a:txBody>
                  <a:tcPr/>
                </a:tc>
                <a:tc>
                  <a:txBody>
                    <a:bodyPr/>
                    <a:lstStyle/>
                    <a:p>
                      <a:pPr algn="just"/>
                      <a:r>
                        <a:rPr lang="es-CO" sz="1100" b="1" dirty="0"/>
                        <a:t>RG: </a:t>
                      </a:r>
                      <a:r>
                        <a:rPr lang="es-CO" sz="1100" dirty="0"/>
                        <a:t>Posibilidad de afectación reputacional por pérdida de la credibilidad y confianza frente a la información de las áreas protegidas inscritas en el RUNAP y toma de decisiones erróneas por las partes interesadas</a:t>
                      </a:r>
                      <a:endParaRPr lang="es-MX" sz="1100" dirty="0"/>
                    </a:p>
                  </a:txBody>
                  <a:tcPr/>
                </a:tc>
                <a:tc>
                  <a:txBody>
                    <a:bodyPr/>
                    <a:lstStyle/>
                    <a:p>
                      <a:pPr algn="just"/>
                      <a:r>
                        <a:rPr lang="es-CO" sz="1100" dirty="0"/>
                        <a:t>Debido a la generación de información estadística incompleta o errónea de las áreas protegidas inscritas en el RUNAP.</a:t>
                      </a:r>
                      <a:endParaRPr lang="es-MX" sz="1100" dirty="0"/>
                    </a:p>
                  </a:txBody>
                  <a:tcPr/>
                </a:tc>
                <a:tc>
                  <a:txBody>
                    <a:bodyPr/>
                    <a:lstStyle/>
                    <a:p>
                      <a:pPr algn="just"/>
                      <a:r>
                        <a:rPr lang="es-CO" sz="1100" dirty="0"/>
                        <a:t>Posibilidad de afectación reputacional por pérdida de la credibilidad y confianza frente a la información de las áreas protegidas inscritas en el RUNAP y toma de decisiones erróneas por las partes interesadas, debido a la generación de información estadística incompleta o errónea de las áreas protegidas inscritas en el RUNAP.</a:t>
                      </a:r>
                      <a:endParaRPr lang="es-MX" sz="11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69505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339966"/>
                </a:solidFill>
              </a:rPr>
              <a:t>M2 Administración y Manejo de Áreas Protegidas</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1209187929"/>
              </p:ext>
            </p:extLst>
          </p:nvPr>
        </p:nvGraphicFramePr>
        <p:xfrm>
          <a:off x="499728" y="993146"/>
          <a:ext cx="10518041" cy="5365123"/>
        </p:xfrm>
        <a:graphic>
          <a:graphicData uri="http://schemas.openxmlformats.org/drawingml/2006/table">
            <a:tbl>
              <a:tblPr firstRow="1" bandRow="1">
                <a:tableStyleId>{F5AB1C69-6EDB-4FF4-983F-18BD219EF322}</a:tableStyleId>
              </a:tblPr>
              <a:tblGrid>
                <a:gridCol w="1413044">
                  <a:extLst>
                    <a:ext uri="{9D8B030D-6E8A-4147-A177-3AD203B41FA5}">
                      <a16:colId xmlns:a16="http://schemas.microsoft.com/office/drawing/2014/main" val="269180704"/>
                    </a:ext>
                  </a:extLst>
                </a:gridCol>
                <a:gridCol w="2781302">
                  <a:extLst>
                    <a:ext uri="{9D8B030D-6E8A-4147-A177-3AD203B41FA5}">
                      <a16:colId xmlns:a16="http://schemas.microsoft.com/office/drawing/2014/main" val="2836422060"/>
                    </a:ext>
                  </a:extLst>
                </a:gridCol>
                <a:gridCol w="1945480">
                  <a:extLst>
                    <a:ext uri="{9D8B030D-6E8A-4147-A177-3AD203B41FA5}">
                      <a16:colId xmlns:a16="http://schemas.microsoft.com/office/drawing/2014/main" val="3159285472"/>
                    </a:ext>
                  </a:extLst>
                </a:gridCol>
                <a:gridCol w="4378215">
                  <a:extLst>
                    <a:ext uri="{9D8B030D-6E8A-4147-A177-3AD203B41FA5}">
                      <a16:colId xmlns:a16="http://schemas.microsoft.com/office/drawing/2014/main" val="1125026030"/>
                    </a:ext>
                  </a:extLst>
                </a:gridCol>
              </a:tblGrid>
              <a:tr h="426174">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3082465">
                <a:tc>
                  <a:txBody>
                    <a:bodyPr/>
                    <a:lstStyle/>
                    <a:p>
                      <a:pPr algn="ctr"/>
                      <a:r>
                        <a:rPr lang="es-MX" sz="1200" b="1" dirty="0"/>
                        <a:t>Corrupción</a:t>
                      </a:r>
                    </a:p>
                  </a:txBody>
                  <a:tcPr/>
                </a:tc>
                <a:tc>
                  <a:txBody>
                    <a:bodyPr/>
                    <a:lstStyle/>
                    <a:p>
                      <a:pPr algn="just"/>
                      <a:r>
                        <a:rPr lang="es-MX" sz="1200" b="1" dirty="0"/>
                        <a:t>RC :</a:t>
                      </a:r>
                      <a:r>
                        <a:rPr lang="es-MX" sz="1200" b="1" baseline="0" dirty="0"/>
                        <a:t> </a:t>
                      </a:r>
                      <a:r>
                        <a:rPr lang="es-CO" sz="1200" dirty="0"/>
                        <a:t>Posibilidad de recibir o solicitar cualquier dádiva o beneficio a nombre propio o de terceros   por favorecimiento indebido a un particular en la planificación, implementación y evaluación de los planes de manejo</a:t>
                      </a:r>
                      <a:endParaRPr lang="es-MX" sz="1200" dirty="0"/>
                    </a:p>
                  </a:txBody>
                  <a:tcPr/>
                </a:tc>
                <a:tc>
                  <a:txBody>
                    <a:bodyPr/>
                    <a:lstStyle/>
                    <a:p>
                      <a:pPr algn="just"/>
                      <a:r>
                        <a:rPr lang="es-CO" sz="1200" dirty="0"/>
                        <a:t>Ausencia en la aplicación de los valores institucionales</a:t>
                      </a:r>
                    </a:p>
                    <a:p>
                      <a:pPr algn="just"/>
                      <a:endParaRPr lang="es-CO" sz="1200" dirty="0"/>
                    </a:p>
                    <a:p>
                      <a:pPr algn="just"/>
                      <a:r>
                        <a:rPr lang="es-CO" sz="1200" dirty="0"/>
                        <a:t>Insuficientes controles o falta de claridad en los procedimientos de </a:t>
                      </a:r>
                      <a:r>
                        <a:rPr lang="es-CO" sz="1400" dirty="0"/>
                        <a:t>planificación</a:t>
                      </a:r>
                      <a:r>
                        <a:rPr lang="es-CO" sz="1200" dirty="0"/>
                        <a:t>, implementación y evaluación de los planes de manejo</a:t>
                      </a:r>
                      <a:endParaRPr lang="es-MX" sz="1200" dirty="0"/>
                    </a:p>
                  </a:txBody>
                  <a:tcPr/>
                </a:tc>
                <a:tc>
                  <a:txBody>
                    <a:bodyPr/>
                    <a:lstStyle/>
                    <a:p>
                      <a:pPr algn="just"/>
                      <a:r>
                        <a:rPr lang="es-CO" sz="1200" dirty="0">
                          <a:solidFill>
                            <a:schemeClr val="tx1"/>
                          </a:solidFill>
                        </a:rPr>
                        <a:t>Revisar los criterios, metodologías y lineamientos para la planificación, implementación y evaluación de los planes de manejo y proponer mejoras que permitan el fortalecimiento de los resultados esperados, con base en los controles como :</a:t>
                      </a:r>
                    </a:p>
                    <a:p>
                      <a:pPr algn="just"/>
                      <a:r>
                        <a:rPr lang="es-CO" sz="1200" dirty="0">
                          <a:solidFill>
                            <a:schemeClr val="tx1"/>
                          </a:solidFill>
                        </a:rPr>
                        <a:t>1. Acuerdos de confidencialidad en los contratos con cláusulas de responsabilidad  civil y penal</a:t>
                      </a:r>
                    </a:p>
                    <a:p>
                      <a:pPr algn="just"/>
                      <a:r>
                        <a:rPr lang="es-CO" sz="1200" dirty="0">
                          <a:solidFill>
                            <a:schemeClr val="tx1"/>
                          </a:solidFill>
                        </a:rPr>
                        <a:t>2.Asignación de privilegios, accesos restringidos, estructura en Share Point</a:t>
                      </a:r>
                    </a:p>
                    <a:p>
                      <a:pPr algn="just"/>
                      <a:r>
                        <a:rPr lang="es-CO" sz="1200" dirty="0">
                          <a:solidFill>
                            <a:schemeClr val="tx1"/>
                          </a:solidFill>
                        </a:rPr>
                        <a:t>3. Monitoreo a las bases de datos y auditorias</a:t>
                      </a:r>
                    </a:p>
                    <a:p>
                      <a:pPr algn="just"/>
                      <a:r>
                        <a:rPr lang="es-CO" sz="1200" dirty="0">
                          <a:solidFill>
                            <a:schemeClr val="tx1"/>
                          </a:solidFill>
                        </a:rPr>
                        <a:t>Socializar los procedimientos con las dependencias de la entidad y las DT. </a:t>
                      </a:r>
                    </a:p>
                    <a:p>
                      <a:pPr algn="just"/>
                      <a:endParaRPr lang="es-CO" sz="1200" dirty="0">
                        <a:solidFill>
                          <a:schemeClr val="tx1"/>
                        </a:solidFill>
                      </a:endParaRPr>
                    </a:p>
                    <a:p>
                      <a:pPr algn="just"/>
                      <a:r>
                        <a:rPr lang="es-CO" sz="1200" dirty="0">
                          <a:solidFill>
                            <a:schemeClr val="tx1"/>
                          </a:solidFill>
                        </a:rPr>
                        <a:t>Monitoreo de procesos  mediante auditorias de gestión / Seguimiento</a:t>
                      </a:r>
                      <a:endParaRPr lang="es-MX" sz="1200" dirty="0">
                        <a:solidFill>
                          <a:schemeClr val="tx1"/>
                        </a:solidFill>
                      </a:endParaRPr>
                    </a:p>
                  </a:txBody>
                  <a:tcPr/>
                </a:tc>
                <a:extLst>
                  <a:ext uri="{0D108BD9-81ED-4DB2-BD59-A6C34878D82A}">
                    <a16:rowId xmlns:a16="http://schemas.microsoft.com/office/drawing/2014/main" val="116116595"/>
                  </a:ext>
                </a:extLst>
              </a:tr>
              <a:tr h="1856484">
                <a:tc>
                  <a:txBody>
                    <a:bodyPr/>
                    <a:lstStyle/>
                    <a:p>
                      <a:pPr algn="ctr"/>
                      <a:r>
                        <a:rPr lang="es-MX" sz="1200" b="1" dirty="0"/>
                        <a:t>Gestión</a:t>
                      </a:r>
                    </a:p>
                  </a:txBody>
                  <a:tcPr/>
                </a:tc>
                <a:tc>
                  <a:txBody>
                    <a:bodyPr/>
                    <a:lstStyle/>
                    <a:p>
                      <a:pPr algn="just"/>
                      <a:r>
                        <a:rPr lang="es-CO" sz="1200" dirty="0"/>
                        <a:t>RG: Posibilidad de afectación reputacional y económica por fallas o errores en la administración de las acciones de manejo para la gestión efectiva y equitativa de las áreas protegidas administradas por PNNC</a:t>
                      </a:r>
                      <a:endParaRPr lang="es-MX" sz="1200" dirty="0"/>
                    </a:p>
                  </a:txBody>
                  <a:tcPr/>
                </a:tc>
                <a:tc>
                  <a:txBody>
                    <a:bodyPr/>
                    <a:lstStyle/>
                    <a:p>
                      <a:pPr algn="just"/>
                      <a:r>
                        <a:rPr lang="es-CO" sz="1200" dirty="0"/>
                        <a:t>Debido a una insuficiente planificación, implementación y evaluación de los planes de manejo.</a:t>
                      </a:r>
                      <a:endParaRPr lang="es-MX" sz="1200" dirty="0"/>
                    </a:p>
                  </a:txBody>
                  <a:tcPr/>
                </a:tc>
                <a:tc>
                  <a:txBody>
                    <a:bodyPr/>
                    <a:lstStyle/>
                    <a:p>
                      <a:pPr algn="just"/>
                      <a:r>
                        <a:rPr lang="es-CO" sz="1200" dirty="0"/>
                        <a:t>Revisar los criterios, metodologías y lineamientos para la planificación, implementación y evaluación de los planes de manejo y proponer mejoras que permitan el fortalecimiento de los resultados esperados, con base en los controles. </a:t>
                      </a:r>
                      <a:endParaRPr lang="es-MX" sz="12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1076650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339966"/>
                </a:solidFill>
              </a:rPr>
              <a:t>M3 Territorios Sostenibles e Innovadores</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2262210933"/>
              </p:ext>
            </p:extLst>
          </p:nvPr>
        </p:nvGraphicFramePr>
        <p:xfrm>
          <a:off x="794479" y="921176"/>
          <a:ext cx="10658004" cy="5743192"/>
        </p:xfrm>
        <a:graphic>
          <a:graphicData uri="http://schemas.openxmlformats.org/drawingml/2006/table">
            <a:tbl>
              <a:tblPr firstRow="1" bandRow="1">
                <a:tableStyleId>{F5AB1C69-6EDB-4FF4-983F-18BD219EF322}</a:tableStyleId>
              </a:tblPr>
              <a:tblGrid>
                <a:gridCol w="1615050">
                  <a:extLst>
                    <a:ext uri="{9D8B030D-6E8A-4147-A177-3AD203B41FA5}">
                      <a16:colId xmlns:a16="http://schemas.microsoft.com/office/drawing/2014/main" val="269180704"/>
                    </a:ext>
                  </a:extLst>
                </a:gridCol>
                <a:gridCol w="3178910">
                  <a:extLst>
                    <a:ext uri="{9D8B030D-6E8A-4147-A177-3AD203B41FA5}">
                      <a16:colId xmlns:a16="http://schemas.microsoft.com/office/drawing/2014/main" val="2836422060"/>
                    </a:ext>
                  </a:extLst>
                </a:gridCol>
                <a:gridCol w="2223602">
                  <a:extLst>
                    <a:ext uri="{9D8B030D-6E8A-4147-A177-3AD203B41FA5}">
                      <a16:colId xmlns:a16="http://schemas.microsoft.com/office/drawing/2014/main" val="3159285472"/>
                    </a:ext>
                  </a:extLst>
                </a:gridCol>
                <a:gridCol w="3640442">
                  <a:extLst>
                    <a:ext uri="{9D8B030D-6E8A-4147-A177-3AD203B41FA5}">
                      <a16:colId xmlns:a16="http://schemas.microsoft.com/office/drawing/2014/main" val="1125026030"/>
                    </a:ext>
                  </a:extLst>
                </a:gridCol>
              </a:tblGrid>
              <a:tr h="446520">
                <a:tc>
                  <a:txBody>
                    <a:bodyPr/>
                    <a:lstStyle/>
                    <a:p>
                      <a:pPr algn="ctr"/>
                      <a:r>
                        <a:rPr lang="es-MX" sz="1400" dirty="0"/>
                        <a:t>Tipo de riesgo</a:t>
                      </a:r>
                    </a:p>
                  </a:txBody>
                  <a:tcPr/>
                </a:tc>
                <a:tc>
                  <a:txBody>
                    <a:bodyPr/>
                    <a:lstStyle/>
                    <a:p>
                      <a:pPr algn="ctr"/>
                      <a:r>
                        <a:rPr lang="es-MX" sz="1400" dirty="0"/>
                        <a:t>Descripción</a:t>
                      </a:r>
                    </a:p>
                  </a:txBody>
                  <a:tcPr/>
                </a:tc>
                <a:tc>
                  <a:txBody>
                    <a:bodyPr/>
                    <a:lstStyle/>
                    <a:p>
                      <a:pPr algn="ctr"/>
                      <a:r>
                        <a:rPr lang="es-MX" sz="1400" dirty="0"/>
                        <a:t>Causa raíz</a:t>
                      </a:r>
                    </a:p>
                  </a:txBody>
                  <a:tcPr/>
                </a:tc>
                <a:tc>
                  <a:txBody>
                    <a:bodyPr/>
                    <a:lstStyle/>
                    <a:p>
                      <a:pPr algn="ctr"/>
                      <a:r>
                        <a:rPr lang="es-MX" sz="1400" dirty="0"/>
                        <a:t>Plan de tratamiento del riesgo </a:t>
                      </a:r>
                    </a:p>
                  </a:txBody>
                  <a:tcPr/>
                </a:tc>
                <a:extLst>
                  <a:ext uri="{0D108BD9-81ED-4DB2-BD59-A6C34878D82A}">
                    <a16:rowId xmlns:a16="http://schemas.microsoft.com/office/drawing/2014/main" val="4149208711"/>
                  </a:ext>
                </a:extLst>
              </a:tr>
              <a:tr h="3046122">
                <a:tc>
                  <a:txBody>
                    <a:bodyPr/>
                    <a:lstStyle/>
                    <a:p>
                      <a:pPr algn="ctr"/>
                      <a:r>
                        <a:rPr lang="es-MX" sz="1400" b="1" dirty="0"/>
                        <a:t>Corrupción</a:t>
                      </a:r>
                    </a:p>
                  </a:txBody>
                  <a:tcPr/>
                </a:tc>
                <a:tc>
                  <a:txBody>
                    <a:bodyPr/>
                    <a:lstStyle/>
                    <a:p>
                      <a:pPr algn="just"/>
                      <a:r>
                        <a:rPr lang="es-MX" sz="1400" b="0" dirty="0"/>
                        <a:t>RC : </a:t>
                      </a:r>
                      <a:r>
                        <a:rPr lang="es-CO" sz="1400" b="0" dirty="0"/>
                        <a:t>Posibilidad de recibir o solicitar cualquier dádiva o beneficio a nombre propio o de tercero para favorecer indebidamente a un particular o a un tercero  en el otorgamiento de un mecanismo o instrumento económico definido por el proceso</a:t>
                      </a:r>
                      <a:endParaRPr lang="es-MX" sz="1400" b="0" dirty="0"/>
                    </a:p>
                  </a:txBody>
                  <a:tcPr/>
                </a:tc>
                <a:tc>
                  <a:txBody>
                    <a:bodyPr/>
                    <a:lstStyle/>
                    <a:p>
                      <a:pPr algn="just"/>
                      <a:r>
                        <a:rPr lang="es-CO" sz="1400" dirty="0"/>
                        <a:t>Ausencia en la aplicación de los valores institucionales   y a insuficientes controles o falta de claridad en los procedimientos de Territorios Sostenibles e Innovadores.</a:t>
                      </a:r>
                      <a:endParaRPr lang="es-MX" sz="1400" dirty="0"/>
                    </a:p>
                  </a:txBody>
                  <a:tcPr/>
                </a:tc>
                <a:tc>
                  <a:txBody>
                    <a:bodyPr/>
                    <a:lstStyle/>
                    <a:p>
                      <a:pPr algn="just"/>
                      <a:r>
                        <a:rPr lang="es-CO" sz="1400" dirty="0">
                          <a:solidFill>
                            <a:schemeClr val="tx1"/>
                          </a:solidFill>
                        </a:rPr>
                        <a:t> Monitoreo de procesos  mediante auditorias de gestión / Seguimiento a otorgamientos de áreas Protegidas. </a:t>
                      </a:r>
                    </a:p>
                    <a:p>
                      <a:pPr algn="just"/>
                      <a:endParaRPr lang="es-CO" sz="1400" dirty="0">
                        <a:solidFill>
                          <a:schemeClr val="tx1"/>
                        </a:solidFill>
                      </a:endParaRPr>
                    </a:p>
                    <a:p>
                      <a:pPr algn="just"/>
                      <a:r>
                        <a:rPr lang="es-CO" sz="1400" dirty="0">
                          <a:solidFill>
                            <a:schemeClr val="tx1"/>
                          </a:solidFill>
                        </a:rPr>
                        <a:t>Revisar procedimientos y/ o documentos claves donde se  actualicen  controles </a:t>
                      </a:r>
                    </a:p>
                    <a:p>
                      <a:pPr algn="just"/>
                      <a:r>
                        <a:rPr lang="es-CO" sz="1400" dirty="0">
                          <a:solidFill>
                            <a:schemeClr val="tx1"/>
                          </a:solidFill>
                        </a:rPr>
                        <a:t>Incluir tipos de controles como :  </a:t>
                      </a:r>
                    </a:p>
                    <a:p>
                      <a:pPr algn="just"/>
                      <a:r>
                        <a:rPr lang="es-CO" sz="1400" dirty="0">
                          <a:solidFill>
                            <a:schemeClr val="tx1"/>
                          </a:solidFill>
                        </a:rPr>
                        <a:t>Ejemplo: </a:t>
                      </a:r>
                    </a:p>
                    <a:p>
                      <a:pPr algn="just"/>
                      <a:r>
                        <a:rPr lang="es-CO" sz="1400" dirty="0">
                          <a:solidFill>
                            <a:schemeClr val="tx1"/>
                          </a:solidFill>
                        </a:rPr>
                        <a:t>1. Acuerdos de confidencialidad en los contratos con cláusulas de responsabilidad  civil y penal</a:t>
                      </a:r>
                    </a:p>
                    <a:p>
                      <a:pPr algn="just"/>
                      <a:r>
                        <a:rPr lang="es-CO" sz="1400" dirty="0">
                          <a:solidFill>
                            <a:schemeClr val="tx1"/>
                          </a:solidFill>
                        </a:rPr>
                        <a:t>2.Asignación de privilegios, accesos restringidos, estructura en Share Point</a:t>
                      </a:r>
                    </a:p>
                    <a:p>
                      <a:pPr algn="just"/>
                      <a:r>
                        <a:rPr lang="es-CO" sz="1400" dirty="0">
                          <a:solidFill>
                            <a:schemeClr val="tx1"/>
                          </a:solidFill>
                        </a:rPr>
                        <a:t>3. Monitoreo a las bases de datos y auditorias</a:t>
                      </a:r>
                    </a:p>
                    <a:p>
                      <a:pPr algn="just"/>
                      <a:endParaRPr lang="es-CO" sz="1400" dirty="0">
                        <a:solidFill>
                          <a:schemeClr val="tx1"/>
                        </a:solidFill>
                      </a:endParaRPr>
                    </a:p>
                    <a:p>
                      <a:pPr algn="just"/>
                      <a:r>
                        <a:rPr lang="es-CO" sz="1400" dirty="0">
                          <a:solidFill>
                            <a:schemeClr val="tx1"/>
                          </a:solidFill>
                        </a:rPr>
                        <a:t>Socializar los procedimientos con las dependencias de la entidad y las DT. </a:t>
                      </a:r>
                      <a:endParaRPr lang="es-MX" sz="1400" dirty="0">
                        <a:solidFill>
                          <a:schemeClr val="tx1"/>
                        </a:solidFill>
                      </a:endParaRPr>
                    </a:p>
                  </a:txBody>
                  <a:tcPr/>
                </a:tc>
                <a:extLst>
                  <a:ext uri="{0D108BD9-81ED-4DB2-BD59-A6C34878D82A}">
                    <a16:rowId xmlns:a16="http://schemas.microsoft.com/office/drawing/2014/main" val="116116595"/>
                  </a:ext>
                </a:extLst>
              </a:tr>
              <a:tr h="1578112">
                <a:tc>
                  <a:txBody>
                    <a:bodyPr/>
                    <a:lstStyle/>
                    <a:p>
                      <a:pPr algn="ctr"/>
                      <a:r>
                        <a:rPr lang="es-MX" sz="1400" b="1" dirty="0"/>
                        <a:t>Gestión</a:t>
                      </a:r>
                    </a:p>
                  </a:txBody>
                  <a:tcPr/>
                </a:tc>
                <a:tc>
                  <a:txBody>
                    <a:bodyPr/>
                    <a:lstStyle/>
                    <a:p>
                      <a:pPr algn="just"/>
                      <a:r>
                        <a:rPr lang="es-CO" sz="1400" dirty="0"/>
                        <a:t>RG: Posibilidad de afectación reputacional y económica por fallas o errores en la administración de las acciones de manejo para la gestión efectiva y equitativa de las áreas protegidas administradas por PNNC</a:t>
                      </a:r>
                      <a:endParaRPr lang="es-MX" sz="1400" dirty="0"/>
                    </a:p>
                  </a:txBody>
                  <a:tcPr/>
                </a:tc>
                <a:tc>
                  <a:txBody>
                    <a:bodyPr/>
                    <a:lstStyle/>
                    <a:p>
                      <a:pPr algn="just"/>
                      <a:r>
                        <a:rPr lang="es-CO" sz="1400" dirty="0"/>
                        <a:t>Debido a una insuficiente planificación, implementación y evaluación de los planes de manejo.</a:t>
                      </a:r>
                      <a:endParaRPr lang="es-MX" sz="1400" dirty="0"/>
                    </a:p>
                  </a:txBody>
                  <a:tcPr/>
                </a:tc>
                <a:tc>
                  <a:txBody>
                    <a:bodyPr/>
                    <a:lstStyle/>
                    <a:p>
                      <a:pPr algn="just"/>
                      <a:r>
                        <a:rPr lang="es-CO" sz="1400" dirty="0"/>
                        <a:t>Revisar los criterios, metodologías y lineamientos para la planificación, implementación y evaluación de los planes de manejo y proponer mejoras que permitan el fortalecimiento de los resultados esperados, con base en los controles. </a:t>
                      </a:r>
                      <a:endParaRPr lang="es-MX" sz="14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447862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339966"/>
                </a:solidFill>
              </a:rPr>
              <a:t>M4 Autoridad Ambiental</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1035410461"/>
              </p:ext>
            </p:extLst>
          </p:nvPr>
        </p:nvGraphicFramePr>
        <p:xfrm>
          <a:off x="1260045" y="967588"/>
          <a:ext cx="10147470" cy="5453526"/>
        </p:xfrm>
        <a:graphic>
          <a:graphicData uri="http://schemas.openxmlformats.org/drawingml/2006/table">
            <a:tbl>
              <a:tblPr firstRow="1" bandRow="1">
                <a:tableStyleId>{F5AB1C69-6EDB-4FF4-983F-18BD219EF322}</a:tableStyleId>
              </a:tblPr>
              <a:tblGrid>
                <a:gridCol w="1532301">
                  <a:extLst>
                    <a:ext uri="{9D8B030D-6E8A-4147-A177-3AD203B41FA5}">
                      <a16:colId xmlns:a16="http://schemas.microsoft.com/office/drawing/2014/main" val="269180704"/>
                    </a:ext>
                  </a:extLst>
                </a:gridCol>
                <a:gridCol w="3016032">
                  <a:extLst>
                    <a:ext uri="{9D8B030D-6E8A-4147-A177-3AD203B41FA5}">
                      <a16:colId xmlns:a16="http://schemas.microsoft.com/office/drawing/2014/main" val="2836422060"/>
                    </a:ext>
                  </a:extLst>
                </a:gridCol>
                <a:gridCol w="2109672">
                  <a:extLst>
                    <a:ext uri="{9D8B030D-6E8A-4147-A177-3AD203B41FA5}">
                      <a16:colId xmlns:a16="http://schemas.microsoft.com/office/drawing/2014/main" val="3159285472"/>
                    </a:ext>
                  </a:extLst>
                </a:gridCol>
                <a:gridCol w="3489465">
                  <a:extLst>
                    <a:ext uri="{9D8B030D-6E8A-4147-A177-3AD203B41FA5}">
                      <a16:colId xmlns:a16="http://schemas.microsoft.com/office/drawing/2014/main" val="1125026030"/>
                    </a:ext>
                  </a:extLst>
                </a:gridCol>
              </a:tblGrid>
              <a:tr h="419502">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2344614">
                <a:tc>
                  <a:txBody>
                    <a:bodyPr/>
                    <a:lstStyle/>
                    <a:p>
                      <a:pPr algn="ctr"/>
                      <a:r>
                        <a:rPr lang="es-MX" sz="1200" b="1" dirty="0"/>
                        <a:t>Corrupción</a:t>
                      </a:r>
                    </a:p>
                  </a:txBody>
                  <a:tcPr/>
                </a:tc>
                <a:tc>
                  <a:txBody>
                    <a:bodyPr/>
                    <a:lstStyle/>
                    <a:p>
                      <a:pPr algn="just"/>
                      <a:r>
                        <a:rPr lang="es-MX" sz="1200" b="0" dirty="0"/>
                        <a:t>RC : </a:t>
                      </a:r>
                      <a:r>
                        <a:rPr lang="es-CO" sz="1200" b="0" dirty="0"/>
                        <a:t>Posibilidad de recibir o solicitar cualquier dádiva o beneficio a nombre propio o de terceros  con el fin de expedir un ( Tramite / Licencia / certificado y/o documento ), en beneficio de un tercero.</a:t>
                      </a:r>
                      <a:endParaRPr lang="es-MX" sz="1200" b="0" dirty="0"/>
                    </a:p>
                  </a:txBody>
                  <a:tcPr/>
                </a:tc>
                <a:tc>
                  <a:txBody>
                    <a:bodyPr/>
                    <a:lstStyle/>
                    <a:p>
                      <a:pPr algn="just"/>
                      <a:r>
                        <a:rPr lang="es-CO" sz="1200" dirty="0"/>
                        <a:t>Falta de claridad en los criterios establecidos para realizar los trámites de la entidad</a:t>
                      </a:r>
                    </a:p>
                    <a:p>
                      <a:pPr algn="just"/>
                      <a:endParaRPr lang="es-CO" sz="1200" dirty="0"/>
                    </a:p>
                    <a:p>
                      <a:pPr algn="just"/>
                      <a:r>
                        <a:rPr lang="es-MX" sz="1200" dirty="0"/>
                        <a:t>Complicidad para cometer actividades de fraude por parte de servidores públicos y/o contratistas de la entidad </a:t>
                      </a:r>
                    </a:p>
                  </a:txBody>
                  <a:tcPr/>
                </a:tc>
                <a:tc>
                  <a:txBody>
                    <a:bodyPr/>
                    <a:lstStyle/>
                    <a:p>
                      <a:pPr algn="just"/>
                      <a:r>
                        <a:rPr lang="es-CO" sz="1200" dirty="0">
                          <a:solidFill>
                            <a:schemeClr val="tx1"/>
                          </a:solidFill>
                        </a:rPr>
                        <a:t> Revisar procedimientos y/ o documentos claves donde se  actualicen  controles </a:t>
                      </a:r>
                    </a:p>
                    <a:p>
                      <a:pPr algn="just"/>
                      <a:r>
                        <a:rPr lang="es-CO" sz="1200" dirty="0">
                          <a:solidFill>
                            <a:schemeClr val="tx1"/>
                          </a:solidFill>
                        </a:rPr>
                        <a:t>Incluir tipos de controles como :  </a:t>
                      </a:r>
                    </a:p>
                    <a:p>
                      <a:pPr algn="just"/>
                      <a:r>
                        <a:rPr lang="es-CO" sz="1200" dirty="0">
                          <a:solidFill>
                            <a:schemeClr val="tx1"/>
                          </a:solidFill>
                        </a:rPr>
                        <a:t>Ejemplo: </a:t>
                      </a:r>
                    </a:p>
                    <a:p>
                      <a:pPr algn="just"/>
                      <a:r>
                        <a:rPr lang="es-CO" sz="1200" dirty="0">
                          <a:solidFill>
                            <a:schemeClr val="tx1"/>
                          </a:solidFill>
                        </a:rPr>
                        <a:t>1. Acuerdos de confidencialidad en los contratos con cláusulas de responsabilidad  civil y penal</a:t>
                      </a:r>
                    </a:p>
                    <a:p>
                      <a:pPr algn="just"/>
                      <a:r>
                        <a:rPr lang="es-CO" sz="1200" dirty="0">
                          <a:solidFill>
                            <a:schemeClr val="tx1"/>
                          </a:solidFill>
                        </a:rPr>
                        <a:t>2.Asignación de privilegios, accesos restringidos, estructura en Share Point</a:t>
                      </a:r>
                    </a:p>
                    <a:p>
                      <a:pPr algn="just"/>
                      <a:r>
                        <a:rPr lang="es-CO" sz="1200" dirty="0">
                          <a:solidFill>
                            <a:schemeClr val="tx1"/>
                          </a:solidFill>
                        </a:rPr>
                        <a:t>3. Monitoreo a las bases de datos y auditorias</a:t>
                      </a:r>
                    </a:p>
                    <a:p>
                      <a:pPr algn="just"/>
                      <a:endParaRPr lang="es-CO" sz="1200" dirty="0">
                        <a:solidFill>
                          <a:schemeClr val="tx1"/>
                        </a:solidFill>
                      </a:endParaRPr>
                    </a:p>
                    <a:p>
                      <a:pPr algn="just"/>
                      <a:r>
                        <a:rPr lang="es-CO" sz="1200" dirty="0">
                          <a:solidFill>
                            <a:schemeClr val="tx1"/>
                          </a:solidFill>
                        </a:rPr>
                        <a:t>Socializar los procedimientos con las dependencias de la entidad y las DT. </a:t>
                      </a:r>
                      <a:endParaRPr lang="es-MX" sz="1200" dirty="0">
                        <a:solidFill>
                          <a:schemeClr val="tx1"/>
                        </a:solidFill>
                      </a:endParaRPr>
                    </a:p>
                  </a:txBody>
                  <a:tcPr/>
                </a:tc>
                <a:extLst>
                  <a:ext uri="{0D108BD9-81ED-4DB2-BD59-A6C34878D82A}">
                    <a16:rowId xmlns:a16="http://schemas.microsoft.com/office/drawing/2014/main" val="116116595"/>
                  </a:ext>
                </a:extLst>
              </a:tr>
              <a:tr h="2689410">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MX" sz="1200" b="1" dirty="0"/>
                        <a:t>Corrupción</a:t>
                      </a:r>
                    </a:p>
                    <a:p>
                      <a:pPr algn="ctr"/>
                      <a:endParaRPr lang="es-MX" sz="1200" b="1" dirty="0"/>
                    </a:p>
                  </a:txBody>
                  <a:tcPr/>
                </a:tc>
                <a:tc>
                  <a:txBody>
                    <a:bodyPr/>
                    <a:lstStyle/>
                    <a:p>
                      <a:pPr algn="just"/>
                      <a:r>
                        <a:rPr lang="es-MX" sz="1200" dirty="0"/>
                        <a:t>RC: </a:t>
                      </a:r>
                      <a:r>
                        <a:rPr lang="es-CO" sz="1200" dirty="0"/>
                        <a:t>Afectación reputacional y económica por omisión de registro de las presiones con alcance sancionatorio y permisivo detectadas  en el ejercicio de  PVC a través de  herramientas tecnológicas de la entidad (SICO SMART y aplicativos), permitiendo la generación de retrasos  indebidos  en el seguimiento de las presiones antrópicas</a:t>
                      </a:r>
                      <a:endParaRPr lang="es-MX" sz="1200" dirty="0"/>
                    </a:p>
                  </a:txBody>
                  <a:tcPr/>
                </a:tc>
                <a:tc>
                  <a:txBody>
                    <a:bodyPr/>
                    <a:lstStyle/>
                    <a:p>
                      <a:pPr algn="just"/>
                      <a:r>
                        <a:rPr lang="es-MX" sz="1200" dirty="0"/>
                        <a:t>Complicidad para cometer actividades de fraude por parte de servidores públicos y/o contratistas de la entidad </a:t>
                      </a:r>
                    </a:p>
                    <a:p>
                      <a:pPr algn="just"/>
                      <a:endParaRPr lang="es-MX" sz="1200" dirty="0"/>
                    </a:p>
                    <a:p>
                      <a:pPr algn="just"/>
                      <a:r>
                        <a:rPr lang="es-CO" sz="1200" dirty="0"/>
                        <a:t>Insuficientes controles o falta de claridad en el registro de las presiones con alcance sancionatorio y permisivo detectadas  en el ejercicio de  PVC a través de  herramientas tecnológicas de la entidad (SICO SMART y aplicativos)</a:t>
                      </a:r>
                      <a:endParaRPr lang="es-MX" sz="1200" dirty="0"/>
                    </a:p>
                  </a:txBody>
                  <a:tcPr/>
                </a:tc>
                <a:tc>
                  <a:txBody>
                    <a:bodyPr/>
                    <a:lstStyle/>
                    <a:p>
                      <a:pPr algn="just"/>
                      <a:r>
                        <a:rPr lang="es-CO" sz="1200" dirty="0">
                          <a:solidFill>
                            <a:schemeClr val="tx1"/>
                          </a:solidFill>
                        </a:rPr>
                        <a:t>Revisar procedimientos y/ o documentos claves donde se  actualicen  controles </a:t>
                      </a:r>
                    </a:p>
                    <a:p>
                      <a:pPr algn="just"/>
                      <a:r>
                        <a:rPr lang="es-CO" sz="1200" dirty="0">
                          <a:solidFill>
                            <a:schemeClr val="tx1"/>
                          </a:solidFill>
                        </a:rPr>
                        <a:t>Incluir tipos de controles como :  </a:t>
                      </a:r>
                    </a:p>
                    <a:p>
                      <a:pPr algn="just"/>
                      <a:r>
                        <a:rPr lang="es-CO" sz="1200" dirty="0">
                          <a:solidFill>
                            <a:schemeClr val="tx1"/>
                          </a:solidFill>
                        </a:rPr>
                        <a:t>Ejemplo: </a:t>
                      </a:r>
                    </a:p>
                    <a:p>
                      <a:pPr algn="just"/>
                      <a:r>
                        <a:rPr lang="es-CO" sz="1200" dirty="0">
                          <a:solidFill>
                            <a:schemeClr val="tx1"/>
                          </a:solidFill>
                        </a:rPr>
                        <a:t>1. Acuerdos de confidencialidad en los contratos con cláusulas de responsabilidad  civil y penal</a:t>
                      </a:r>
                    </a:p>
                    <a:p>
                      <a:pPr algn="just"/>
                      <a:r>
                        <a:rPr lang="es-CO" sz="1200" dirty="0">
                          <a:solidFill>
                            <a:schemeClr val="tx1"/>
                          </a:solidFill>
                        </a:rPr>
                        <a:t>2.Asignación de privilegios, accesos restringidos, estructura en Share Point</a:t>
                      </a:r>
                    </a:p>
                    <a:p>
                      <a:pPr algn="just"/>
                      <a:r>
                        <a:rPr lang="es-CO" sz="1200" dirty="0">
                          <a:solidFill>
                            <a:schemeClr val="tx1"/>
                          </a:solidFill>
                        </a:rPr>
                        <a:t>3. Monitoreo a las bases de datos y auditorias</a:t>
                      </a:r>
                    </a:p>
                    <a:p>
                      <a:pPr algn="just"/>
                      <a:endParaRPr lang="es-CO" sz="1200" dirty="0">
                        <a:solidFill>
                          <a:schemeClr val="tx1"/>
                        </a:solidFill>
                      </a:endParaRPr>
                    </a:p>
                    <a:p>
                      <a:pPr algn="just"/>
                      <a:r>
                        <a:rPr lang="es-CO" sz="1200" dirty="0">
                          <a:solidFill>
                            <a:schemeClr val="tx1"/>
                          </a:solidFill>
                        </a:rPr>
                        <a:t>Socializar los procedimientos con las dependencias de la entidad y las DT. </a:t>
                      </a:r>
                      <a:endParaRPr lang="es-MX" sz="1200" dirty="0">
                        <a:solidFill>
                          <a:schemeClr val="tx1"/>
                        </a:solidFill>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81734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ED4369D-6414-318E-76F7-57BE0461DE33}"/>
              </a:ext>
            </a:extLst>
          </p:cNvPr>
          <p:cNvSpPr>
            <a:spLocks noGrp="1"/>
          </p:cNvSpPr>
          <p:nvPr>
            <p:ph type="ctrTitle"/>
          </p:nvPr>
        </p:nvSpPr>
        <p:spPr>
          <a:xfrm>
            <a:off x="535204" y="5087918"/>
            <a:ext cx="7772692" cy="746194"/>
          </a:xfrm>
        </p:spPr>
        <p:txBody>
          <a:bodyPr>
            <a:noAutofit/>
          </a:bodyPr>
          <a:lstStyle/>
          <a:p>
            <a:r>
              <a:rPr lang="es-MX" sz="4000" b="1" i="1" dirty="0">
                <a:solidFill>
                  <a:schemeClr val="bg1"/>
                </a:solidFill>
              </a:rPr>
              <a:t>CONSULTA PÚBLICA</a:t>
            </a:r>
            <a:br>
              <a:rPr lang="es-MX" sz="4000" b="1" i="1" dirty="0">
                <a:solidFill>
                  <a:schemeClr val="bg1"/>
                </a:solidFill>
              </a:rPr>
            </a:br>
            <a:br>
              <a:rPr lang="es-MX" sz="4000" b="1" i="1" dirty="0">
                <a:solidFill>
                  <a:schemeClr val="bg1"/>
                </a:solidFill>
              </a:rPr>
            </a:br>
            <a:r>
              <a:rPr lang="es-MX" sz="4000" b="1" i="1" dirty="0">
                <a:solidFill>
                  <a:schemeClr val="bg1"/>
                </a:solidFill>
              </a:rPr>
              <a:t>PROPUESTA DE RIESGOS FISCALES, RIESGOS DE CORRUPCIÓN Y RIESGOS DE GESTIÓN</a:t>
            </a:r>
            <a:br>
              <a:rPr lang="es-MX" sz="4000" b="1" i="1" dirty="0">
                <a:solidFill>
                  <a:schemeClr val="bg1"/>
                </a:solidFill>
              </a:rPr>
            </a:br>
            <a:br>
              <a:rPr lang="es-MX" sz="4000" b="1" i="1" dirty="0">
                <a:solidFill>
                  <a:schemeClr val="bg1"/>
                </a:solidFill>
              </a:rPr>
            </a:br>
            <a:r>
              <a:rPr lang="es-MX" sz="4000" b="1" i="1" dirty="0">
                <a:solidFill>
                  <a:schemeClr val="bg1"/>
                </a:solidFill>
              </a:rPr>
              <a:t>2024 </a:t>
            </a:r>
            <a:endParaRPr lang="es-CO" sz="3200" b="1" i="1" dirty="0">
              <a:solidFill>
                <a:srgbClr val="FFFF00"/>
              </a:solidFill>
            </a:endParaRPr>
          </a:p>
        </p:txBody>
      </p:sp>
    </p:spTree>
    <p:extLst>
      <p:ext uri="{BB962C8B-B14F-4D97-AF65-F5344CB8AC3E}">
        <p14:creationId xmlns:p14="http://schemas.microsoft.com/office/powerpoint/2010/main" val="21161447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339966"/>
                </a:solidFill>
              </a:rPr>
              <a:t>M4 Autoridad Ambiental</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433232859"/>
              </p:ext>
            </p:extLst>
          </p:nvPr>
        </p:nvGraphicFramePr>
        <p:xfrm>
          <a:off x="1414131" y="1159923"/>
          <a:ext cx="9618630" cy="5060122"/>
        </p:xfrm>
        <a:graphic>
          <a:graphicData uri="http://schemas.openxmlformats.org/drawingml/2006/table">
            <a:tbl>
              <a:tblPr firstRow="1" bandRow="1">
                <a:tableStyleId>{F5AB1C69-6EDB-4FF4-983F-18BD219EF322}</a:tableStyleId>
              </a:tblPr>
              <a:tblGrid>
                <a:gridCol w="1607249">
                  <a:extLst>
                    <a:ext uri="{9D8B030D-6E8A-4147-A177-3AD203B41FA5}">
                      <a16:colId xmlns:a16="http://schemas.microsoft.com/office/drawing/2014/main" val="269180704"/>
                    </a:ext>
                  </a:extLst>
                </a:gridCol>
                <a:gridCol w="3163556">
                  <a:extLst>
                    <a:ext uri="{9D8B030D-6E8A-4147-A177-3AD203B41FA5}">
                      <a16:colId xmlns:a16="http://schemas.microsoft.com/office/drawing/2014/main" val="2836422060"/>
                    </a:ext>
                  </a:extLst>
                </a:gridCol>
                <a:gridCol w="2212862">
                  <a:extLst>
                    <a:ext uri="{9D8B030D-6E8A-4147-A177-3AD203B41FA5}">
                      <a16:colId xmlns:a16="http://schemas.microsoft.com/office/drawing/2014/main" val="3159285472"/>
                    </a:ext>
                  </a:extLst>
                </a:gridCol>
                <a:gridCol w="2634963">
                  <a:extLst>
                    <a:ext uri="{9D8B030D-6E8A-4147-A177-3AD203B41FA5}">
                      <a16:colId xmlns:a16="http://schemas.microsoft.com/office/drawing/2014/main" val="1125026030"/>
                    </a:ext>
                  </a:extLst>
                </a:gridCol>
              </a:tblGrid>
              <a:tr h="499850">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1766592">
                <a:tc>
                  <a:txBody>
                    <a:bodyPr/>
                    <a:lstStyle/>
                    <a:p>
                      <a:pPr algn="ctr"/>
                      <a:r>
                        <a:rPr lang="es-MX" sz="1200" b="1" dirty="0"/>
                        <a:t>Gestión</a:t>
                      </a:r>
                    </a:p>
                  </a:txBody>
                  <a:tcPr/>
                </a:tc>
                <a:tc>
                  <a:txBody>
                    <a:bodyPr/>
                    <a:lstStyle/>
                    <a:p>
                      <a:pPr algn="just"/>
                      <a:r>
                        <a:rPr lang="es-CO" sz="1200" dirty="0"/>
                        <a:t>RG: Posibilidad de afectación reputacional y económica por perdida(s) en la integridad del personal que labora en las áreas protegidas</a:t>
                      </a:r>
                      <a:endParaRPr lang="es-MX" sz="1200" dirty="0"/>
                    </a:p>
                  </a:txBody>
                  <a:tcPr/>
                </a:tc>
                <a:tc>
                  <a:txBody>
                    <a:bodyPr/>
                    <a:lstStyle/>
                    <a:p>
                      <a:pPr algn="just"/>
                      <a:r>
                        <a:rPr lang="es-CO" sz="1200" dirty="0"/>
                        <a:t>Insuficientes garantías, políticas y lineamientos para la atención frente al riesgo público.</a:t>
                      </a:r>
                      <a:endParaRPr lang="es-MX" sz="1200" dirty="0"/>
                    </a:p>
                  </a:txBody>
                  <a:tcPr/>
                </a:tc>
                <a:tc>
                  <a:txBody>
                    <a:bodyPr/>
                    <a:lstStyle/>
                    <a:p>
                      <a:pPr algn="just"/>
                      <a:r>
                        <a:rPr lang="es-CO" sz="1200" dirty="0"/>
                        <a:t>Realizar un análisis de las garantías, políticas y lineamientos para la atención frente al riesgo público y proponer alternativas que permitan una gestión efectiva en la prevención y atención de este tipo de riesgos en la entidad.</a:t>
                      </a:r>
                      <a:endParaRPr lang="es-MX" sz="1200" dirty="0"/>
                    </a:p>
                  </a:txBody>
                  <a:tcPr/>
                </a:tc>
                <a:extLst>
                  <a:ext uri="{0D108BD9-81ED-4DB2-BD59-A6C34878D82A}">
                    <a16:rowId xmlns:a16="http://schemas.microsoft.com/office/drawing/2014/main" val="2661824037"/>
                  </a:ext>
                </a:extLst>
              </a:tr>
              <a:tr h="2793680">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MX" sz="1200" b="1" dirty="0"/>
                        <a:t>Gestión</a:t>
                      </a:r>
                    </a:p>
                    <a:p>
                      <a:pPr algn="ctr"/>
                      <a:endParaRPr lang="es-MX" sz="1200" b="1" dirty="0"/>
                    </a:p>
                  </a:txBody>
                  <a:tcPr/>
                </a:tc>
                <a:tc>
                  <a:txBody>
                    <a:bodyPr/>
                    <a:lstStyle/>
                    <a:p>
                      <a:pPr algn="just"/>
                      <a:r>
                        <a:rPr lang="es-CO" sz="1200" dirty="0"/>
                        <a:t>RG: Posibilidad de afectación reputacional y económica por una respuesta inadecuada  ante una situación de emergencia generada por fenómenos naturales o incendios forestales en el área protegida</a:t>
                      </a:r>
                      <a:endParaRPr lang="es-MX" sz="1200" dirty="0"/>
                    </a:p>
                  </a:txBody>
                  <a:tcPr/>
                </a:tc>
                <a:tc>
                  <a:txBody>
                    <a:bodyPr/>
                    <a:lstStyle/>
                    <a:p>
                      <a:pPr algn="just"/>
                      <a:r>
                        <a:rPr lang="es-CO" sz="1200" dirty="0"/>
                        <a:t>Baja capacidad técnica y operativa al interior de las Área Protegida</a:t>
                      </a:r>
                    </a:p>
                    <a:p>
                      <a:pPr algn="just"/>
                      <a:endParaRPr lang="es-CO" sz="1200" dirty="0"/>
                    </a:p>
                    <a:p>
                      <a:pPr algn="just"/>
                      <a:r>
                        <a:rPr lang="es-CO" sz="1200" dirty="0"/>
                        <a:t>Desconocimiento del equipo de trabajo sobre las medidas y demás aspectos planteados en el plan de emergencias y contingencia del AP.</a:t>
                      </a:r>
                      <a:endParaRPr lang="es-MX" sz="1200" dirty="0"/>
                    </a:p>
                  </a:txBody>
                  <a:tcPr/>
                </a:tc>
                <a:tc>
                  <a:txBody>
                    <a:bodyPr/>
                    <a:lstStyle/>
                    <a:p>
                      <a:pPr algn="just"/>
                      <a:r>
                        <a:rPr lang="es-CO" sz="1200" dirty="0"/>
                        <a:t>Realizar un análisis de la capacidad técnica y operativa de la entidad para el cumplimiento de los planes de emergencias y contingencias del Ap. y proponer mejoras en el marco del proyecto de modernización institucional.</a:t>
                      </a:r>
                    </a:p>
                    <a:p>
                      <a:pPr algn="just"/>
                      <a:endParaRPr lang="es-CO" sz="1200" dirty="0"/>
                    </a:p>
                    <a:p>
                      <a:pPr algn="just"/>
                      <a:r>
                        <a:rPr lang="es-CO" sz="1200" dirty="0"/>
                        <a:t>Socializar con el equipo de trabajo  las medidas y demás aspectos planteados en el plan de emergencias y contingencia del AP.</a:t>
                      </a:r>
                      <a:endParaRPr lang="es-MX" sz="12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220251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339966"/>
                </a:solidFill>
              </a:rPr>
              <a:t>M5 Gobernanza y Participación</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174533542"/>
              </p:ext>
            </p:extLst>
          </p:nvPr>
        </p:nvGraphicFramePr>
        <p:xfrm>
          <a:off x="1014072" y="1055864"/>
          <a:ext cx="10163855" cy="5637961"/>
        </p:xfrm>
        <a:graphic>
          <a:graphicData uri="http://schemas.openxmlformats.org/drawingml/2006/table">
            <a:tbl>
              <a:tblPr firstRow="1" bandRow="1">
                <a:tableStyleId>{F5AB1C69-6EDB-4FF4-983F-18BD219EF322}</a:tableStyleId>
              </a:tblPr>
              <a:tblGrid>
                <a:gridCol w="1511154">
                  <a:extLst>
                    <a:ext uri="{9D8B030D-6E8A-4147-A177-3AD203B41FA5}">
                      <a16:colId xmlns:a16="http://schemas.microsoft.com/office/drawing/2014/main" val="269180704"/>
                    </a:ext>
                  </a:extLst>
                </a:gridCol>
                <a:gridCol w="2974409">
                  <a:extLst>
                    <a:ext uri="{9D8B030D-6E8A-4147-A177-3AD203B41FA5}">
                      <a16:colId xmlns:a16="http://schemas.microsoft.com/office/drawing/2014/main" val="2836422060"/>
                    </a:ext>
                  </a:extLst>
                </a:gridCol>
                <a:gridCol w="2080557">
                  <a:extLst>
                    <a:ext uri="{9D8B030D-6E8A-4147-A177-3AD203B41FA5}">
                      <a16:colId xmlns:a16="http://schemas.microsoft.com/office/drawing/2014/main" val="3159285472"/>
                    </a:ext>
                  </a:extLst>
                </a:gridCol>
                <a:gridCol w="3597735">
                  <a:extLst>
                    <a:ext uri="{9D8B030D-6E8A-4147-A177-3AD203B41FA5}">
                      <a16:colId xmlns:a16="http://schemas.microsoft.com/office/drawing/2014/main" val="1125026030"/>
                    </a:ext>
                  </a:extLst>
                </a:gridCol>
              </a:tblGrid>
              <a:tr h="477857">
                <a:tc>
                  <a:txBody>
                    <a:bodyPr/>
                    <a:lstStyle/>
                    <a:p>
                      <a:pPr algn="ctr"/>
                      <a:r>
                        <a:rPr lang="es-MX" sz="1400" dirty="0"/>
                        <a:t>Tipo de riesgo</a:t>
                      </a:r>
                    </a:p>
                  </a:txBody>
                  <a:tcPr/>
                </a:tc>
                <a:tc>
                  <a:txBody>
                    <a:bodyPr/>
                    <a:lstStyle/>
                    <a:p>
                      <a:pPr algn="ctr"/>
                      <a:r>
                        <a:rPr lang="es-MX" sz="1400" dirty="0"/>
                        <a:t>Descripción</a:t>
                      </a:r>
                    </a:p>
                  </a:txBody>
                  <a:tcPr/>
                </a:tc>
                <a:tc>
                  <a:txBody>
                    <a:bodyPr/>
                    <a:lstStyle/>
                    <a:p>
                      <a:pPr algn="ctr"/>
                      <a:r>
                        <a:rPr lang="es-MX" sz="1400" dirty="0"/>
                        <a:t>Causa raíz</a:t>
                      </a:r>
                    </a:p>
                  </a:txBody>
                  <a:tcPr/>
                </a:tc>
                <a:tc>
                  <a:txBody>
                    <a:bodyPr/>
                    <a:lstStyle/>
                    <a:p>
                      <a:pPr algn="ctr"/>
                      <a:r>
                        <a:rPr lang="es-MX" sz="1400" dirty="0"/>
                        <a:t>Plan de tratamiento del riesgo </a:t>
                      </a:r>
                    </a:p>
                  </a:txBody>
                  <a:tcPr/>
                </a:tc>
                <a:extLst>
                  <a:ext uri="{0D108BD9-81ED-4DB2-BD59-A6C34878D82A}">
                    <a16:rowId xmlns:a16="http://schemas.microsoft.com/office/drawing/2014/main" val="4149208711"/>
                  </a:ext>
                </a:extLst>
              </a:tr>
              <a:tr h="2670762">
                <a:tc>
                  <a:txBody>
                    <a:bodyPr/>
                    <a:lstStyle/>
                    <a:p>
                      <a:pPr algn="ctr"/>
                      <a:r>
                        <a:rPr lang="es-MX" sz="1400" b="1" dirty="0"/>
                        <a:t>Corrupción</a:t>
                      </a:r>
                    </a:p>
                  </a:txBody>
                  <a:tcPr/>
                </a:tc>
                <a:tc>
                  <a:txBody>
                    <a:bodyPr/>
                    <a:lstStyle/>
                    <a:p>
                      <a:pPr algn="just"/>
                      <a:r>
                        <a:rPr lang="es-MX" sz="1400" b="0" dirty="0"/>
                        <a:t>RC : </a:t>
                      </a:r>
                      <a:r>
                        <a:rPr lang="es-CO" sz="1400" b="0" dirty="0"/>
                        <a:t>Posibilidad de recibir o solicitar cualquier dádiva o beneficio a nombre propio o de terceros para intervenir  en los instrumentos de ordenamiento</a:t>
                      </a:r>
                      <a:endParaRPr lang="es-MX" sz="1400" b="0" dirty="0"/>
                    </a:p>
                  </a:txBody>
                  <a:tcPr/>
                </a:tc>
                <a:tc>
                  <a:txBody>
                    <a:bodyPr/>
                    <a:lstStyle/>
                    <a:p>
                      <a:pPr algn="just"/>
                      <a:r>
                        <a:rPr lang="es-CO" sz="1400" dirty="0"/>
                        <a:t>Ausencia en la aplicación de los valores institucionales </a:t>
                      </a:r>
                      <a:endParaRPr lang="es-MX" sz="1400" dirty="0"/>
                    </a:p>
                  </a:txBody>
                  <a:tcPr/>
                </a:tc>
                <a:tc>
                  <a:txBody>
                    <a:bodyPr/>
                    <a:lstStyle/>
                    <a:p>
                      <a:pPr algn="just"/>
                      <a:r>
                        <a:rPr lang="es-CO" sz="1400" dirty="0">
                          <a:solidFill>
                            <a:schemeClr val="tx1"/>
                          </a:solidFill>
                        </a:rPr>
                        <a:t> Monitoreo de procesos  mediante auditorias de gestión / Seguimiento a acuerdos de comunidades </a:t>
                      </a:r>
                    </a:p>
                    <a:p>
                      <a:pPr algn="just"/>
                      <a:endParaRPr lang="es-CO" sz="1400" dirty="0">
                        <a:solidFill>
                          <a:schemeClr val="tx1"/>
                        </a:solidFill>
                      </a:endParaRPr>
                    </a:p>
                    <a:p>
                      <a:pPr algn="just"/>
                      <a:r>
                        <a:rPr lang="es-CO" sz="1400" dirty="0">
                          <a:solidFill>
                            <a:schemeClr val="tx1"/>
                          </a:solidFill>
                        </a:rPr>
                        <a:t>Documentar mediante  procedimientos y/ o documentos claves donde se  establezcan controles </a:t>
                      </a:r>
                    </a:p>
                    <a:p>
                      <a:pPr algn="just"/>
                      <a:r>
                        <a:rPr lang="es-CO" sz="1400" dirty="0">
                          <a:solidFill>
                            <a:schemeClr val="tx1"/>
                          </a:solidFill>
                        </a:rPr>
                        <a:t> como :  </a:t>
                      </a:r>
                    </a:p>
                    <a:p>
                      <a:pPr algn="just"/>
                      <a:r>
                        <a:rPr lang="es-CO" sz="1400" dirty="0">
                          <a:solidFill>
                            <a:schemeClr val="tx1"/>
                          </a:solidFill>
                        </a:rPr>
                        <a:t>1. Acuerdos de confidencialidad en los contratos con cláusulas de responsabilidad  civil y penal</a:t>
                      </a:r>
                    </a:p>
                    <a:p>
                      <a:pPr algn="just"/>
                      <a:r>
                        <a:rPr lang="es-CO" sz="1400" dirty="0">
                          <a:solidFill>
                            <a:schemeClr val="tx1"/>
                          </a:solidFill>
                        </a:rPr>
                        <a:t>2.Asignación de privilegios, accesos restringidos, estructura en Share Point</a:t>
                      </a:r>
                    </a:p>
                    <a:p>
                      <a:pPr algn="just"/>
                      <a:r>
                        <a:rPr lang="es-CO" sz="1400" dirty="0">
                          <a:solidFill>
                            <a:schemeClr val="tx1"/>
                          </a:solidFill>
                        </a:rPr>
                        <a:t>3. Monitoreo a las bases de datos y auditorias</a:t>
                      </a:r>
                      <a:endParaRPr lang="es-MX" sz="1400" dirty="0">
                        <a:solidFill>
                          <a:schemeClr val="tx1"/>
                        </a:solidFill>
                      </a:endParaRPr>
                    </a:p>
                  </a:txBody>
                  <a:tcPr/>
                </a:tc>
                <a:extLst>
                  <a:ext uri="{0D108BD9-81ED-4DB2-BD59-A6C34878D82A}">
                    <a16:rowId xmlns:a16="http://schemas.microsoft.com/office/drawing/2014/main" val="116116595"/>
                  </a:ext>
                </a:extLst>
              </a:tr>
              <a:tr h="2081624">
                <a:tc>
                  <a:txBody>
                    <a:bodyPr/>
                    <a:lstStyle/>
                    <a:p>
                      <a:pPr algn="ctr"/>
                      <a:r>
                        <a:rPr lang="es-MX" sz="1400" b="1" dirty="0"/>
                        <a:t>Gestión</a:t>
                      </a:r>
                    </a:p>
                  </a:txBody>
                  <a:tcPr/>
                </a:tc>
                <a:tc>
                  <a:txBody>
                    <a:bodyPr/>
                    <a:lstStyle/>
                    <a:p>
                      <a:pPr algn="just"/>
                      <a:r>
                        <a:rPr lang="es-CO" sz="1400" dirty="0"/>
                        <a:t>RG:  Posibilidad de afectación económica y reputacional por la no promoción de los derechos y leyes de la naturaleza encaminados a contribuir al fortalecimiento del SINAP y a la construcción de la paz</a:t>
                      </a:r>
                      <a:endParaRPr lang="es-MX" sz="1400" dirty="0"/>
                    </a:p>
                  </a:txBody>
                  <a:tcPr/>
                </a:tc>
                <a:tc>
                  <a:txBody>
                    <a:bodyPr/>
                    <a:lstStyle/>
                    <a:p>
                      <a:pPr algn="just"/>
                      <a:r>
                        <a:rPr lang="es-CO" sz="1400" dirty="0"/>
                        <a:t> Insuficiente o inadecuado relacionamiento y diálogo social y la débil integración de las áreas protegidas en los instrumentos de ordenamiento.</a:t>
                      </a:r>
                      <a:endParaRPr lang="es-MX" sz="1400" dirty="0"/>
                    </a:p>
                  </a:txBody>
                  <a:tcPr/>
                </a:tc>
                <a:tc>
                  <a:txBody>
                    <a:bodyPr/>
                    <a:lstStyle/>
                    <a:p>
                      <a:pPr algn="just"/>
                      <a:r>
                        <a:rPr lang="es-CO" sz="1400" dirty="0"/>
                        <a:t>Implementar las estrategias definidas en el eje Paz con la Naturaleza del PEI 2023-2026</a:t>
                      </a:r>
                      <a:endParaRPr lang="es-MX" sz="14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4282971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2192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cstate="email">
              <a:extLst>
                <a:ext uri="{28A0092B-C50C-407E-A947-70E740481C1C}">
                  <a14:useLocalDpi xmlns:a14="http://schemas.microsoft.com/office/drawing/2010/main"/>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a:ea typeface="+mn-ea"/>
                <a:cs typeface="+mn-cs"/>
              </a:rPr>
              <a:t>,</a:t>
            </a:r>
          </a:p>
        </p:txBody>
      </p:sp>
      <p:grpSp>
        <p:nvGrpSpPr>
          <p:cNvPr id="3" name="Group 3"/>
          <p:cNvGrpSpPr>
            <a:grpSpLocks noChangeAspect="1"/>
          </p:cNvGrpSpPr>
          <p:nvPr/>
        </p:nvGrpSpPr>
        <p:grpSpPr>
          <a:xfrm>
            <a:off x="-1737449" y="-1194277"/>
            <a:ext cx="9259253" cy="9259253"/>
            <a:chOff x="0" y="0"/>
            <a:chExt cx="6355080" cy="6355080"/>
          </a:xfrm>
        </p:grpSpPr>
        <p:sp>
          <p:nvSpPr>
            <p:cNvPr id="4" name="Freeform 4"/>
            <p:cNvSpPr/>
            <p:nvPr/>
          </p:nvSpPr>
          <p:spPr>
            <a:xfrm>
              <a:off x="0" y="0"/>
              <a:ext cx="6355080" cy="6355080"/>
            </a:xfrm>
            <a:custGeom>
              <a:avLst/>
              <a:gdLst/>
              <a:ahLst/>
              <a:cxnLst/>
              <a:rect l="l" t="t" r="r" b="b"/>
              <a:pathLst>
                <a:path w="6355080" h="6355080">
                  <a:moveTo>
                    <a:pt x="3177540" y="6355080"/>
                  </a:moveTo>
                  <a:cubicBezTo>
                    <a:pt x="2329180" y="6355080"/>
                    <a:pt x="1530350" y="6024880"/>
                    <a:pt x="930910" y="5424170"/>
                  </a:cubicBezTo>
                  <a:cubicBezTo>
                    <a:pt x="330200" y="4824730"/>
                    <a:pt x="0" y="4025900"/>
                    <a:pt x="0" y="3177540"/>
                  </a:cubicBezTo>
                  <a:cubicBezTo>
                    <a:pt x="0" y="2329180"/>
                    <a:pt x="330200" y="1530350"/>
                    <a:pt x="930910" y="930910"/>
                  </a:cubicBezTo>
                  <a:cubicBezTo>
                    <a:pt x="1530350" y="330200"/>
                    <a:pt x="2329180" y="0"/>
                    <a:pt x="3177540" y="0"/>
                  </a:cubicBezTo>
                  <a:cubicBezTo>
                    <a:pt x="4025900" y="0"/>
                    <a:pt x="4824730" y="330200"/>
                    <a:pt x="5424170" y="930910"/>
                  </a:cubicBezTo>
                  <a:cubicBezTo>
                    <a:pt x="6024880" y="1531620"/>
                    <a:pt x="6355080" y="2329180"/>
                    <a:pt x="6355080" y="3177540"/>
                  </a:cubicBezTo>
                  <a:cubicBezTo>
                    <a:pt x="6355080" y="4025900"/>
                    <a:pt x="6024880" y="4824730"/>
                    <a:pt x="5424170" y="5424170"/>
                  </a:cubicBezTo>
                  <a:cubicBezTo>
                    <a:pt x="4824730" y="6024880"/>
                    <a:pt x="4025900" y="6355080"/>
                    <a:pt x="3177540" y="6355080"/>
                  </a:cubicBezTo>
                  <a:close/>
                  <a:moveTo>
                    <a:pt x="3177540" y="190500"/>
                  </a:moveTo>
                  <a:cubicBezTo>
                    <a:pt x="2379980" y="190500"/>
                    <a:pt x="1629410" y="501650"/>
                    <a:pt x="1065530" y="1065530"/>
                  </a:cubicBezTo>
                  <a:cubicBezTo>
                    <a:pt x="501650" y="1629410"/>
                    <a:pt x="190500" y="2379980"/>
                    <a:pt x="190500" y="3177540"/>
                  </a:cubicBezTo>
                  <a:cubicBezTo>
                    <a:pt x="190500" y="3975100"/>
                    <a:pt x="501650" y="4725670"/>
                    <a:pt x="1065530" y="5289550"/>
                  </a:cubicBezTo>
                  <a:cubicBezTo>
                    <a:pt x="1629410" y="5853430"/>
                    <a:pt x="2379980" y="6164580"/>
                    <a:pt x="3177540" y="6164580"/>
                  </a:cubicBezTo>
                  <a:cubicBezTo>
                    <a:pt x="3975100" y="6164580"/>
                    <a:pt x="4725670" y="5853430"/>
                    <a:pt x="5289550" y="5289550"/>
                  </a:cubicBezTo>
                  <a:cubicBezTo>
                    <a:pt x="5853430" y="4725670"/>
                    <a:pt x="6164580" y="3975100"/>
                    <a:pt x="6164580" y="3177540"/>
                  </a:cubicBezTo>
                  <a:cubicBezTo>
                    <a:pt x="6164580" y="2379980"/>
                    <a:pt x="5853430" y="1629410"/>
                    <a:pt x="5289550" y="1065530"/>
                  </a:cubicBezTo>
                  <a:cubicBezTo>
                    <a:pt x="4725670" y="501650"/>
                    <a:pt x="3975100" y="190500"/>
                    <a:pt x="3177540" y="190500"/>
                  </a:cubicBezTo>
                  <a:close/>
                </a:path>
              </a:pathLst>
            </a:custGeom>
            <a:solidFill>
              <a:srgbClr val="FFFFFF"/>
            </a:solidFill>
          </p:spPr>
          <p:txBody>
            <a:bodyPr/>
            <a:lstStyle/>
            <a:p>
              <a:endParaRPr lang="es-CO"/>
            </a:p>
          </p:txBody>
        </p:sp>
      </p:grpSp>
      <p:grpSp>
        <p:nvGrpSpPr>
          <p:cNvPr id="5" name="Group 5"/>
          <p:cNvGrpSpPr/>
          <p:nvPr/>
        </p:nvGrpSpPr>
        <p:grpSpPr>
          <a:xfrm>
            <a:off x="-1765182" y="-1185673"/>
            <a:ext cx="9259253" cy="9259253"/>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6601"/>
            </a:solidFill>
          </p:spPr>
          <p:txBody>
            <a:bodyPr/>
            <a:lstStyle/>
            <a:p>
              <a:endParaRPr lang="es-CO"/>
            </a:p>
          </p:txBody>
        </p:sp>
        <p:sp>
          <p:nvSpPr>
            <p:cNvPr id="7" name="TextBox 7"/>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8"/>
          <p:cNvGrpSpPr/>
          <p:nvPr/>
        </p:nvGrpSpPr>
        <p:grpSpPr>
          <a:xfrm>
            <a:off x="4526881" y="2063562"/>
            <a:ext cx="7665119" cy="2760785"/>
            <a:chOff x="0" y="0"/>
            <a:chExt cx="3028195" cy="1090680"/>
          </a:xfrm>
        </p:grpSpPr>
        <p:sp>
          <p:nvSpPr>
            <p:cNvPr id="9" name="Freeform 9"/>
            <p:cNvSpPr/>
            <p:nvPr/>
          </p:nvSpPr>
          <p:spPr>
            <a:xfrm>
              <a:off x="0" y="0"/>
              <a:ext cx="3028195" cy="1090680"/>
            </a:xfrm>
            <a:custGeom>
              <a:avLst/>
              <a:gdLst/>
              <a:ahLst/>
              <a:cxnLst/>
              <a:rect l="l" t="t" r="r" b="b"/>
              <a:pathLst>
                <a:path w="3028195" h="1090680">
                  <a:moveTo>
                    <a:pt x="0" y="0"/>
                  </a:moveTo>
                  <a:lnTo>
                    <a:pt x="3028195" y="0"/>
                  </a:lnTo>
                  <a:lnTo>
                    <a:pt x="3028195" y="1090680"/>
                  </a:lnTo>
                  <a:lnTo>
                    <a:pt x="0" y="1090680"/>
                  </a:lnTo>
                  <a:close/>
                </a:path>
              </a:pathLst>
            </a:custGeom>
            <a:solidFill>
              <a:srgbClr val="008000"/>
            </a:solidFill>
          </p:spPr>
          <p:txBody>
            <a:bodyPr/>
            <a:lstStyle/>
            <a:p>
              <a:endParaRPr lang="es-CO"/>
            </a:p>
          </p:txBody>
        </p:sp>
        <p:sp>
          <p:nvSpPr>
            <p:cNvPr id="10" name="TextBox 10"/>
            <p:cNvSpPr txBox="1"/>
            <p:nvPr/>
          </p:nvSpPr>
          <p:spPr>
            <a:xfrm>
              <a:off x="0" y="-57150"/>
              <a:ext cx="3028195" cy="114783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AutoShape 11"/>
          <p:cNvSpPr/>
          <p:nvPr/>
        </p:nvSpPr>
        <p:spPr>
          <a:xfrm>
            <a:off x="5043089" y="2066737"/>
            <a:ext cx="7148911" cy="0"/>
          </a:xfrm>
          <a:prstGeom prst="line">
            <a:avLst/>
          </a:prstGeom>
          <a:ln w="38100" cap="flat">
            <a:solidFill>
              <a:srgbClr val="FFFFFF"/>
            </a:solidFill>
            <a:prstDash val="solid"/>
            <a:headEnd type="none" w="sm" len="sm"/>
            <a:tailEnd type="none" w="sm" len="sm"/>
          </a:ln>
        </p:spPr>
        <p:txBody>
          <a:bodyPr/>
          <a:lstStyle/>
          <a:p>
            <a:endParaRPr lang="es-CO"/>
          </a:p>
        </p:txBody>
      </p:sp>
      <p:sp>
        <p:nvSpPr>
          <p:cNvPr id="12" name="AutoShape 12"/>
          <p:cNvSpPr/>
          <p:nvPr/>
        </p:nvSpPr>
        <p:spPr>
          <a:xfrm>
            <a:off x="5043089" y="4798946"/>
            <a:ext cx="7148911" cy="0"/>
          </a:xfrm>
          <a:prstGeom prst="line">
            <a:avLst/>
          </a:prstGeom>
          <a:ln w="38100" cap="flat">
            <a:solidFill>
              <a:srgbClr val="FFFFFF"/>
            </a:solidFill>
            <a:prstDash val="solid"/>
            <a:headEnd type="none" w="sm" len="sm"/>
            <a:tailEnd type="none" w="sm" len="sm"/>
          </a:ln>
        </p:spPr>
        <p:txBody>
          <a:bodyPr/>
          <a:lstStyle/>
          <a:p>
            <a:endParaRPr lang="es-CO"/>
          </a:p>
        </p:txBody>
      </p:sp>
      <p:grpSp>
        <p:nvGrpSpPr>
          <p:cNvPr id="13" name="Group 13"/>
          <p:cNvGrpSpPr/>
          <p:nvPr/>
        </p:nvGrpSpPr>
        <p:grpSpPr>
          <a:xfrm>
            <a:off x="-675834" y="-14954"/>
            <a:ext cx="6887907" cy="6887907"/>
            <a:chOff x="0" y="0"/>
            <a:chExt cx="812800" cy="812800"/>
          </a:xfrm>
        </p:grpSpPr>
        <p:sp>
          <p:nvSpPr>
            <p:cNvPr id="14" name="Freeform 14"/>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8000">
                <a:alpha val="95686"/>
              </a:srgbClr>
            </a:solidFill>
          </p:spPr>
          <p:txBody>
            <a:bodyPr/>
            <a:lstStyle/>
            <a:p>
              <a:endParaRPr lang="es-CO"/>
            </a:p>
          </p:txBody>
        </p:sp>
        <p:sp>
          <p:nvSpPr>
            <p:cNvPr id="15" name="TextBox 15"/>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sp>
        <p:nvSpPr>
          <p:cNvPr id="16" name="TextBox 16"/>
          <p:cNvSpPr txBox="1"/>
          <p:nvPr/>
        </p:nvSpPr>
        <p:spPr>
          <a:xfrm>
            <a:off x="6409744" y="2719618"/>
            <a:ext cx="5878327" cy="1477328"/>
          </a:xfrm>
          <a:prstGeom prst="rect">
            <a:avLst/>
          </a:prstGeom>
        </p:spPr>
        <p:txBody>
          <a:bodyPr wrap="square" lIns="0" tIns="0" rIns="0" bIns="0" rtlCol="0" anchor="t">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s-CO" sz="4800" b="1" i="0" u="none" strike="noStrike" kern="1200" cap="none" spc="613" normalizeH="0" baseline="0" noProof="0" dirty="0">
                <a:ln>
                  <a:noFill/>
                </a:ln>
                <a:solidFill>
                  <a:srgbClr val="FFFFFF"/>
                </a:solidFill>
                <a:effectLst/>
                <a:uLnTx/>
                <a:uFillTx/>
                <a:latin typeface="Roboto Bold"/>
                <a:ea typeface="+mn-ea"/>
                <a:cs typeface="+mn-cs"/>
              </a:rPr>
              <a:t>Procesos de Apoyo</a:t>
            </a:r>
          </a:p>
        </p:txBody>
      </p:sp>
      <p:grpSp>
        <p:nvGrpSpPr>
          <p:cNvPr id="19" name="Group 19"/>
          <p:cNvGrpSpPr/>
          <p:nvPr/>
        </p:nvGrpSpPr>
        <p:grpSpPr>
          <a:xfrm>
            <a:off x="241406" y="805962"/>
            <a:ext cx="5246077" cy="5246077"/>
            <a:chOff x="0" y="0"/>
            <a:chExt cx="812800" cy="812800"/>
          </a:xfrm>
        </p:grpSpPr>
        <p:sp>
          <p:nvSpPr>
            <p:cNvPr id="20" name="Freeform 2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9B507">
                <a:alpha val="40784"/>
              </a:srgbClr>
            </a:solidFill>
          </p:spPr>
          <p:txBody>
            <a:bodyPr/>
            <a:lstStyle/>
            <a:p>
              <a:endParaRPr lang="es-CO"/>
            </a:p>
          </p:txBody>
        </p:sp>
        <p:sp>
          <p:nvSpPr>
            <p:cNvPr id="21" name="TextBox 21"/>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2" name="Group 22"/>
          <p:cNvGrpSpPr>
            <a:grpSpLocks noChangeAspect="1"/>
          </p:cNvGrpSpPr>
          <p:nvPr/>
        </p:nvGrpSpPr>
        <p:grpSpPr>
          <a:xfrm>
            <a:off x="637155" y="1153057"/>
            <a:ext cx="4454579" cy="4454579"/>
            <a:chOff x="0" y="0"/>
            <a:chExt cx="6355080" cy="6355080"/>
          </a:xfrm>
        </p:grpSpPr>
        <p:sp>
          <p:nvSpPr>
            <p:cNvPr id="23" name="Freeform 23"/>
            <p:cNvSpPr/>
            <p:nvPr/>
          </p:nvSpPr>
          <p:spPr>
            <a:xfrm>
              <a:off x="0" y="0"/>
              <a:ext cx="6355080" cy="6355080"/>
            </a:xfrm>
            <a:custGeom>
              <a:avLst/>
              <a:gdLst/>
              <a:ahLst/>
              <a:cxnLst/>
              <a:rect l="l" t="t" r="r" b="b"/>
              <a:pathLst>
                <a:path w="6355080" h="6355080">
                  <a:moveTo>
                    <a:pt x="3177540" y="6355080"/>
                  </a:moveTo>
                  <a:cubicBezTo>
                    <a:pt x="2329180" y="6355080"/>
                    <a:pt x="1530350" y="6024880"/>
                    <a:pt x="930910" y="5424170"/>
                  </a:cubicBezTo>
                  <a:cubicBezTo>
                    <a:pt x="330200" y="4824730"/>
                    <a:pt x="0" y="4025900"/>
                    <a:pt x="0" y="3177540"/>
                  </a:cubicBezTo>
                  <a:cubicBezTo>
                    <a:pt x="0" y="2329180"/>
                    <a:pt x="330200" y="1530350"/>
                    <a:pt x="930910" y="930910"/>
                  </a:cubicBezTo>
                  <a:cubicBezTo>
                    <a:pt x="1530350" y="330200"/>
                    <a:pt x="2329180" y="0"/>
                    <a:pt x="3177540" y="0"/>
                  </a:cubicBezTo>
                  <a:cubicBezTo>
                    <a:pt x="4025900" y="0"/>
                    <a:pt x="4824730" y="330200"/>
                    <a:pt x="5424170" y="930910"/>
                  </a:cubicBezTo>
                  <a:cubicBezTo>
                    <a:pt x="6024880" y="1531620"/>
                    <a:pt x="6355080" y="2329180"/>
                    <a:pt x="6355080" y="3177540"/>
                  </a:cubicBezTo>
                  <a:cubicBezTo>
                    <a:pt x="6355080" y="4025900"/>
                    <a:pt x="6024880" y="4824730"/>
                    <a:pt x="5424170" y="5424170"/>
                  </a:cubicBezTo>
                  <a:cubicBezTo>
                    <a:pt x="4824730" y="6024880"/>
                    <a:pt x="4025900" y="6355080"/>
                    <a:pt x="3177540" y="6355080"/>
                  </a:cubicBezTo>
                  <a:close/>
                  <a:moveTo>
                    <a:pt x="3177540" y="190500"/>
                  </a:moveTo>
                  <a:cubicBezTo>
                    <a:pt x="2379980" y="190500"/>
                    <a:pt x="1629410" y="501650"/>
                    <a:pt x="1065530" y="1065530"/>
                  </a:cubicBezTo>
                  <a:cubicBezTo>
                    <a:pt x="501650" y="1629410"/>
                    <a:pt x="190500" y="2379980"/>
                    <a:pt x="190500" y="3177540"/>
                  </a:cubicBezTo>
                  <a:cubicBezTo>
                    <a:pt x="190500" y="3975100"/>
                    <a:pt x="501650" y="4725670"/>
                    <a:pt x="1065530" y="5289550"/>
                  </a:cubicBezTo>
                  <a:cubicBezTo>
                    <a:pt x="1629410" y="5853430"/>
                    <a:pt x="2379980" y="6164580"/>
                    <a:pt x="3177540" y="6164580"/>
                  </a:cubicBezTo>
                  <a:cubicBezTo>
                    <a:pt x="3975100" y="6164580"/>
                    <a:pt x="4725670" y="5853430"/>
                    <a:pt x="5289550" y="5289550"/>
                  </a:cubicBezTo>
                  <a:cubicBezTo>
                    <a:pt x="5853430" y="4725670"/>
                    <a:pt x="6164580" y="3975100"/>
                    <a:pt x="6164580" y="3177540"/>
                  </a:cubicBezTo>
                  <a:cubicBezTo>
                    <a:pt x="6164580" y="2379980"/>
                    <a:pt x="5853430" y="1629410"/>
                    <a:pt x="5289550" y="1065530"/>
                  </a:cubicBezTo>
                  <a:cubicBezTo>
                    <a:pt x="4725670" y="501650"/>
                    <a:pt x="3975100" y="190500"/>
                    <a:pt x="3177540" y="190500"/>
                  </a:cubicBezTo>
                  <a:close/>
                </a:path>
              </a:pathLst>
            </a:custGeom>
            <a:solidFill>
              <a:srgbClr val="FFFFFF"/>
            </a:solidFill>
          </p:spPr>
          <p:txBody>
            <a:bodyPr/>
            <a:lstStyle/>
            <a:p>
              <a:endParaRPr lang="es-CO"/>
            </a:p>
          </p:txBody>
        </p:sp>
      </p:grpSp>
      <p:sp>
        <p:nvSpPr>
          <p:cNvPr id="25" name="Freeform 25"/>
          <p:cNvSpPr/>
          <p:nvPr/>
        </p:nvSpPr>
        <p:spPr>
          <a:xfrm>
            <a:off x="685800" y="1205554"/>
            <a:ext cx="4349603" cy="434958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3" cstate="email">
              <a:extLst>
                <a:ext uri="{28A0092B-C50C-407E-A947-70E740481C1C}">
                  <a14:useLocalDpi xmlns:a14="http://schemas.microsoft.com/office/drawing/2010/main"/>
                </a:ext>
              </a:extLst>
            </a:blip>
            <a:stretch>
              <a:fillRect/>
            </a:stretch>
          </a:blipFill>
        </p:spPr>
        <p:txBody>
          <a:bodyPr/>
          <a:lstStyle/>
          <a:p>
            <a:endParaRPr lang="es-CO"/>
          </a:p>
        </p:txBody>
      </p:sp>
      <p:pic>
        <p:nvPicPr>
          <p:cNvPr id="31" name="Imagen 30">
            <a:extLst>
              <a:ext uri="{FF2B5EF4-FFF2-40B4-BE49-F238E27FC236}">
                <a16:creationId xmlns:a16="http://schemas.microsoft.com/office/drawing/2014/main" id="{05485637-112C-3B8B-2C10-80B1004AC789}"/>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839200" y="5426347"/>
            <a:ext cx="3217843" cy="1251383"/>
          </a:xfrm>
          <a:prstGeom prst="rect">
            <a:avLst/>
          </a:prstGeom>
        </p:spPr>
      </p:pic>
    </p:spTree>
    <p:extLst>
      <p:ext uri="{BB962C8B-B14F-4D97-AF65-F5344CB8AC3E}">
        <p14:creationId xmlns:p14="http://schemas.microsoft.com/office/powerpoint/2010/main" val="413478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002060"/>
                </a:solidFill>
              </a:rPr>
              <a:t>A1 Talento Humano</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1035975504"/>
              </p:ext>
            </p:extLst>
          </p:nvPr>
        </p:nvGraphicFramePr>
        <p:xfrm>
          <a:off x="914399" y="1170558"/>
          <a:ext cx="10358203" cy="5008078"/>
        </p:xfrm>
        <a:graphic>
          <a:graphicData uri="http://schemas.openxmlformats.org/drawingml/2006/table">
            <a:tbl>
              <a:tblPr firstRow="1" bandRow="1">
                <a:tableStyleId>{6E25E649-3F16-4E02-A733-19D2CDBF48F0}</a:tableStyleId>
              </a:tblPr>
              <a:tblGrid>
                <a:gridCol w="1414362">
                  <a:extLst>
                    <a:ext uri="{9D8B030D-6E8A-4147-A177-3AD203B41FA5}">
                      <a16:colId xmlns:a16="http://schemas.microsoft.com/office/drawing/2014/main" val="269180704"/>
                    </a:ext>
                  </a:extLst>
                </a:gridCol>
                <a:gridCol w="2783895">
                  <a:extLst>
                    <a:ext uri="{9D8B030D-6E8A-4147-A177-3AD203B41FA5}">
                      <a16:colId xmlns:a16="http://schemas.microsoft.com/office/drawing/2014/main" val="2836422060"/>
                    </a:ext>
                  </a:extLst>
                </a:gridCol>
                <a:gridCol w="2748861">
                  <a:extLst>
                    <a:ext uri="{9D8B030D-6E8A-4147-A177-3AD203B41FA5}">
                      <a16:colId xmlns:a16="http://schemas.microsoft.com/office/drawing/2014/main" val="3159285472"/>
                    </a:ext>
                  </a:extLst>
                </a:gridCol>
                <a:gridCol w="3411085">
                  <a:extLst>
                    <a:ext uri="{9D8B030D-6E8A-4147-A177-3AD203B41FA5}">
                      <a16:colId xmlns:a16="http://schemas.microsoft.com/office/drawing/2014/main" val="1125026030"/>
                    </a:ext>
                  </a:extLst>
                </a:gridCol>
              </a:tblGrid>
              <a:tr h="405598">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768299">
                <a:tc>
                  <a:txBody>
                    <a:bodyPr/>
                    <a:lstStyle/>
                    <a:p>
                      <a:pPr algn="ctr"/>
                      <a:r>
                        <a:rPr lang="es-MX" sz="1200" b="1" dirty="0"/>
                        <a:t>Corrupción</a:t>
                      </a:r>
                    </a:p>
                  </a:txBody>
                  <a:tcPr/>
                </a:tc>
                <a:tc>
                  <a:txBody>
                    <a:bodyPr/>
                    <a:lstStyle/>
                    <a:p>
                      <a:pPr algn="just"/>
                      <a:r>
                        <a:rPr lang="es-MX" sz="1200" b="0" dirty="0"/>
                        <a:t>RC : </a:t>
                      </a:r>
                      <a:r>
                        <a:rPr lang="es-CO" sz="1200" b="0" dirty="0"/>
                        <a:t>Posibilidad de afectación reputacional por el favorecimiento a particulares debido conflictos de interés no identificados.</a:t>
                      </a:r>
                      <a:endParaRPr lang="es-MX" sz="1200" b="0" dirty="0"/>
                    </a:p>
                  </a:txBody>
                  <a:tcPr/>
                </a:tc>
                <a:tc>
                  <a:txBody>
                    <a:bodyPr/>
                    <a:lstStyle/>
                    <a:p>
                      <a:pPr algn="just"/>
                      <a:r>
                        <a:rPr lang="es-CO" sz="1200" dirty="0"/>
                        <a:t>Ausencia en la aplicación de los valores institucionales .</a:t>
                      </a:r>
                    </a:p>
                    <a:p>
                      <a:pPr algn="just"/>
                      <a:endParaRPr lang="es-CO" sz="1200" dirty="0"/>
                    </a:p>
                    <a:p>
                      <a:pPr algn="just"/>
                      <a:r>
                        <a:rPr lang="es-CO" sz="1200" dirty="0"/>
                        <a:t>Insuficientes controles o falta de claridad en los procedimiento de conflicto de intereses.</a:t>
                      </a:r>
                      <a:endParaRPr lang="es-MX" sz="1200" dirty="0"/>
                    </a:p>
                  </a:txBody>
                  <a:tcPr/>
                </a:tc>
                <a:tc>
                  <a:txBody>
                    <a:bodyPr/>
                    <a:lstStyle/>
                    <a:p>
                      <a:r>
                        <a:rPr lang="es-CO" sz="1200" dirty="0">
                          <a:solidFill>
                            <a:schemeClr val="tx1"/>
                          </a:solidFill>
                        </a:rPr>
                        <a:t>Revisar  y actualizar el procedimiento de conflictos de interés fortaleciendo los controles </a:t>
                      </a:r>
                      <a:r>
                        <a:rPr lang="es-MX" sz="1200" dirty="0"/>
                        <a:t>que permitan prevenir la materialización de riesgos de corrupción.</a:t>
                      </a:r>
                    </a:p>
                    <a:p>
                      <a:endParaRPr lang="es-MX" sz="1200" dirty="0"/>
                    </a:p>
                    <a:p>
                      <a:pPr algn="just"/>
                      <a:r>
                        <a:rPr lang="es-CO" sz="1200" dirty="0">
                          <a:solidFill>
                            <a:schemeClr val="tx1"/>
                          </a:solidFill>
                        </a:rPr>
                        <a:t>Socializar el procedimiento de Conflicto de interés </a:t>
                      </a:r>
                    </a:p>
                    <a:p>
                      <a:pPr algn="just"/>
                      <a:endParaRPr lang="es-CO" sz="1200" dirty="0">
                        <a:solidFill>
                          <a:schemeClr val="tx1"/>
                        </a:solidFill>
                      </a:endParaRPr>
                    </a:p>
                    <a:p>
                      <a:pPr algn="just"/>
                      <a:r>
                        <a:rPr lang="es-CO" sz="1200" dirty="0">
                          <a:solidFill>
                            <a:schemeClr val="tx1"/>
                          </a:solidFill>
                        </a:rPr>
                        <a:t>Socializar y fortalecer los valores institucionales </a:t>
                      </a:r>
                    </a:p>
                    <a:p>
                      <a:pPr algn="just"/>
                      <a:endParaRPr lang="es-CO" sz="1200" dirty="0">
                        <a:solidFill>
                          <a:schemeClr val="tx1"/>
                        </a:solidFill>
                      </a:endParaRPr>
                    </a:p>
                    <a:p>
                      <a:pPr algn="just"/>
                      <a:endParaRPr lang="es-CO" sz="1400" dirty="0">
                        <a:solidFill>
                          <a:schemeClr val="tx1"/>
                        </a:solidFill>
                      </a:endParaRPr>
                    </a:p>
                    <a:p>
                      <a:pPr algn="just"/>
                      <a:endParaRPr lang="es-MX" sz="1200" dirty="0">
                        <a:solidFill>
                          <a:schemeClr val="tx1"/>
                        </a:solidFill>
                      </a:endParaRPr>
                    </a:p>
                  </a:txBody>
                  <a:tcPr/>
                </a:tc>
                <a:extLst>
                  <a:ext uri="{0D108BD9-81ED-4DB2-BD59-A6C34878D82A}">
                    <a16:rowId xmlns:a16="http://schemas.microsoft.com/office/drawing/2014/main" val="116116595"/>
                  </a:ext>
                </a:extLst>
              </a:tr>
              <a:tr h="2433587">
                <a:tc>
                  <a:txBody>
                    <a:bodyPr/>
                    <a:lstStyle/>
                    <a:p>
                      <a:pPr algn="ctr"/>
                      <a:r>
                        <a:rPr lang="es-MX" sz="1200" b="1" dirty="0"/>
                        <a:t>Gestión</a:t>
                      </a:r>
                    </a:p>
                  </a:txBody>
                  <a:tcPr/>
                </a:tc>
                <a:tc>
                  <a:txBody>
                    <a:bodyPr/>
                    <a:lstStyle/>
                    <a:p>
                      <a:pPr algn="just"/>
                      <a:r>
                        <a:rPr lang="es-CO" sz="1200" dirty="0"/>
                        <a:t>RG: Posibilidad de afectación económica y reputacional por no asegurar de manera adecuada la gestión del ciclo de vida del servidor público (ingreso, desarrollo y retiro), debido a la ausencia o fallas en la aplicación de la normatividad legal, insuficiente capacidad operativa y a una estructura organizacional no acorde a las necesidades institucionales. </a:t>
                      </a:r>
                      <a:endParaRPr lang="es-MX" sz="1200" dirty="0"/>
                    </a:p>
                  </a:txBody>
                  <a:tcPr/>
                </a:tc>
                <a:tc>
                  <a:txBody>
                    <a:bodyPr/>
                    <a:lstStyle/>
                    <a:p>
                      <a:pPr algn="just"/>
                      <a:r>
                        <a:rPr lang="es-CO" sz="1200" dirty="0"/>
                        <a:t>Ausencia o fallas en la aplicación de la normatividad legal y buenas prácticas  asociadas al manejo del talento humano. </a:t>
                      </a:r>
                    </a:p>
                    <a:p>
                      <a:pPr algn="just"/>
                      <a:endParaRPr lang="es-CO" sz="1200" dirty="0"/>
                    </a:p>
                    <a:p>
                      <a:pPr algn="just"/>
                      <a:r>
                        <a:rPr lang="es-CO" sz="1200" dirty="0"/>
                        <a:t>Insuficiente capacidad operativa y desconocimiento de los aspectos normativos, lineamientos institucionales o procedimientos establecidos para el desarrollo de las actividades asociadas con el riesgo.</a:t>
                      </a:r>
                    </a:p>
                    <a:p>
                      <a:pPr algn="just"/>
                      <a:endParaRPr lang="es-CO" sz="1200" dirty="0"/>
                    </a:p>
                    <a:p>
                      <a:pPr algn="just"/>
                      <a:r>
                        <a:rPr lang="es-MX" sz="1200" dirty="0"/>
                        <a:t>Modelo organizacional no acorde para las necesidades institucionales. </a:t>
                      </a:r>
                    </a:p>
                  </a:txBody>
                  <a:tcPr/>
                </a:tc>
                <a:tc>
                  <a:txBody>
                    <a:bodyPr/>
                    <a:lstStyle/>
                    <a:p>
                      <a:pPr algn="just"/>
                      <a:r>
                        <a:rPr lang="es-MX" sz="1200" dirty="0"/>
                        <a:t>Iniciativa estrategia: Nuevo modelo organizacional para PNNC.</a:t>
                      </a:r>
                    </a:p>
                    <a:p>
                      <a:pPr algn="just"/>
                      <a:endParaRPr lang="es-MX" sz="1200" dirty="0"/>
                    </a:p>
                    <a:p>
                      <a:pPr algn="just"/>
                      <a:r>
                        <a:rPr lang="es-CO" sz="1200" dirty="0"/>
                        <a:t>Revisar y actualizar los procedimientos de Talento Humano fortaleciendo el Modelo organizacional </a:t>
                      </a:r>
                      <a:endParaRPr lang="es-MX" sz="12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3583929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002060"/>
                </a:solidFill>
              </a:rPr>
              <a:t>A2 Recursos Financieros</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446528488"/>
              </p:ext>
            </p:extLst>
          </p:nvPr>
        </p:nvGraphicFramePr>
        <p:xfrm>
          <a:off x="1116418" y="1308781"/>
          <a:ext cx="10081232" cy="5356898"/>
        </p:xfrm>
        <a:graphic>
          <a:graphicData uri="http://schemas.openxmlformats.org/drawingml/2006/table">
            <a:tbl>
              <a:tblPr firstRow="1" bandRow="1">
                <a:tableStyleId>{6E25E649-3F16-4E02-A733-19D2CDBF48F0}</a:tableStyleId>
              </a:tblPr>
              <a:tblGrid>
                <a:gridCol w="1604999">
                  <a:extLst>
                    <a:ext uri="{9D8B030D-6E8A-4147-A177-3AD203B41FA5}">
                      <a16:colId xmlns:a16="http://schemas.microsoft.com/office/drawing/2014/main" val="269180704"/>
                    </a:ext>
                  </a:extLst>
                </a:gridCol>
                <a:gridCol w="3159126">
                  <a:extLst>
                    <a:ext uri="{9D8B030D-6E8A-4147-A177-3AD203B41FA5}">
                      <a16:colId xmlns:a16="http://schemas.microsoft.com/office/drawing/2014/main" val="2836422060"/>
                    </a:ext>
                  </a:extLst>
                </a:gridCol>
                <a:gridCol w="2835791">
                  <a:extLst>
                    <a:ext uri="{9D8B030D-6E8A-4147-A177-3AD203B41FA5}">
                      <a16:colId xmlns:a16="http://schemas.microsoft.com/office/drawing/2014/main" val="3159285472"/>
                    </a:ext>
                  </a:extLst>
                </a:gridCol>
                <a:gridCol w="2481316">
                  <a:extLst>
                    <a:ext uri="{9D8B030D-6E8A-4147-A177-3AD203B41FA5}">
                      <a16:colId xmlns:a16="http://schemas.microsoft.com/office/drawing/2014/main" val="1125026030"/>
                    </a:ext>
                  </a:extLst>
                </a:gridCol>
              </a:tblGrid>
              <a:tr h="574856">
                <a:tc>
                  <a:txBody>
                    <a:bodyPr/>
                    <a:lstStyle/>
                    <a:p>
                      <a:pPr algn="ctr"/>
                      <a:r>
                        <a:rPr lang="es-MX" sz="1400" dirty="0"/>
                        <a:t>Tipo de riesgo</a:t>
                      </a:r>
                    </a:p>
                  </a:txBody>
                  <a:tcPr/>
                </a:tc>
                <a:tc>
                  <a:txBody>
                    <a:bodyPr/>
                    <a:lstStyle/>
                    <a:p>
                      <a:pPr algn="ctr"/>
                      <a:r>
                        <a:rPr lang="es-MX" sz="1400" dirty="0"/>
                        <a:t>Descripción</a:t>
                      </a:r>
                    </a:p>
                  </a:txBody>
                  <a:tcPr/>
                </a:tc>
                <a:tc>
                  <a:txBody>
                    <a:bodyPr/>
                    <a:lstStyle/>
                    <a:p>
                      <a:pPr algn="ctr"/>
                      <a:r>
                        <a:rPr lang="es-MX" sz="1400" dirty="0"/>
                        <a:t>Causa raíz</a:t>
                      </a:r>
                    </a:p>
                  </a:txBody>
                  <a:tcPr/>
                </a:tc>
                <a:tc>
                  <a:txBody>
                    <a:bodyPr/>
                    <a:lstStyle/>
                    <a:p>
                      <a:pPr algn="ctr"/>
                      <a:r>
                        <a:rPr lang="es-MX" sz="1400" dirty="0"/>
                        <a:t>Plan de tratamiento del riesgo </a:t>
                      </a:r>
                    </a:p>
                  </a:txBody>
                  <a:tcPr/>
                </a:tc>
                <a:extLst>
                  <a:ext uri="{0D108BD9-81ED-4DB2-BD59-A6C34878D82A}">
                    <a16:rowId xmlns:a16="http://schemas.microsoft.com/office/drawing/2014/main" val="4149208711"/>
                  </a:ext>
                </a:extLst>
              </a:tr>
              <a:tr h="2343642">
                <a:tc>
                  <a:txBody>
                    <a:bodyPr/>
                    <a:lstStyle/>
                    <a:p>
                      <a:pPr algn="ctr"/>
                      <a:r>
                        <a:rPr lang="es-MX" sz="1400" b="1" dirty="0"/>
                        <a:t>Corrupción</a:t>
                      </a:r>
                    </a:p>
                  </a:txBody>
                  <a:tcPr/>
                </a:tc>
                <a:tc>
                  <a:txBody>
                    <a:bodyPr/>
                    <a:lstStyle/>
                    <a:p>
                      <a:pPr algn="just"/>
                      <a:r>
                        <a:rPr lang="es-MX" sz="1400" b="0" dirty="0"/>
                        <a:t>RC : </a:t>
                      </a:r>
                      <a:r>
                        <a:rPr lang="es-CO" sz="1400" b="0" dirty="0"/>
                        <a:t>Alteración u omisión en la información asociada con la gestión de recursos financieros para beneficio de un particular o un tercero,  debido a la ausencia en la aplicación de los valores institucionales y a insuficientes controles o falta de claridad en los procedimientos de gestión financiera.</a:t>
                      </a:r>
                      <a:endParaRPr lang="es-MX" sz="1400" b="0" dirty="0"/>
                    </a:p>
                  </a:txBody>
                  <a:tcPr/>
                </a:tc>
                <a:tc>
                  <a:txBody>
                    <a:bodyPr/>
                    <a:lstStyle/>
                    <a:p>
                      <a:pPr algn="just"/>
                      <a:r>
                        <a:rPr lang="es-CO" sz="1400" dirty="0"/>
                        <a:t>Alteración u omisión en la información asociada con la gestión de recursos financieros.</a:t>
                      </a:r>
                    </a:p>
                    <a:p>
                      <a:pPr algn="just"/>
                      <a:endParaRPr lang="es-CO" sz="1400" dirty="0"/>
                    </a:p>
                    <a:p>
                      <a:pPr algn="just"/>
                      <a:r>
                        <a:rPr lang="es-CO" sz="1400" dirty="0"/>
                        <a:t>Insuficientes controles o falta de claridad en los procedimientos de planificación, implementación y evaluación de los planes de manejo</a:t>
                      </a:r>
                    </a:p>
                    <a:p>
                      <a:pPr algn="just"/>
                      <a:endParaRPr lang="es-MX" sz="1400" dirty="0"/>
                    </a:p>
                  </a:txBody>
                  <a:tcPr/>
                </a:tc>
                <a:tc>
                  <a:txBody>
                    <a:bodyPr/>
                    <a:lstStyle/>
                    <a:p>
                      <a:pPr marL="0" marR="0" indent="0" algn="just" defTabSz="914400" eaLnBrk="1" fontAlgn="auto" latinLnBrk="0" hangingPunct="1">
                        <a:lnSpc>
                          <a:spcPct val="100000"/>
                        </a:lnSpc>
                        <a:spcBef>
                          <a:spcPts val="0"/>
                        </a:spcBef>
                        <a:spcAft>
                          <a:spcPts val="0"/>
                        </a:spcAft>
                        <a:buClrTx/>
                        <a:buSzTx/>
                        <a:buFontTx/>
                        <a:buNone/>
                        <a:tabLst/>
                        <a:defRPr/>
                      </a:pPr>
                      <a:r>
                        <a:rPr lang="es-CO" sz="1400" dirty="0">
                          <a:solidFill>
                            <a:schemeClr val="tx1"/>
                          </a:solidFill>
                        </a:rPr>
                        <a:t>Revisar y actualizar los procedimientos de gestión financiera fortaleciendo los controles </a:t>
                      </a:r>
                      <a:r>
                        <a:rPr lang="es-MX" sz="1400" dirty="0"/>
                        <a:t>que permitan prevenir la materialización de riesgos de corrupción.</a:t>
                      </a:r>
                      <a:endParaRPr lang="es-MX" sz="1400" dirty="0">
                        <a:solidFill>
                          <a:schemeClr val="tx1"/>
                        </a:solidFill>
                      </a:endParaRPr>
                    </a:p>
                  </a:txBody>
                  <a:tcPr/>
                </a:tc>
                <a:extLst>
                  <a:ext uri="{0D108BD9-81ED-4DB2-BD59-A6C34878D82A}">
                    <a16:rowId xmlns:a16="http://schemas.microsoft.com/office/drawing/2014/main" val="116116595"/>
                  </a:ext>
                </a:extLst>
              </a:tr>
              <a:tr h="2343642">
                <a:tc>
                  <a:txBody>
                    <a:bodyPr/>
                    <a:lstStyle/>
                    <a:p>
                      <a:pPr algn="ctr"/>
                      <a:r>
                        <a:rPr lang="es-MX" sz="1400" b="1" dirty="0"/>
                        <a:t>Gestión</a:t>
                      </a:r>
                    </a:p>
                  </a:txBody>
                  <a:tcPr/>
                </a:tc>
                <a:tc>
                  <a:txBody>
                    <a:bodyPr/>
                    <a:lstStyle/>
                    <a:p>
                      <a:pPr algn="just"/>
                      <a:r>
                        <a:rPr lang="es-CO" sz="1400" dirty="0"/>
                        <a:t>RG: Posibilidad de afectación reputacional debido a que los estados financieros de PNNC no se encuentren debidamente soportados  o se presente falta de oportunidad en los reportes oficiales de información financiera, a causa de la no adherencia a las políticas financieras y contables, y a una insuficiente capacidad operativa y desconocimiento de los aspectos normativos.</a:t>
                      </a:r>
                      <a:endParaRPr lang="es-MX" sz="1400" dirty="0"/>
                    </a:p>
                  </a:txBody>
                  <a:tcPr/>
                </a:tc>
                <a:tc>
                  <a:txBody>
                    <a:bodyPr/>
                    <a:lstStyle/>
                    <a:p>
                      <a:pPr algn="just"/>
                      <a:r>
                        <a:rPr lang="es-CO" sz="1400" dirty="0"/>
                        <a:t>No adherencia a las políticas financieras y contables </a:t>
                      </a:r>
                    </a:p>
                    <a:p>
                      <a:pPr algn="just"/>
                      <a:endParaRPr lang="es-CO" sz="1400" dirty="0"/>
                    </a:p>
                    <a:p>
                      <a:pPr algn="just"/>
                      <a:r>
                        <a:rPr lang="es-CO" sz="1400" dirty="0"/>
                        <a:t>Insuficiente capacidad operativa y desconocimiento de los aspectos normativos, lineamientos institucionales o procedimientos establecidos para el desarrollo de las actividades asociadas con el riesgo.</a:t>
                      </a:r>
                      <a:endParaRPr lang="es-MX" sz="1400" dirty="0"/>
                    </a:p>
                  </a:txBody>
                  <a:tcPr/>
                </a:tc>
                <a:tc>
                  <a:txBody>
                    <a:bodyPr/>
                    <a:lstStyle/>
                    <a:p>
                      <a:pPr algn="just"/>
                      <a:r>
                        <a:rPr lang="es-CO" sz="1400" dirty="0"/>
                        <a:t>Revisar y actualizar el Manual de Políticas  Contables y Operativas. </a:t>
                      </a:r>
                    </a:p>
                    <a:p>
                      <a:pPr algn="just"/>
                      <a:endParaRPr lang="es-CO" sz="1400" dirty="0"/>
                    </a:p>
                    <a:p>
                      <a:pPr algn="just"/>
                      <a:r>
                        <a:rPr lang="es-CO" sz="1400" dirty="0"/>
                        <a:t>Socializar en las dependencias del NC y DT.</a:t>
                      </a:r>
                      <a:endParaRPr lang="es-MX" sz="14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5323260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002060"/>
                </a:solidFill>
              </a:rPr>
              <a:t>A3 Recursos Físicos e Infraestructura</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1120641063"/>
              </p:ext>
            </p:extLst>
          </p:nvPr>
        </p:nvGraphicFramePr>
        <p:xfrm>
          <a:off x="1148317" y="1085497"/>
          <a:ext cx="9899434" cy="5954218"/>
        </p:xfrm>
        <a:graphic>
          <a:graphicData uri="http://schemas.openxmlformats.org/drawingml/2006/table">
            <a:tbl>
              <a:tblPr firstRow="1" bandRow="1">
                <a:tableStyleId>{6E25E649-3F16-4E02-A733-19D2CDBF48F0}</a:tableStyleId>
              </a:tblPr>
              <a:tblGrid>
                <a:gridCol w="2219997">
                  <a:extLst>
                    <a:ext uri="{9D8B030D-6E8A-4147-A177-3AD203B41FA5}">
                      <a16:colId xmlns:a16="http://schemas.microsoft.com/office/drawing/2014/main" val="269180704"/>
                    </a:ext>
                  </a:extLst>
                </a:gridCol>
                <a:gridCol w="2537273">
                  <a:extLst>
                    <a:ext uri="{9D8B030D-6E8A-4147-A177-3AD203B41FA5}">
                      <a16:colId xmlns:a16="http://schemas.microsoft.com/office/drawing/2014/main" val="2836422060"/>
                    </a:ext>
                  </a:extLst>
                </a:gridCol>
                <a:gridCol w="2186189">
                  <a:extLst>
                    <a:ext uri="{9D8B030D-6E8A-4147-A177-3AD203B41FA5}">
                      <a16:colId xmlns:a16="http://schemas.microsoft.com/office/drawing/2014/main" val="3159285472"/>
                    </a:ext>
                  </a:extLst>
                </a:gridCol>
                <a:gridCol w="2955975">
                  <a:extLst>
                    <a:ext uri="{9D8B030D-6E8A-4147-A177-3AD203B41FA5}">
                      <a16:colId xmlns:a16="http://schemas.microsoft.com/office/drawing/2014/main" val="1125026030"/>
                    </a:ext>
                  </a:extLst>
                </a:gridCol>
              </a:tblGrid>
              <a:tr h="437338">
                <a:tc>
                  <a:txBody>
                    <a:bodyPr/>
                    <a:lstStyle/>
                    <a:p>
                      <a:pPr algn="ctr"/>
                      <a:r>
                        <a:rPr lang="es-MX" sz="1400" dirty="0"/>
                        <a:t>Tipo de riesgo</a:t>
                      </a:r>
                    </a:p>
                  </a:txBody>
                  <a:tcPr/>
                </a:tc>
                <a:tc>
                  <a:txBody>
                    <a:bodyPr/>
                    <a:lstStyle/>
                    <a:p>
                      <a:pPr algn="ctr"/>
                      <a:r>
                        <a:rPr lang="es-MX" sz="1400" dirty="0"/>
                        <a:t>Descripción</a:t>
                      </a:r>
                    </a:p>
                  </a:txBody>
                  <a:tcPr/>
                </a:tc>
                <a:tc>
                  <a:txBody>
                    <a:bodyPr/>
                    <a:lstStyle/>
                    <a:p>
                      <a:pPr algn="ctr"/>
                      <a:r>
                        <a:rPr lang="es-MX" sz="1400" dirty="0"/>
                        <a:t>Causa raíz</a:t>
                      </a:r>
                    </a:p>
                  </a:txBody>
                  <a:tcPr/>
                </a:tc>
                <a:tc>
                  <a:txBody>
                    <a:bodyPr/>
                    <a:lstStyle/>
                    <a:p>
                      <a:pPr algn="ctr"/>
                      <a:r>
                        <a:rPr lang="es-MX" sz="1400" dirty="0"/>
                        <a:t>Plan de tratamiento del riesgo </a:t>
                      </a:r>
                    </a:p>
                  </a:txBody>
                  <a:tcPr/>
                </a:tc>
                <a:extLst>
                  <a:ext uri="{0D108BD9-81ED-4DB2-BD59-A6C34878D82A}">
                    <a16:rowId xmlns:a16="http://schemas.microsoft.com/office/drawing/2014/main" val="4149208711"/>
                  </a:ext>
                </a:extLst>
              </a:tr>
              <a:tr h="2264571">
                <a:tc>
                  <a:txBody>
                    <a:bodyPr/>
                    <a:lstStyle/>
                    <a:p>
                      <a:pPr algn="ctr"/>
                      <a:r>
                        <a:rPr lang="es-MX" sz="1400" b="1" dirty="0"/>
                        <a:t>Corrupción</a:t>
                      </a:r>
                    </a:p>
                  </a:txBody>
                  <a:tcPr/>
                </a:tc>
                <a:tc>
                  <a:txBody>
                    <a:bodyPr/>
                    <a:lstStyle/>
                    <a:p>
                      <a:pPr algn="just"/>
                      <a:r>
                        <a:rPr lang="es-MX" sz="1400" b="0" dirty="0"/>
                        <a:t>RC : </a:t>
                      </a:r>
                      <a:r>
                        <a:rPr lang="es-CO" sz="1400" b="0" dirty="0"/>
                        <a:t>Posibilidad de afectación económica por utilizar los bienes de la Entidad en beneficio propio o en favor de un tercero debido a manejos y/o controles inadecuados.</a:t>
                      </a:r>
                      <a:endParaRPr lang="es-MX" sz="1400" b="0" dirty="0"/>
                    </a:p>
                  </a:txBody>
                  <a:tcPr/>
                </a:tc>
                <a:tc>
                  <a:txBody>
                    <a:bodyPr/>
                    <a:lstStyle/>
                    <a:p>
                      <a:pPr algn="just"/>
                      <a:r>
                        <a:rPr lang="es-CO" sz="1400" dirty="0"/>
                        <a:t>Malos manejos y/o controles inadecuados en la utilización de los bienes de la Entidad </a:t>
                      </a:r>
                    </a:p>
                    <a:p>
                      <a:pPr algn="just"/>
                      <a:endParaRPr lang="es-CO" sz="1400" dirty="0"/>
                    </a:p>
                    <a:p>
                      <a:pPr algn="just"/>
                      <a:r>
                        <a:rPr lang="es-CO" sz="1400" dirty="0"/>
                        <a:t>Insuficientes controles o falta de claridad en los procedimientos de planificación, implementación y evaluación de los planes de manejo</a:t>
                      </a:r>
                      <a:endParaRPr lang="es-MX" sz="1400" dirty="0"/>
                    </a:p>
                  </a:txBody>
                  <a:tcPr/>
                </a:tc>
                <a:tc>
                  <a:txBody>
                    <a:bodyPr/>
                    <a:lstStyle/>
                    <a:p>
                      <a:pPr marL="0" marR="0" indent="0" algn="just" defTabSz="914400" eaLnBrk="1" fontAlgn="auto" latinLnBrk="0" hangingPunct="1">
                        <a:lnSpc>
                          <a:spcPct val="100000"/>
                        </a:lnSpc>
                        <a:spcBef>
                          <a:spcPts val="0"/>
                        </a:spcBef>
                        <a:spcAft>
                          <a:spcPts val="0"/>
                        </a:spcAft>
                        <a:buClrTx/>
                        <a:buSzTx/>
                        <a:buFontTx/>
                        <a:buNone/>
                        <a:tabLst/>
                        <a:defRPr/>
                      </a:pPr>
                      <a:r>
                        <a:rPr lang="es-CO" sz="1400" dirty="0">
                          <a:solidFill>
                            <a:schemeClr val="tx1"/>
                          </a:solidFill>
                        </a:rPr>
                        <a:t>Revisar y actualizar el procedimiento de manejo de bienes de la entidad  fortaleciendo los controles  </a:t>
                      </a:r>
                      <a:r>
                        <a:rPr lang="es-MX" sz="1400" dirty="0"/>
                        <a:t>que permitan prevenir la materialización de riesgos de corrupción.</a:t>
                      </a:r>
                    </a:p>
                    <a:p>
                      <a:pPr algn="just"/>
                      <a:endParaRPr lang="es-MX" sz="1400" dirty="0">
                        <a:solidFill>
                          <a:schemeClr val="tx1"/>
                        </a:solidFill>
                      </a:endParaRPr>
                    </a:p>
                  </a:txBody>
                  <a:tcPr/>
                </a:tc>
                <a:extLst>
                  <a:ext uri="{0D108BD9-81ED-4DB2-BD59-A6C34878D82A}">
                    <a16:rowId xmlns:a16="http://schemas.microsoft.com/office/drawing/2014/main" val="116116595"/>
                  </a:ext>
                </a:extLst>
              </a:tr>
              <a:tr h="2624027">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MX" sz="1400" b="1" dirty="0"/>
                        <a:t>Corrupción</a:t>
                      </a:r>
                    </a:p>
                    <a:p>
                      <a:pPr algn="ctr"/>
                      <a:endParaRPr lang="es-MX" sz="1400" b="1" dirty="0"/>
                    </a:p>
                  </a:txBody>
                  <a:tcPr/>
                </a:tc>
                <a:tc>
                  <a:txBody>
                    <a:bodyPr/>
                    <a:lstStyle/>
                    <a:p>
                      <a:pPr algn="just"/>
                      <a:r>
                        <a:rPr lang="es-CO" sz="1400" dirty="0"/>
                        <a:t>RC :Posibilidad de afectación</a:t>
                      </a:r>
                    </a:p>
                    <a:p>
                      <a:pPr algn="just"/>
                      <a:r>
                        <a:rPr lang="es-CO" sz="1400" dirty="0"/>
                        <a:t>económica por omisión en identificación y aplicación de los criterios ambientales y de sostenibilidad, para favorecer a un particular o a un tercero, debido a la ausencia en la aplicación de los valores institucionales y a insuficientes controles o falta de claridad en los procedimientos asociados a infraestructura y bioconstrucción.</a:t>
                      </a:r>
                      <a:endParaRPr lang="es-MX" sz="1400" dirty="0"/>
                    </a:p>
                  </a:txBody>
                  <a:tcPr/>
                </a:tc>
                <a:tc>
                  <a:txBody>
                    <a:bodyPr/>
                    <a:lstStyle/>
                    <a:p>
                      <a:pPr algn="just"/>
                      <a:r>
                        <a:rPr lang="es-CO" sz="1400" dirty="0"/>
                        <a:t>omisión en identificación y aplicación de los criterios ambientales y de sostenibilidad,</a:t>
                      </a:r>
                    </a:p>
                    <a:p>
                      <a:pPr algn="just"/>
                      <a:endParaRPr lang="es-CO" sz="1400" dirty="0"/>
                    </a:p>
                    <a:p>
                      <a:pPr algn="just"/>
                      <a:r>
                        <a:rPr lang="es-CO" sz="1400" dirty="0"/>
                        <a:t>Insuficientes controles o falta de claridad en los procedimientos de planificación, implementación y evaluación de los planes de manejo</a:t>
                      </a:r>
                      <a:endParaRPr lang="es-MX" sz="1400" dirty="0"/>
                    </a:p>
                  </a:txBody>
                  <a:tcPr/>
                </a:tc>
                <a:tc>
                  <a:txBody>
                    <a:bodyPr/>
                    <a:lstStyle/>
                    <a:p>
                      <a:pPr marL="0" marR="0" indent="0" algn="just" defTabSz="914400" eaLnBrk="1" fontAlgn="auto" latinLnBrk="0" hangingPunct="1">
                        <a:lnSpc>
                          <a:spcPct val="100000"/>
                        </a:lnSpc>
                        <a:spcBef>
                          <a:spcPts val="0"/>
                        </a:spcBef>
                        <a:spcAft>
                          <a:spcPts val="0"/>
                        </a:spcAft>
                        <a:buClrTx/>
                        <a:buSzTx/>
                        <a:buFontTx/>
                        <a:buNone/>
                        <a:tabLst/>
                        <a:defRPr/>
                      </a:pPr>
                      <a:r>
                        <a:rPr lang="es-CO" sz="1400" dirty="0">
                          <a:solidFill>
                            <a:schemeClr val="tx1"/>
                          </a:solidFill>
                        </a:rPr>
                        <a:t>Revisar y actualizar los  procedimientos asociados a infraestructura y bioconstrucción  fortaleciendo los controles.</a:t>
                      </a:r>
                      <a:r>
                        <a:rPr lang="es-MX" sz="1400" baseline="0" dirty="0">
                          <a:solidFill>
                            <a:schemeClr val="tx1"/>
                          </a:solidFill>
                        </a:rPr>
                        <a:t> </a:t>
                      </a:r>
                      <a:r>
                        <a:rPr lang="es-MX" sz="1400" dirty="0"/>
                        <a:t>que permitan prevenir la materialización de riesgos de corrupción.</a:t>
                      </a:r>
                    </a:p>
                    <a:p>
                      <a:pPr algn="just"/>
                      <a:endParaRPr lang="es-MX" sz="1400" dirty="0">
                        <a:solidFill>
                          <a:schemeClr val="tx1"/>
                        </a:solidFill>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4165759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002060"/>
                </a:solidFill>
              </a:rPr>
              <a:t>A3 Recursos Físicos e Infraestructura</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428022268"/>
              </p:ext>
            </p:extLst>
          </p:nvPr>
        </p:nvGraphicFramePr>
        <p:xfrm>
          <a:off x="978196" y="904742"/>
          <a:ext cx="10084545" cy="5676811"/>
        </p:xfrm>
        <a:graphic>
          <a:graphicData uri="http://schemas.openxmlformats.org/drawingml/2006/table">
            <a:tbl>
              <a:tblPr firstRow="1" bandRow="1">
                <a:tableStyleId>{6E25E649-3F16-4E02-A733-19D2CDBF48F0}</a:tableStyleId>
              </a:tblPr>
              <a:tblGrid>
                <a:gridCol w="2132185">
                  <a:extLst>
                    <a:ext uri="{9D8B030D-6E8A-4147-A177-3AD203B41FA5}">
                      <a16:colId xmlns:a16="http://schemas.microsoft.com/office/drawing/2014/main" val="269180704"/>
                    </a:ext>
                  </a:extLst>
                </a:gridCol>
                <a:gridCol w="2436911">
                  <a:extLst>
                    <a:ext uri="{9D8B030D-6E8A-4147-A177-3AD203B41FA5}">
                      <a16:colId xmlns:a16="http://schemas.microsoft.com/office/drawing/2014/main" val="2836422060"/>
                    </a:ext>
                  </a:extLst>
                </a:gridCol>
                <a:gridCol w="2912986">
                  <a:extLst>
                    <a:ext uri="{9D8B030D-6E8A-4147-A177-3AD203B41FA5}">
                      <a16:colId xmlns:a16="http://schemas.microsoft.com/office/drawing/2014/main" val="3159285472"/>
                    </a:ext>
                  </a:extLst>
                </a:gridCol>
                <a:gridCol w="2602463">
                  <a:extLst>
                    <a:ext uri="{9D8B030D-6E8A-4147-A177-3AD203B41FA5}">
                      <a16:colId xmlns:a16="http://schemas.microsoft.com/office/drawing/2014/main" val="1125026030"/>
                    </a:ext>
                  </a:extLst>
                </a:gridCol>
              </a:tblGrid>
              <a:tr h="538891">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3011884">
                <a:tc>
                  <a:txBody>
                    <a:bodyPr/>
                    <a:lstStyle/>
                    <a:p>
                      <a:pPr algn="ctr"/>
                      <a:r>
                        <a:rPr lang="es-MX" sz="1200" b="1" dirty="0"/>
                        <a:t>Gestión</a:t>
                      </a:r>
                    </a:p>
                  </a:txBody>
                  <a:tcPr/>
                </a:tc>
                <a:tc>
                  <a:txBody>
                    <a:bodyPr/>
                    <a:lstStyle/>
                    <a:p>
                      <a:pPr algn="just"/>
                      <a:r>
                        <a:rPr lang="es-CO" sz="1200" dirty="0"/>
                        <a:t>RG: Posibilidad de afectación reputacional y económica por fallas o errores en la adquisición, identificación, valoración, mantenimiento, y/o adecuación de los bienes muebles e inmuebles de la entidad, debido a insuficientes o inexistentes controles o insuficiente capacidad operativa y desconocimiento de los aspectos normativos.</a:t>
                      </a:r>
                      <a:endParaRPr lang="es-MX" sz="1200" dirty="0"/>
                    </a:p>
                  </a:txBody>
                  <a:tcPr/>
                </a:tc>
                <a:tc>
                  <a:txBody>
                    <a:bodyPr/>
                    <a:lstStyle/>
                    <a:p>
                      <a:pPr algn="just"/>
                      <a:r>
                        <a:rPr lang="es-CO" sz="1200" dirty="0"/>
                        <a:t>insuficientes o inexistentes controles o insuficiente capacidad operativa y desconocimiento de los aspectos normativos.</a:t>
                      </a:r>
                    </a:p>
                    <a:p>
                      <a:pPr algn="just"/>
                      <a:endParaRPr lang="es-CO" sz="1200" dirty="0"/>
                    </a:p>
                    <a:p>
                      <a:pPr algn="just"/>
                      <a:r>
                        <a:rPr lang="es-CO" sz="1200" dirty="0"/>
                        <a:t>Insuficiente capacidad operativa y desconocimiento de los aspectos normativos, lineamientos institucionales o procedimientos establecidos para el desarrollo de las actividades asociadas con el riesgo.</a:t>
                      </a:r>
                      <a:endParaRPr lang="es-MX" sz="1200" dirty="0"/>
                    </a:p>
                  </a:txBody>
                  <a:tcPr/>
                </a:tc>
                <a:tc>
                  <a:txBody>
                    <a:bodyPr/>
                    <a:lstStyle/>
                    <a:p>
                      <a:pPr algn="just"/>
                      <a:r>
                        <a:rPr lang="es-CO" sz="1200" dirty="0"/>
                        <a:t>Revisar procedimientos y actualizar controles en los documentos relacionados a la </a:t>
                      </a:r>
                    </a:p>
                    <a:p>
                      <a:pPr algn="just"/>
                      <a:r>
                        <a:rPr lang="es-CO" sz="1200" dirty="0"/>
                        <a:t>adquisición, identificación, valoración, mantenimiento, y/o adecuación de los bienes muebles e inmuebles de la entidad. </a:t>
                      </a:r>
                    </a:p>
                    <a:p>
                      <a:pPr algn="just"/>
                      <a:endParaRPr lang="es-CO" sz="1200" dirty="0"/>
                    </a:p>
                    <a:p>
                      <a:pPr algn="just"/>
                      <a:r>
                        <a:rPr lang="es-CO" sz="1200" dirty="0"/>
                        <a:t>Socializar los procedimientos con las dependencias de la entidad y las DT. </a:t>
                      </a:r>
                      <a:endParaRPr lang="es-MX" sz="1200" dirty="0"/>
                    </a:p>
                  </a:txBody>
                  <a:tcPr/>
                </a:tc>
                <a:extLst>
                  <a:ext uri="{0D108BD9-81ED-4DB2-BD59-A6C34878D82A}">
                    <a16:rowId xmlns:a16="http://schemas.microsoft.com/office/drawing/2014/main" val="2661824037"/>
                  </a:ext>
                </a:extLst>
              </a:tr>
              <a:tr h="2126036">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MX" sz="1200" b="1" dirty="0"/>
                        <a:t>Gestión</a:t>
                      </a:r>
                    </a:p>
                    <a:p>
                      <a:pPr algn="ctr"/>
                      <a:endParaRPr lang="es-MX" sz="1200" b="1" dirty="0"/>
                    </a:p>
                  </a:txBody>
                  <a:tcPr/>
                </a:tc>
                <a:tc>
                  <a:txBody>
                    <a:bodyPr/>
                    <a:lstStyle/>
                    <a:p>
                      <a:pPr algn="just"/>
                      <a:r>
                        <a:rPr lang="es-CO" sz="1200" dirty="0"/>
                        <a:t>RG: Posibilidad de afectación reputacional y económica por incumplimiento a los requisito legales ambientales asociados con la misionalidad y la operación de PNNC debió a insuficientes o inexistentes controles ambientales o falta de adherencia a los mismos. </a:t>
                      </a:r>
                      <a:endParaRPr lang="es-MX" sz="1200" dirty="0"/>
                    </a:p>
                  </a:txBody>
                  <a:tcPr/>
                </a:tc>
                <a:tc>
                  <a:txBody>
                    <a:bodyPr/>
                    <a:lstStyle/>
                    <a:p>
                      <a:pPr algn="just"/>
                      <a:r>
                        <a:rPr lang="es-MX" sz="1200" dirty="0"/>
                        <a:t>inexistentes controles ambientales o falta de adherencia a los mismos.</a:t>
                      </a:r>
                    </a:p>
                    <a:p>
                      <a:pPr algn="just"/>
                      <a:endParaRPr lang="es-MX" sz="1200" dirty="0"/>
                    </a:p>
                    <a:p>
                      <a:pPr algn="just"/>
                      <a:r>
                        <a:rPr lang="es-CO" sz="1200" dirty="0"/>
                        <a:t>Insuficiente capacidad operativa y desconocimiento de los aspectos normativos, lineamientos institucionales o procedimientos establecidos para el desarrollo de las actividades asociadas con el riesgo.</a:t>
                      </a:r>
                      <a:endParaRPr lang="es-MX" sz="1200" dirty="0"/>
                    </a:p>
                  </a:txBody>
                  <a:tcPr/>
                </a:tc>
                <a:tc>
                  <a:txBody>
                    <a:bodyPr/>
                    <a:lstStyle/>
                    <a:p>
                      <a:pPr algn="just"/>
                      <a:r>
                        <a:rPr lang="es-CO" sz="1200" dirty="0"/>
                        <a:t>Implementación de los programas ambientales (ver módulo SGA en Senda). </a:t>
                      </a:r>
                      <a:endParaRPr lang="es-MX" sz="1200"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28705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002060"/>
                </a:solidFill>
              </a:rPr>
              <a:t>A4 Gestión Documental</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2438048738"/>
              </p:ext>
            </p:extLst>
          </p:nvPr>
        </p:nvGraphicFramePr>
        <p:xfrm>
          <a:off x="1169583" y="1011068"/>
          <a:ext cx="10073039" cy="5570485"/>
        </p:xfrm>
        <a:graphic>
          <a:graphicData uri="http://schemas.openxmlformats.org/drawingml/2006/table">
            <a:tbl>
              <a:tblPr firstRow="1" bandRow="1">
                <a:tableStyleId>{6E25E649-3F16-4E02-A733-19D2CDBF48F0}</a:tableStyleId>
              </a:tblPr>
              <a:tblGrid>
                <a:gridCol w="1540847">
                  <a:extLst>
                    <a:ext uri="{9D8B030D-6E8A-4147-A177-3AD203B41FA5}">
                      <a16:colId xmlns:a16="http://schemas.microsoft.com/office/drawing/2014/main" val="269180704"/>
                    </a:ext>
                  </a:extLst>
                </a:gridCol>
                <a:gridCol w="3032856">
                  <a:extLst>
                    <a:ext uri="{9D8B030D-6E8A-4147-A177-3AD203B41FA5}">
                      <a16:colId xmlns:a16="http://schemas.microsoft.com/office/drawing/2014/main" val="2836422060"/>
                    </a:ext>
                  </a:extLst>
                </a:gridCol>
                <a:gridCol w="2790505">
                  <a:extLst>
                    <a:ext uri="{9D8B030D-6E8A-4147-A177-3AD203B41FA5}">
                      <a16:colId xmlns:a16="http://schemas.microsoft.com/office/drawing/2014/main" val="3159285472"/>
                    </a:ext>
                  </a:extLst>
                </a:gridCol>
                <a:gridCol w="2708831">
                  <a:extLst>
                    <a:ext uri="{9D8B030D-6E8A-4147-A177-3AD203B41FA5}">
                      <a16:colId xmlns:a16="http://schemas.microsoft.com/office/drawing/2014/main" val="1125026030"/>
                    </a:ext>
                  </a:extLst>
                </a:gridCol>
              </a:tblGrid>
              <a:tr h="550265">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2397042">
                <a:tc>
                  <a:txBody>
                    <a:bodyPr/>
                    <a:lstStyle/>
                    <a:p>
                      <a:pPr algn="ctr"/>
                      <a:r>
                        <a:rPr lang="es-MX" sz="1200" b="1" dirty="0"/>
                        <a:t>Corrupción</a:t>
                      </a:r>
                    </a:p>
                  </a:txBody>
                  <a:tcPr/>
                </a:tc>
                <a:tc>
                  <a:txBody>
                    <a:bodyPr/>
                    <a:lstStyle/>
                    <a:p>
                      <a:pPr algn="just"/>
                      <a:r>
                        <a:rPr lang="es-MX" sz="1200" b="0" dirty="0"/>
                        <a:t>RC : : </a:t>
                      </a:r>
                      <a:r>
                        <a:rPr lang="es-CO" sz="1200" b="0" dirty="0"/>
                        <a:t>Posibilidad de afectación económica por pérdida u ocultamiento de información de los archivos de gestión de la Entidad para beneficio particular o de un tercero, debido a la ausencia en la aplicación de los valores institucionales y a insuficientes controles o falta de claridad en los procedimientos de gestión documental. </a:t>
                      </a:r>
                      <a:endParaRPr lang="es-MX" sz="1200" b="0" dirty="0"/>
                    </a:p>
                  </a:txBody>
                  <a:tcPr/>
                </a:tc>
                <a:tc>
                  <a:txBody>
                    <a:bodyPr/>
                    <a:lstStyle/>
                    <a:p>
                      <a:pPr algn="just"/>
                      <a:r>
                        <a:rPr lang="es-CO" sz="1200" dirty="0"/>
                        <a:t>Pérdida u ocultamiento de información de los archivos de gestión de la Entidad</a:t>
                      </a:r>
                    </a:p>
                    <a:p>
                      <a:pPr algn="just"/>
                      <a:endParaRPr lang="es-CO" sz="1200" dirty="0"/>
                    </a:p>
                    <a:p>
                      <a:pPr algn="just"/>
                      <a:r>
                        <a:rPr lang="es-CO" sz="1200" dirty="0"/>
                        <a:t>Insuficientes controles o falta de claridad en los procedimientos de planificación, implementación y evaluación de los planes de manejo</a:t>
                      </a:r>
                      <a:endParaRPr lang="es-MX" sz="1200" dirty="0"/>
                    </a:p>
                  </a:txBody>
                  <a:tcPr/>
                </a:tc>
                <a:tc>
                  <a:txBody>
                    <a:bodyPr/>
                    <a:lstStyle/>
                    <a:p>
                      <a:pPr algn="just"/>
                      <a:r>
                        <a:rPr lang="es-CO" sz="1200" dirty="0">
                          <a:solidFill>
                            <a:schemeClr val="tx1"/>
                          </a:solidFill>
                        </a:rPr>
                        <a:t>Revisar y actualizar los procedimientos de gestión documental  fortaleciendo los controles que permitan prevenir la materialización de riesgos de corrupción.</a:t>
                      </a:r>
                    </a:p>
                    <a:p>
                      <a:pPr algn="just"/>
                      <a:endParaRPr lang="es-MX" sz="1200" dirty="0">
                        <a:solidFill>
                          <a:schemeClr val="tx1"/>
                        </a:solidFill>
                      </a:endParaRPr>
                    </a:p>
                  </a:txBody>
                  <a:tcPr/>
                </a:tc>
                <a:extLst>
                  <a:ext uri="{0D108BD9-81ED-4DB2-BD59-A6C34878D82A}">
                    <a16:rowId xmlns:a16="http://schemas.microsoft.com/office/drawing/2014/main" val="116116595"/>
                  </a:ext>
                </a:extLst>
              </a:tr>
              <a:tr h="2623178">
                <a:tc>
                  <a:txBody>
                    <a:bodyPr/>
                    <a:lstStyle/>
                    <a:p>
                      <a:pPr algn="ctr"/>
                      <a:r>
                        <a:rPr lang="es-MX" sz="1200" b="1" dirty="0"/>
                        <a:t>Gestión</a:t>
                      </a:r>
                    </a:p>
                  </a:txBody>
                  <a:tcPr/>
                </a:tc>
                <a:tc>
                  <a:txBody>
                    <a:bodyPr/>
                    <a:lstStyle/>
                    <a:p>
                      <a:pPr algn="just"/>
                      <a:r>
                        <a:rPr lang="es-CO" sz="1200" dirty="0"/>
                        <a:t>RG: Posibilidad de afectación reputacional por fallas o errores en la administración de la documentación producida y recibida por las diferentes dependencias de la Entidad, debido a insuficientes controles, insuficiente capacidad técnica del proceso y baja adherencia a los lineamientos del AGN.</a:t>
                      </a:r>
                      <a:endParaRPr lang="es-MX" sz="1200" dirty="0"/>
                    </a:p>
                  </a:txBody>
                  <a:tcPr/>
                </a:tc>
                <a:tc>
                  <a:txBody>
                    <a:bodyPr/>
                    <a:lstStyle/>
                    <a:p>
                      <a:pPr algn="just"/>
                      <a:r>
                        <a:rPr lang="es-CO" sz="1200" dirty="0"/>
                        <a:t>Insuficientes o inexistentes controles para dar cumplimiento a  los lineamientos del AGN asociados con la misionalidad y la operación de PNNC</a:t>
                      </a:r>
                    </a:p>
                    <a:p>
                      <a:pPr algn="just"/>
                      <a:endParaRPr lang="es-CO" sz="1200" dirty="0"/>
                    </a:p>
                    <a:p>
                      <a:pPr algn="just"/>
                      <a:r>
                        <a:rPr lang="es-CO" sz="1200" dirty="0"/>
                        <a:t>Insuficiente capacidad operativa y desconocimiento de los aspectos normativos, lineamientos institucionales o procedimientos establecidos para el desarrollo de las actividades asociadas con el riesgo.</a:t>
                      </a:r>
                      <a:endParaRPr lang="es-MX" sz="1200" dirty="0"/>
                    </a:p>
                  </a:txBody>
                  <a:tcPr/>
                </a:tc>
                <a:tc>
                  <a:txBody>
                    <a:bodyPr/>
                    <a:lstStyle/>
                    <a:p>
                      <a:pPr algn="just"/>
                      <a:r>
                        <a:rPr lang="es-CO" sz="1200" dirty="0"/>
                        <a:t>Revisar, actualizar procedimientos y fortalecer controles.</a:t>
                      </a:r>
                    </a:p>
                    <a:p>
                      <a:pPr algn="just"/>
                      <a:endParaRPr lang="es-CO" sz="1200" dirty="0"/>
                    </a:p>
                    <a:p>
                      <a:pPr algn="just"/>
                      <a:r>
                        <a:rPr lang="es-CO" sz="1200" dirty="0"/>
                        <a:t>Socializar y capacitar, para mejorar adherencia a los lineamientos del AGN. </a:t>
                      </a:r>
                      <a:endParaRPr lang="es-MX" sz="12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1013573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002060"/>
                </a:solidFill>
              </a:rPr>
              <a:t>A5 Gestión Contractual</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43740636"/>
              </p:ext>
            </p:extLst>
          </p:nvPr>
        </p:nvGraphicFramePr>
        <p:xfrm>
          <a:off x="1222745" y="1011069"/>
          <a:ext cx="10184771" cy="5765800"/>
        </p:xfrm>
        <a:graphic>
          <a:graphicData uri="http://schemas.openxmlformats.org/drawingml/2006/table">
            <a:tbl>
              <a:tblPr firstRow="1" bandRow="1">
                <a:tableStyleId>{6E25E649-3F16-4E02-A733-19D2CDBF48F0}</a:tableStyleId>
              </a:tblPr>
              <a:tblGrid>
                <a:gridCol w="1445263">
                  <a:extLst>
                    <a:ext uri="{9D8B030D-6E8A-4147-A177-3AD203B41FA5}">
                      <a16:colId xmlns:a16="http://schemas.microsoft.com/office/drawing/2014/main" val="269180704"/>
                    </a:ext>
                  </a:extLst>
                </a:gridCol>
                <a:gridCol w="2844715">
                  <a:extLst>
                    <a:ext uri="{9D8B030D-6E8A-4147-A177-3AD203B41FA5}">
                      <a16:colId xmlns:a16="http://schemas.microsoft.com/office/drawing/2014/main" val="2836422060"/>
                    </a:ext>
                  </a:extLst>
                </a:gridCol>
                <a:gridCol w="3085659">
                  <a:extLst>
                    <a:ext uri="{9D8B030D-6E8A-4147-A177-3AD203B41FA5}">
                      <a16:colId xmlns:a16="http://schemas.microsoft.com/office/drawing/2014/main" val="3159285472"/>
                    </a:ext>
                  </a:extLst>
                </a:gridCol>
                <a:gridCol w="2809134">
                  <a:extLst>
                    <a:ext uri="{9D8B030D-6E8A-4147-A177-3AD203B41FA5}">
                      <a16:colId xmlns:a16="http://schemas.microsoft.com/office/drawing/2014/main" val="1125026030"/>
                    </a:ext>
                  </a:extLst>
                </a:gridCol>
              </a:tblGrid>
              <a:tr h="370840">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370840">
                <a:tc>
                  <a:txBody>
                    <a:bodyPr/>
                    <a:lstStyle/>
                    <a:p>
                      <a:pPr algn="ctr"/>
                      <a:r>
                        <a:rPr lang="es-MX" sz="1200" b="1" dirty="0"/>
                        <a:t>Corrupción</a:t>
                      </a:r>
                    </a:p>
                  </a:txBody>
                  <a:tcPr/>
                </a:tc>
                <a:tc>
                  <a:txBody>
                    <a:bodyPr/>
                    <a:lstStyle/>
                    <a:p>
                      <a:pPr algn="just"/>
                      <a:r>
                        <a:rPr lang="es-MX" sz="1200" b="0" dirty="0"/>
                        <a:t>RC :</a:t>
                      </a:r>
                      <a:r>
                        <a:rPr lang="es-CO" sz="1200" b="0" dirty="0"/>
                        <a:t>Posibilidad de afectación reputacional por orientar en beneficio propio o de un tercero la contratación de la Entidad, debido a debido a la ausencia en la aplicación de los valores institucionales y a insuficientes controles o falta de claridad en los procedimientos de gestión contractual</a:t>
                      </a:r>
                      <a:endParaRPr lang="es-MX" sz="1200" b="0" dirty="0"/>
                    </a:p>
                  </a:txBody>
                  <a:tcPr/>
                </a:tc>
                <a:tc>
                  <a:txBody>
                    <a:bodyPr/>
                    <a:lstStyle/>
                    <a:p>
                      <a:pPr algn="just"/>
                      <a:r>
                        <a:rPr lang="es-CO" sz="1200" dirty="0"/>
                        <a:t>Alteración u omisión en la contratación de la entidad</a:t>
                      </a:r>
                    </a:p>
                    <a:p>
                      <a:pPr algn="just"/>
                      <a:endParaRPr lang="es-CO" sz="1200" dirty="0"/>
                    </a:p>
                    <a:p>
                      <a:pPr algn="just"/>
                      <a:r>
                        <a:rPr lang="es-CO" sz="1200" dirty="0"/>
                        <a:t>Insuficientes controles o falta de claridad en los procedimientos de planificación, implementación y evaluación de los planes de manejo</a:t>
                      </a:r>
                      <a:endParaRPr lang="es-MX" sz="1200" dirty="0"/>
                    </a:p>
                  </a:txBody>
                  <a:tcPr/>
                </a:tc>
                <a:tc>
                  <a:txBody>
                    <a:bodyPr/>
                    <a:lstStyle/>
                    <a:p>
                      <a:pPr algn="just"/>
                      <a:r>
                        <a:rPr lang="es-CO" sz="1200" dirty="0">
                          <a:solidFill>
                            <a:schemeClr val="tx1"/>
                          </a:solidFill>
                        </a:rPr>
                        <a:t>Revisar y actualizar el Manual de contratación  fortaleciendo y identificando los controles que permitan prevenir la materialización de riesgos de corrupción.</a:t>
                      </a:r>
                    </a:p>
                    <a:p>
                      <a:pPr algn="just"/>
                      <a:endParaRPr lang="es-MX" sz="1200" dirty="0">
                        <a:solidFill>
                          <a:schemeClr val="tx1"/>
                        </a:solidFill>
                      </a:endParaRPr>
                    </a:p>
                  </a:txBody>
                  <a:tcPr/>
                </a:tc>
                <a:extLst>
                  <a:ext uri="{0D108BD9-81ED-4DB2-BD59-A6C34878D82A}">
                    <a16:rowId xmlns:a16="http://schemas.microsoft.com/office/drawing/2014/main" val="116116595"/>
                  </a:ext>
                </a:extLst>
              </a:tr>
              <a:tr h="370840">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MX" sz="1200" b="1" dirty="0"/>
                        <a:t>Corrupción</a:t>
                      </a:r>
                    </a:p>
                    <a:p>
                      <a:pPr algn="ctr"/>
                      <a:endParaRPr lang="es-MX" sz="1200" b="1" dirty="0"/>
                    </a:p>
                  </a:txBody>
                  <a:tcPr/>
                </a:tc>
                <a:tc>
                  <a:txBody>
                    <a:bodyPr/>
                    <a:lstStyle/>
                    <a:p>
                      <a:pPr algn="just"/>
                      <a:r>
                        <a:rPr lang="es-CO" sz="1200" dirty="0"/>
                        <a:t>RC:</a:t>
                      </a:r>
                      <a:r>
                        <a:rPr lang="es-CO" sz="1200" baseline="0" dirty="0"/>
                        <a:t> </a:t>
                      </a:r>
                      <a:r>
                        <a:rPr lang="es-CO" sz="1200" dirty="0"/>
                        <a:t>Posibilidad de afectación reputacional y/o económica por autorizar pagos o emitir avales sin el debido cumplimiento de las obligaciones y requisitos contractuales, debido a la ausencia en la aplicación de los valores institucionales y a insuficientes controles o falta de claridad en los procedimientos de gestión contractual</a:t>
                      </a:r>
                      <a:endParaRPr lang="es-MX" sz="1200" dirty="0"/>
                    </a:p>
                  </a:txBody>
                  <a:tcPr/>
                </a:tc>
                <a:tc>
                  <a:txBody>
                    <a:bodyPr/>
                    <a:lstStyle/>
                    <a:p>
                      <a:pPr algn="just"/>
                      <a:r>
                        <a:rPr lang="es-CO" sz="1200" dirty="0"/>
                        <a:t>Indebida autorización de  pagos o emisión de avales sin el debido cumplimiento de las obligaciones y requisitos contractuales </a:t>
                      </a:r>
                    </a:p>
                    <a:p>
                      <a:pPr algn="just"/>
                      <a:endParaRPr lang="es-CO" sz="1200" dirty="0"/>
                    </a:p>
                    <a:p>
                      <a:pPr algn="just"/>
                      <a:r>
                        <a:rPr lang="es-CO" sz="1200" dirty="0"/>
                        <a:t>Insuficientes controles o falta de claridad en los procedimientos de planificación, implementación y evaluación de los planes de manejo </a:t>
                      </a:r>
                      <a:endParaRPr lang="es-MX" sz="1200" dirty="0"/>
                    </a:p>
                  </a:txBody>
                  <a:tcPr/>
                </a:tc>
                <a:tc>
                  <a:txBody>
                    <a:bodyPr/>
                    <a:lstStyle/>
                    <a:p>
                      <a:pPr algn="just"/>
                      <a:r>
                        <a:rPr lang="es-CO" sz="1200" dirty="0">
                          <a:solidFill>
                            <a:schemeClr val="tx1"/>
                          </a:solidFill>
                        </a:rPr>
                        <a:t>Revisar y actualizar los documentos relacionados con la supervisión y la gestión contractual fortaleciendo y identificando los controles que permitan prevenir la materialización de riesgos de corrupción.</a:t>
                      </a:r>
                    </a:p>
                  </a:txBody>
                  <a:tcPr/>
                </a:tc>
                <a:extLst>
                  <a:ext uri="{0D108BD9-81ED-4DB2-BD59-A6C34878D82A}">
                    <a16:rowId xmlns:a16="http://schemas.microsoft.com/office/drawing/2014/main" val="10002"/>
                  </a:ext>
                </a:extLst>
              </a:tr>
              <a:tr h="370840">
                <a:tc>
                  <a:txBody>
                    <a:bodyPr/>
                    <a:lstStyle/>
                    <a:p>
                      <a:pPr algn="ctr"/>
                      <a:r>
                        <a:rPr lang="es-MX" sz="1200" b="1" dirty="0"/>
                        <a:t>Gestión</a:t>
                      </a:r>
                    </a:p>
                  </a:txBody>
                  <a:tcPr/>
                </a:tc>
                <a:tc>
                  <a:txBody>
                    <a:bodyPr/>
                    <a:lstStyle/>
                    <a:p>
                      <a:pPr algn="just"/>
                      <a:r>
                        <a:rPr lang="es-CO" sz="1200" dirty="0"/>
                        <a:t>RG: Posibilidad de afectación reputacional y económica por una gestión inadecuada o inoportuna de las necesidades de adquisición de bienes y servicios de PNNC, debido a la no atención de los criterios de planeación, oportunidad, efectividad y economía en los procesos de contratación. </a:t>
                      </a:r>
                      <a:endParaRPr lang="es-MX" sz="1200" dirty="0"/>
                    </a:p>
                  </a:txBody>
                  <a:tcPr/>
                </a:tc>
                <a:tc>
                  <a:txBody>
                    <a:bodyPr/>
                    <a:lstStyle/>
                    <a:p>
                      <a:pPr algn="just"/>
                      <a:r>
                        <a:rPr lang="es-CO" sz="1200" dirty="0"/>
                        <a:t>Debilidad en la atención de los criterios de planeación, oportunidad, efectividad y economía en los procesos de contratación. </a:t>
                      </a:r>
                    </a:p>
                    <a:p>
                      <a:pPr algn="just"/>
                      <a:endParaRPr lang="es-CO" sz="1200" dirty="0"/>
                    </a:p>
                    <a:p>
                      <a:pPr algn="just"/>
                      <a:r>
                        <a:rPr lang="es-CO" sz="1200" dirty="0"/>
                        <a:t>Insuficientes lineamientos técnicos, criterios internos y controles para la Gestión Contractual</a:t>
                      </a:r>
                      <a:endParaRPr lang="es-MX" sz="1200" dirty="0"/>
                    </a:p>
                  </a:txBody>
                  <a:tcPr/>
                </a:tc>
                <a:tc>
                  <a:txBody>
                    <a:bodyPr/>
                    <a:lstStyle/>
                    <a:p>
                      <a:pPr algn="just"/>
                      <a:r>
                        <a:rPr lang="es-CO" sz="1200" dirty="0"/>
                        <a:t>revisar, actualizar el Manual de contratación y fortalecer controles.</a:t>
                      </a:r>
                    </a:p>
                    <a:p>
                      <a:pPr algn="just"/>
                      <a:endParaRPr lang="es-CO" sz="1200" dirty="0"/>
                    </a:p>
                    <a:p>
                      <a:pPr algn="just"/>
                      <a:r>
                        <a:rPr lang="es-CO" sz="1200" dirty="0"/>
                        <a:t>Revisar los procedimientos identificar las necesidades de actualización o creación prioritarias y gestionar la documentación de criterios técnicos. </a:t>
                      </a:r>
                    </a:p>
                    <a:p>
                      <a:pPr algn="just"/>
                      <a:endParaRPr lang="es-CO" sz="1200" dirty="0"/>
                    </a:p>
                    <a:p>
                      <a:pPr algn="just"/>
                      <a:r>
                        <a:rPr lang="es-CO" sz="1200" dirty="0"/>
                        <a:t>Socializar y capacitar, para mejorar adherencia a los lineamientos en materia de contratación y supervisión.</a:t>
                      </a:r>
                      <a:endParaRPr lang="es-MX" sz="12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206378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CO" dirty="0">
                <a:solidFill>
                  <a:srgbClr val="002060"/>
                </a:solidFill>
              </a:rPr>
              <a:t>A6 Gestión Jurídica y Predial</a:t>
            </a:r>
            <a:endParaRPr lang="es-MX" dirty="0">
              <a:solidFill>
                <a:srgbClr val="002060"/>
              </a:solidFill>
            </a:endParaRP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2741411314"/>
              </p:ext>
            </p:extLst>
          </p:nvPr>
        </p:nvGraphicFramePr>
        <p:xfrm>
          <a:off x="818707" y="936641"/>
          <a:ext cx="10783680" cy="5804403"/>
        </p:xfrm>
        <a:graphic>
          <a:graphicData uri="http://schemas.openxmlformats.org/drawingml/2006/table">
            <a:tbl>
              <a:tblPr firstRow="1" bandRow="1">
                <a:tableStyleId>{6E25E649-3F16-4E02-A733-19D2CDBF48F0}</a:tableStyleId>
              </a:tblPr>
              <a:tblGrid>
                <a:gridCol w="1201218">
                  <a:extLst>
                    <a:ext uri="{9D8B030D-6E8A-4147-A177-3AD203B41FA5}">
                      <a16:colId xmlns:a16="http://schemas.microsoft.com/office/drawing/2014/main" val="269180704"/>
                    </a:ext>
                  </a:extLst>
                </a:gridCol>
                <a:gridCol w="3521760">
                  <a:extLst>
                    <a:ext uri="{9D8B030D-6E8A-4147-A177-3AD203B41FA5}">
                      <a16:colId xmlns:a16="http://schemas.microsoft.com/office/drawing/2014/main" val="2836422060"/>
                    </a:ext>
                  </a:extLst>
                </a:gridCol>
                <a:gridCol w="3030351">
                  <a:extLst>
                    <a:ext uri="{9D8B030D-6E8A-4147-A177-3AD203B41FA5}">
                      <a16:colId xmlns:a16="http://schemas.microsoft.com/office/drawing/2014/main" val="3159285472"/>
                    </a:ext>
                  </a:extLst>
                </a:gridCol>
                <a:gridCol w="3030351">
                  <a:extLst>
                    <a:ext uri="{9D8B030D-6E8A-4147-A177-3AD203B41FA5}">
                      <a16:colId xmlns:a16="http://schemas.microsoft.com/office/drawing/2014/main" val="1125026030"/>
                    </a:ext>
                  </a:extLst>
                </a:gridCol>
              </a:tblGrid>
              <a:tr h="319308">
                <a:tc>
                  <a:txBody>
                    <a:bodyPr/>
                    <a:lstStyle/>
                    <a:p>
                      <a:pPr algn="ctr"/>
                      <a:r>
                        <a:rPr lang="es-MX" sz="1100" dirty="0"/>
                        <a:t>Tipo de riesgo</a:t>
                      </a:r>
                    </a:p>
                  </a:txBody>
                  <a:tcPr/>
                </a:tc>
                <a:tc>
                  <a:txBody>
                    <a:bodyPr/>
                    <a:lstStyle/>
                    <a:p>
                      <a:pPr algn="ctr"/>
                      <a:r>
                        <a:rPr lang="es-MX" sz="1100" dirty="0"/>
                        <a:t>Descripción</a:t>
                      </a:r>
                    </a:p>
                  </a:txBody>
                  <a:tcPr/>
                </a:tc>
                <a:tc>
                  <a:txBody>
                    <a:bodyPr/>
                    <a:lstStyle/>
                    <a:p>
                      <a:pPr algn="ctr"/>
                      <a:r>
                        <a:rPr lang="es-MX" sz="1100" dirty="0"/>
                        <a:t>Causa raíz</a:t>
                      </a:r>
                    </a:p>
                  </a:txBody>
                  <a:tcPr/>
                </a:tc>
                <a:tc>
                  <a:txBody>
                    <a:bodyPr/>
                    <a:lstStyle/>
                    <a:p>
                      <a:pPr algn="ctr"/>
                      <a:r>
                        <a:rPr lang="es-MX" sz="1100" dirty="0"/>
                        <a:t>Plan de tratamiento del riesgo </a:t>
                      </a:r>
                    </a:p>
                  </a:txBody>
                  <a:tcPr/>
                </a:tc>
                <a:extLst>
                  <a:ext uri="{0D108BD9-81ED-4DB2-BD59-A6C34878D82A}">
                    <a16:rowId xmlns:a16="http://schemas.microsoft.com/office/drawing/2014/main" val="4149208711"/>
                  </a:ext>
                </a:extLst>
              </a:tr>
              <a:tr h="1784624">
                <a:tc>
                  <a:txBody>
                    <a:bodyPr/>
                    <a:lstStyle/>
                    <a:p>
                      <a:pPr algn="ctr"/>
                      <a:r>
                        <a:rPr lang="es-MX" sz="1100" b="1" dirty="0"/>
                        <a:t>Corrupción</a:t>
                      </a:r>
                    </a:p>
                  </a:txBody>
                  <a:tcPr/>
                </a:tc>
                <a:tc>
                  <a:txBody>
                    <a:bodyPr/>
                    <a:lstStyle/>
                    <a:p>
                      <a:pPr algn="just"/>
                      <a:r>
                        <a:rPr lang="es-MX" sz="1100" b="0" dirty="0"/>
                        <a:t>RC :  </a:t>
                      </a:r>
                      <a:r>
                        <a:rPr lang="es-CO" sz="1100" b="0" dirty="0"/>
                        <a:t>Posibilidad de afectación reputacional y/o económica por favorecimiento para la obtención de un beneficio particular o de terceros con ocasión de la Gestión Jurídica, debido a la ausencia en la aplicación de los valores institucionales y a insuficientes controles o falta de claridad en los procedimientos de gestión jurídica.</a:t>
                      </a:r>
                      <a:endParaRPr lang="es-MX" sz="1100" b="0" dirty="0"/>
                    </a:p>
                  </a:txBody>
                  <a:tcPr/>
                </a:tc>
                <a:tc>
                  <a:txBody>
                    <a:bodyPr/>
                    <a:lstStyle/>
                    <a:p>
                      <a:pPr algn="just"/>
                      <a:r>
                        <a:rPr lang="es-CO" sz="1100" dirty="0"/>
                        <a:t> favorecimiento para la obtención de un beneficio particular o de terceros con ocasión de la Gestión Jurídica</a:t>
                      </a:r>
                    </a:p>
                    <a:p>
                      <a:pPr algn="just"/>
                      <a:endParaRPr lang="es-CO" sz="1100" dirty="0"/>
                    </a:p>
                    <a:p>
                      <a:pPr algn="just"/>
                      <a:r>
                        <a:rPr lang="es-CO" sz="1100" dirty="0"/>
                        <a:t>Insuficientes controles o falta de claridad en los procedimientos de planificación, implementación y evaluación de los planes de manejo</a:t>
                      </a:r>
                      <a:endParaRPr lang="es-MX" sz="1100" dirty="0"/>
                    </a:p>
                  </a:txBody>
                  <a:tcPr/>
                </a:tc>
                <a:tc>
                  <a:txBody>
                    <a:bodyPr/>
                    <a:lstStyle/>
                    <a:p>
                      <a:pPr algn="just"/>
                      <a:r>
                        <a:rPr lang="es-CO" sz="1100" dirty="0">
                          <a:solidFill>
                            <a:schemeClr val="tx1"/>
                          </a:solidFill>
                        </a:rPr>
                        <a:t> Revisar y actualizar los  documentos relacionados Gestión Jurídica fortaleciendo y identificando los controles que permitan prevenir la materialización de riesgos de corrupción.</a:t>
                      </a:r>
                      <a:endParaRPr lang="es-MX" sz="1100" dirty="0">
                        <a:solidFill>
                          <a:schemeClr val="tx1"/>
                        </a:solidFill>
                      </a:endParaRPr>
                    </a:p>
                  </a:txBody>
                  <a:tcPr/>
                </a:tc>
                <a:extLst>
                  <a:ext uri="{0D108BD9-81ED-4DB2-BD59-A6C34878D82A}">
                    <a16:rowId xmlns:a16="http://schemas.microsoft.com/office/drawing/2014/main" val="116116595"/>
                  </a:ext>
                </a:extLst>
              </a:tr>
              <a:tr h="1915847">
                <a:tc>
                  <a:txBody>
                    <a:bodyPr/>
                    <a:lstStyle/>
                    <a:p>
                      <a:pPr marL="0" marR="0" indent="0" algn="ctr" defTabSz="914400" eaLnBrk="1" fontAlgn="auto" latinLnBrk="0" hangingPunct="1">
                        <a:lnSpc>
                          <a:spcPct val="100000"/>
                        </a:lnSpc>
                        <a:spcBef>
                          <a:spcPts val="0"/>
                        </a:spcBef>
                        <a:spcAft>
                          <a:spcPts val="0"/>
                        </a:spcAft>
                        <a:buClrTx/>
                        <a:buSzTx/>
                        <a:buFontTx/>
                        <a:buNone/>
                        <a:tabLst/>
                        <a:defRPr/>
                      </a:pPr>
                      <a:r>
                        <a:rPr lang="es-MX" sz="1100" b="1" dirty="0"/>
                        <a:t>Corrupción</a:t>
                      </a:r>
                    </a:p>
                    <a:p>
                      <a:pPr algn="ctr"/>
                      <a:endParaRPr lang="es-MX" sz="1100" b="1" dirty="0"/>
                    </a:p>
                  </a:txBody>
                  <a:tcPr/>
                </a:tc>
                <a:tc>
                  <a:txBody>
                    <a:bodyPr/>
                    <a:lstStyle/>
                    <a:p>
                      <a:pPr algn="just"/>
                      <a:r>
                        <a:rPr lang="es-CO" sz="1100" dirty="0"/>
                        <a:t>RC:</a:t>
                      </a:r>
                      <a:r>
                        <a:rPr lang="es-CO" sz="1100" baseline="0" dirty="0"/>
                        <a:t> </a:t>
                      </a:r>
                      <a:r>
                        <a:rPr lang="es-CO" sz="1100" dirty="0"/>
                        <a:t>Posibilidad de afectación reputacional y/o económica por favorecimiento indebido a un particular o a un tercero en el saneamiento de los predios de las áreas protegidas al interior de Parques Nacionales, debido a la ausencia en la aplicación de los valores institucionales y a insuficientes controles o falta de claridad en los procedimientos de gestión predial.</a:t>
                      </a:r>
                      <a:endParaRPr lang="es-MX" sz="1100" dirty="0"/>
                    </a:p>
                  </a:txBody>
                  <a:tcPr/>
                </a:tc>
                <a:tc>
                  <a:txBody>
                    <a:bodyPr/>
                    <a:lstStyle/>
                    <a:p>
                      <a:pPr algn="just"/>
                      <a:r>
                        <a:rPr lang="es-CO" sz="1100" dirty="0"/>
                        <a:t>favorecimiento indebido a un particular o a un tercero en el saneamiento de los predios de las áreas protegidas</a:t>
                      </a:r>
                    </a:p>
                    <a:p>
                      <a:pPr algn="just"/>
                      <a:endParaRPr lang="es-CO" sz="1100" dirty="0"/>
                    </a:p>
                    <a:p>
                      <a:pPr algn="just"/>
                      <a:r>
                        <a:rPr lang="es-CO" sz="1100" dirty="0"/>
                        <a:t>Insuficientes controles o falta de claridad en los procedimientos de planificación, implementación y evaluación de los planes de manejo</a:t>
                      </a:r>
                      <a:endParaRPr lang="es-MX" sz="1100" dirty="0"/>
                    </a:p>
                  </a:txBody>
                  <a:tcPr/>
                </a:tc>
                <a:tc>
                  <a:txBody>
                    <a:bodyPr/>
                    <a:lstStyle/>
                    <a:p>
                      <a:pPr algn="just"/>
                      <a:r>
                        <a:rPr lang="es-CO" sz="1100" dirty="0">
                          <a:solidFill>
                            <a:schemeClr val="tx1"/>
                          </a:solidFill>
                        </a:rPr>
                        <a:t>Revisar y actualizar documentos relacionados Gestión Predial de PNNC, fortaleciendo y identificando los controles que permitan prevenir la materialización de riesgos de corrupción.</a:t>
                      </a:r>
                      <a:endParaRPr lang="es-MX" sz="1100" dirty="0">
                        <a:solidFill>
                          <a:schemeClr val="tx1"/>
                        </a:solidFill>
                      </a:endParaRPr>
                    </a:p>
                  </a:txBody>
                  <a:tcPr/>
                </a:tc>
                <a:extLst>
                  <a:ext uri="{0D108BD9-81ED-4DB2-BD59-A6C34878D82A}">
                    <a16:rowId xmlns:a16="http://schemas.microsoft.com/office/drawing/2014/main" val="10002"/>
                  </a:ext>
                </a:extLst>
              </a:tr>
              <a:tr h="1784624">
                <a:tc>
                  <a:txBody>
                    <a:bodyPr/>
                    <a:lstStyle/>
                    <a:p>
                      <a:pPr algn="ctr"/>
                      <a:r>
                        <a:rPr lang="es-MX" sz="1100" b="1" dirty="0"/>
                        <a:t>Gestión</a:t>
                      </a:r>
                    </a:p>
                  </a:txBody>
                  <a:tcPr/>
                </a:tc>
                <a:tc>
                  <a:txBody>
                    <a:bodyPr/>
                    <a:lstStyle/>
                    <a:p>
                      <a:pPr algn="just"/>
                      <a:r>
                        <a:rPr lang="es-CO" sz="1100" dirty="0"/>
                        <a:t>RG: Posibilidad de afectación reputacional y económica por errores o inoportunidad en la interpretación y aplicación de la normatividad vigente para la garantía de la legalidad de las actuaciones de PNNC, debido a la falta de capacidad técnica y al desconocimiento o falta de adherencia de las bases normativas asociadas con la misionalidad y la operación de PNNC.</a:t>
                      </a:r>
                      <a:endParaRPr lang="es-MX" sz="1100" dirty="0"/>
                    </a:p>
                  </a:txBody>
                  <a:tcPr/>
                </a:tc>
                <a:tc>
                  <a:txBody>
                    <a:bodyPr/>
                    <a:lstStyle/>
                    <a:p>
                      <a:pPr algn="just"/>
                      <a:r>
                        <a:rPr lang="es-CO" sz="1100" dirty="0"/>
                        <a:t>Falta de capacidad técnica y desconocimiento de las bases normativas asociadas con la misionalidad y la operación de PNNC </a:t>
                      </a:r>
                    </a:p>
                    <a:p>
                      <a:pPr algn="just"/>
                      <a:endParaRPr lang="es-CO" sz="1100" dirty="0"/>
                    </a:p>
                    <a:p>
                      <a:pPr algn="just"/>
                      <a:r>
                        <a:rPr lang="es-CO" sz="1100" dirty="0"/>
                        <a:t>Insuficientes lineamientos técnicos, criterios internos y controles para la gestión jurídica y predial. </a:t>
                      </a:r>
                      <a:endParaRPr lang="es-MX" sz="1100" dirty="0"/>
                    </a:p>
                  </a:txBody>
                  <a:tcPr/>
                </a:tc>
                <a:tc>
                  <a:txBody>
                    <a:bodyPr/>
                    <a:lstStyle/>
                    <a:p>
                      <a:pPr algn="just"/>
                      <a:r>
                        <a:rPr lang="es-CO" sz="1100" dirty="0"/>
                        <a:t>Revisión y actualización del normograma institucional.</a:t>
                      </a:r>
                    </a:p>
                    <a:p>
                      <a:pPr algn="just"/>
                      <a:endParaRPr lang="es-CO" sz="1100" dirty="0"/>
                    </a:p>
                    <a:p>
                      <a:pPr algn="just"/>
                      <a:r>
                        <a:rPr lang="es-CO" sz="1100" dirty="0"/>
                        <a:t>Socialización del normograma de la entidad. </a:t>
                      </a:r>
                    </a:p>
                    <a:p>
                      <a:pPr algn="just"/>
                      <a:endParaRPr lang="es-CO" sz="1100" dirty="0"/>
                    </a:p>
                    <a:p>
                      <a:pPr algn="just"/>
                      <a:r>
                        <a:rPr lang="es-CO" sz="1100" dirty="0"/>
                        <a:t>Revisar los procedimientos identificar las necesidades de actualización o creación prioritarias y gestionar la documentación de criterios técnicos. </a:t>
                      </a:r>
                      <a:endParaRPr lang="es-MX" sz="11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1599458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ED4369D-6414-318E-76F7-57BE0461DE33}"/>
              </a:ext>
            </a:extLst>
          </p:cNvPr>
          <p:cNvSpPr>
            <a:spLocks noGrp="1"/>
          </p:cNvSpPr>
          <p:nvPr>
            <p:ph type="ctrTitle"/>
          </p:nvPr>
        </p:nvSpPr>
        <p:spPr>
          <a:xfrm>
            <a:off x="610154" y="3169177"/>
            <a:ext cx="7772692" cy="746194"/>
          </a:xfrm>
        </p:spPr>
        <p:txBody>
          <a:bodyPr>
            <a:noAutofit/>
          </a:bodyPr>
          <a:lstStyle/>
          <a:p>
            <a:r>
              <a:rPr lang="es-MX" sz="4000" b="1" i="1" dirty="0">
                <a:solidFill>
                  <a:schemeClr val="bg1"/>
                </a:solidFill>
              </a:rPr>
              <a:t>Propuesta riesgos fiscales</a:t>
            </a:r>
            <a:endParaRPr lang="es-CO" sz="3200" b="1" i="1" dirty="0">
              <a:solidFill>
                <a:srgbClr val="FFFF00"/>
              </a:solidFill>
            </a:endParaRPr>
          </a:p>
        </p:txBody>
      </p:sp>
    </p:spTree>
    <p:extLst>
      <p:ext uri="{BB962C8B-B14F-4D97-AF65-F5344CB8AC3E}">
        <p14:creationId xmlns:p14="http://schemas.microsoft.com/office/powerpoint/2010/main" val="20658864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1637414" y="178383"/>
            <a:ext cx="8644269" cy="492443"/>
          </a:xfrm>
        </p:spPr>
        <p:txBody>
          <a:bodyPr/>
          <a:lstStyle/>
          <a:p>
            <a:pPr algn="ctr"/>
            <a:r>
              <a:rPr lang="es-MX" dirty="0">
                <a:solidFill>
                  <a:srgbClr val="002060"/>
                </a:solidFill>
              </a:rPr>
              <a:t>A7 Servicio al Ciudadano </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245805436"/>
              </p:ext>
            </p:extLst>
          </p:nvPr>
        </p:nvGraphicFramePr>
        <p:xfrm>
          <a:off x="1032986" y="1132907"/>
          <a:ext cx="10126028" cy="5145182"/>
        </p:xfrm>
        <a:graphic>
          <a:graphicData uri="http://schemas.openxmlformats.org/drawingml/2006/table">
            <a:tbl>
              <a:tblPr firstRow="1" bandRow="1">
                <a:tableStyleId>{6E25E649-3F16-4E02-A733-19D2CDBF48F0}</a:tableStyleId>
              </a:tblPr>
              <a:tblGrid>
                <a:gridCol w="1506209">
                  <a:extLst>
                    <a:ext uri="{9D8B030D-6E8A-4147-A177-3AD203B41FA5}">
                      <a16:colId xmlns:a16="http://schemas.microsoft.com/office/drawing/2014/main" val="269180704"/>
                    </a:ext>
                  </a:extLst>
                </a:gridCol>
                <a:gridCol w="2964677">
                  <a:extLst>
                    <a:ext uri="{9D8B030D-6E8A-4147-A177-3AD203B41FA5}">
                      <a16:colId xmlns:a16="http://schemas.microsoft.com/office/drawing/2014/main" val="2836422060"/>
                    </a:ext>
                  </a:extLst>
                </a:gridCol>
                <a:gridCol w="2073749">
                  <a:extLst>
                    <a:ext uri="{9D8B030D-6E8A-4147-A177-3AD203B41FA5}">
                      <a16:colId xmlns:a16="http://schemas.microsoft.com/office/drawing/2014/main" val="3159285472"/>
                    </a:ext>
                  </a:extLst>
                </a:gridCol>
                <a:gridCol w="3581393">
                  <a:extLst>
                    <a:ext uri="{9D8B030D-6E8A-4147-A177-3AD203B41FA5}">
                      <a16:colId xmlns:a16="http://schemas.microsoft.com/office/drawing/2014/main" val="1125026030"/>
                    </a:ext>
                  </a:extLst>
                </a:gridCol>
              </a:tblGrid>
              <a:tr h="508252">
                <a:tc>
                  <a:txBody>
                    <a:bodyPr/>
                    <a:lstStyle/>
                    <a:p>
                      <a:pPr algn="ctr"/>
                      <a:r>
                        <a:rPr lang="es-MX" sz="1200" dirty="0"/>
                        <a:t>Tipo de riesgo</a:t>
                      </a:r>
                    </a:p>
                  </a:txBody>
                  <a:tcPr/>
                </a:tc>
                <a:tc>
                  <a:txBody>
                    <a:bodyPr/>
                    <a:lstStyle/>
                    <a:p>
                      <a:pPr algn="ctr"/>
                      <a:r>
                        <a:rPr lang="es-MX" sz="1200" dirty="0"/>
                        <a:t>Descripción</a:t>
                      </a:r>
                    </a:p>
                  </a:txBody>
                  <a:tcPr/>
                </a:tc>
                <a:tc>
                  <a:txBody>
                    <a:bodyPr/>
                    <a:lstStyle/>
                    <a:p>
                      <a:pPr algn="ctr"/>
                      <a:r>
                        <a:rPr lang="es-MX" sz="1200" dirty="0"/>
                        <a:t>Causa raíz</a:t>
                      </a:r>
                    </a:p>
                  </a:txBody>
                  <a:tcPr/>
                </a:tc>
                <a:tc>
                  <a:txBody>
                    <a:bodyPr/>
                    <a:lstStyle/>
                    <a:p>
                      <a:pPr algn="ctr"/>
                      <a:r>
                        <a:rPr lang="es-MX" sz="1200" dirty="0"/>
                        <a:t>Plan de tratamiento del riesgo </a:t>
                      </a:r>
                    </a:p>
                  </a:txBody>
                  <a:tcPr/>
                </a:tc>
                <a:extLst>
                  <a:ext uri="{0D108BD9-81ED-4DB2-BD59-A6C34878D82A}">
                    <a16:rowId xmlns:a16="http://schemas.microsoft.com/office/drawing/2014/main" val="4149208711"/>
                  </a:ext>
                </a:extLst>
              </a:tr>
              <a:tr h="2422900">
                <a:tc>
                  <a:txBody>
                    <a:bodyPr/>
                    <a:lstStyle/>
                    <a:p>
                      <a:pPr algn="ctr"/>
                      <a:r>
                        <a:rPr lang="es-MX" sz="1200" b="1" dirty="0"/>
                        <a:t>Corrupción</a:t>
                      </a:r>
                    </a:p>
                  </a:txBody>
                  <a:tcPr/>
                </a:tc>
                <a:tc>
                  <a:txBody>
                    <a:bodyPr/>
                    <a:lstStyle/>
                    <a:p>
                      <a:pPr algn="just"/>
                      <a:r>
                        <a:rPr lang="es-MX" sz="1200" b="0" dirty="0"/>
                        <a:t>RC :</a:t>
                      </a:r>
                      <a:r>
                        <a:rPr lang="es-CO" sz="1200" b="0" dirty="0"/>
                        <a:t>Posibilidad de afectación reputacional por ocultamiento, eliminación, subregistro, manipulación o indebido direccionamiento de los requerimientos (PQRSD) recibidos por la entidad, buscando un beneficio a nombre propio o de terceros, debido a la ausencia en la aplicación de los valores institucionales y a insuficientes controles o falta de claridad en los procedimientos de servicio al ciudadano.</a:t>
                      </a:r>
                      <a:endParaRPr lang="es-MX" sz="1200" b="0" dirty="0"/>
                    </a:p>
                  </a:txBody>
                  <a:tcPr/>
                </a:tc>
                <a:tc>
                  <a:txBody>
                    <a:bodyPr/>
                    <a:lstStyle/>
                    <a:p>
                      <a:pPr algn="just"/>
                      <a:r>
                        <a:rPr lang="es-CO" sz="1200" dirty="0"/>
                        <a:t>Ausencia en la aplicación de los valores institucionales por ocultamiento, eliminación, subregistro, manipulación o indebido direccionamiento de los requerimientos (PQRSD) </a:t>
                      </a:r>
                      <a:endParaRPr lang="es-MX" sz="1200" dirty="0"/>
                    </a:p>
                  </a:txBody>
                  <a:tcPr/>
                </a:tc>
                <a:tc>
                  <a:txBody>
                    <a:bodyPr/>
                    <a:lstStyle/>
                    <a:p>
                      <a:pPr algn="just"/>
                      <a:r>
                        <a:rPr lang="es-CO" sz="1200" dirty="0">
                          <a:solidFill>
                            <a:schemeClr val="tx1"/>
                          </a:solidFill>
                        </a:rPr>
                        <a:t> Revisar y actualizarlos los procedimientos y documentos relacionados (PQRSD) de servicio al ciudadano fortaleciendo y identificando los controles.  que permitan prevenir la materialización de riesgos de corrupción.</a:t>
                      </a:r>
                      <a:endParaRPr lang="es-MX" sz="1200" dirty="0">
                        <a:solidFill>
                          <a:schemeClr val="tx1"/>
                        </a:solidFill>
                      </a:endParaRPr>
                    </a:p>
                  </a:txBody>
                  <a:tcPr/>
                </a:tc>
                <a:extLst>
                  <a:ext uri="{0D108BD9-81ED-4DB2-BD59-A6C34878D82A}">
                    <a16:rowId xmlns:a16="http://schemas.microsoft.com/office/drawing/2014/main" val="116116595"/>
                  </a:ext>
                </a:extLst>
              </a:tr>
              <a:tr h="2214030">
                <a:tc>
                  <a:txBody>
                    <a:bodyPr/>
                    <a:lstStyle/>
                    <a:p>
                      <a:pPr algn="ctr"/>
                      <a:r>
                        <a:rPr lang="es-MX" sz="1200" b="1" dirty="0"/>
                        <a:t>Gestión</a:t>
                      </a:r>
                    </a:p>
                  </a:txBody>
                  <a:tcPr/>
                </a:tc>
                <a:tc>
                  <a:txBody>
                    <a:bodyPr/>
                    <a:lstStyle/>
                    <a:p>
                      <a:pPr algn="just"/>
                      <a:r>
                        <a:rPr lang="es-CO" sz="1200" dirty="0"/>
                        <a:t>RG: Posibilidad de afectación reputacional por inoportunidad o inadecuada atención de manera clara e inclusiva a los requerimientos de información, solicitudes y consultas realizadas por las partes interesadas de PNNC, debido a la no disposición de canales y herramientas de atención y la no evaluación de la percepción por parte de los usuarios.</a:t>
                      </a:r>
                      <a:endParaRPr lang="es-MX" sz="1200" dirty="0"/>
                    </a:p>
                  </a:txBody>
                  <a:tcPr/>
                </a:tc>
                <a:tc>
                  <a:txBody>
                    <a:bodyPr/>
                    <a:lstStyle/>
                    <a:p>
                      <a:pPr algn="just"/>
                      <a:r>
                        <a:rPr lang="es-CO" sz="1200" dirty="0"/>
                        <a:t>inadecuada atención a los requerimientos de información, solicitudes y consultas realizadas por las partes interesadas de PNNC</a:t>
                      </a:r>
                    </a:p>
                    <a:p>
                      <a:pPr algn="just"/>
                      <a:endParaRPr lang="es-CO" sz="1200" dirty="0"/>
                    </a:p>
                    <a:p>
                      <a:pPr algn="just"/>
                      <a:r>
                        <a:rPr lang="es-CO" sz="1200" dirty="0"/>
                        <a:t>Insuficientes lineamientos técnicos, criterios internos y controles para el Servicio al Ciudadano</a:t>
                      </a:r>
                      <a:endParaRPr lang="es-MX" sz="1200" dirty="0"/>
                    </a:p>
                  </a:txBody>
                  <a:tcPr/>
                </a:tc>
                <a:tc>
                  <a:txBody>
                    <a:bodyPr/>
                    <a:lstStyle/>
                    <a:p>
                      <a:pPr algn="just"/>
                      <a:r>
                        <a:rPr lang="es-CO" sz="1200" dirty="0"/>
                        <a:t>Revisar y fortalecer los  canales y herramientas de atención al ciudadano.</a:t>
                      </a:r>
                    </a:p>
                    <a:p>
                      <a:pPr algn="just"/>
                      <a:endParaRPr lang="es-CO" sz="1200" dirty="0"/>
                    </a:p>
                    <a:p>
                      <a:pPr algn="just"/>
                      <a:r>
                        <a:rPr lang="es-CO" sz="1200" dirty="0"/>
                        <a:t>Revisar y mejorar los mecanismos de evaluación  de la percepción por parte de los usuarios frente a los tramites y servicios de PNNC.</a:t>
                      </a:r>
                      <a:endParaRPr lang="es-MX" sz="12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3469717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2192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cstate="email">
              <a:extLst>
                <a:ext uri="{28A0092B-C50C-407E-A947-70E740481C1C}">
                  <a14:useLocalDpi xmlns:a14="http://schemas.microsoft.com/office/drawing/2010/main"/>
                </a:ext>
              </a:extLst>
            </a:blip>
            <a:stretch>
              <a:fillRect/>
            </a:stretch>
          </a:blipFill>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800" b="0" i="0" u="none" strike="noStrike" kern="1200" cap="none" spc="0" normalizeH="0" baseline="0" noProof="0" dirty="0">
                <a:ln>
                  <a:noFill/>
                </a:ln>
                <a:solidFill>
                  <a:prstClr val="black"/>
                </a:solidFill>
                <a:effectLst/>
                <a:uLnTx/>
                <a:uFillTx/>
                <a:latin typeface="Calibri"/>
                <a:ea typeface="+mn-ea"/>
                <a:cs typeface="+mn-cs"/>
              </a:rPr>
              <a:t>,</a:t>
            </a:r>
          </a:p>
        </p:txBody>
      </p:sp>
      <p:grpSp>
        <p:nvGrpSpPr>
          <p:cNvPr id="3" name="Group 3"/>
          <p:cNvGrpSpPr>
            <a:grpSpLocks noChangeAspect="1"/>
          </p:cNvGrpSpPr>
          <p:nvPr/>
        </p:nvGrpSpPr>
        <p:grpSpPr>
          <a:xfrm>
            <a:off x="-1737449" y="-1194277"/>
            <a:ext cx="9259253" cy="9259253"/>
            <a:chOff x="0" y="0"/>
            <a:chExt cx="6355080" cy="6355080"/>
          </a:xfrm>
        </p:grpSpPr>
        <p:sp>
          <p:nvSpPr>
            <p:cNvPr id="4" name="Freeform 4"/>
            <p:cNvSpPr/>
            <p:nvPr/>
          </p:nvSpPr>
          <p:spPr>
            <a:xfrm>
              <a:off x="0" y="0"/>
              <a:ext cx="6355080" cy="6355080"/>
            </a:xfrm>
            <a:custGeom>
              <a:avLst/>
              <a:gdLst/>
              <a:ahLst/>
              <a:cxnLst/>
              <a:rect l="l" t="t" r="r" b="b"/>
              <a:pathLst>
                <a:path w="6355080" h="6355080">
                  <a:moveTo>
                    <a:pt x="3177540" y="6355080"/>
                  </a:moveTo>
                  <a:cubicBezTo>
                    <a:pt x="2329180" y="6355080"/>
                    <a:pt x="1530350" y="6024880"/>
                    <a:pt x="930910" y="5424170"/>
                  </a:cubicBezTo>
                  <a:cubicBezTo>
                    <a:pt x="330200" y="4824730"/>
                    <a:pt x="0" y="4025900"/>
                    <a:pt x="0" y="3177540"/>
                  </a:cubicBezTo>
                  <a:cubicBezTo>
                    <a:pt x="0" y="2329180"/>
                    <a:pt x="330200" y="1530350"/>
                    <a:pt x="930910" y="930910"/>
                  </a:cubicBezTo>
                  <a:cubicBezTo>
                    <a:pt x="1530350" y="330200"/>
                    <a:pt x="2329180" y="0"/>
                    <a:pt x="3177540" y="0"/>
                  </a:cubicBezTo>
                  <a:cubicBezTo>
                    <a:pt x="4025900" y="0"/>
                    <a:pt x="4824730" y="330200"/>
                    <a:pt x="5424170" y="930910"/>
                  </a:cubicBezTo>
                  <a:cubicBezTo>
                    <a:pt x="6024880" y="1531620"/>
                    <a:pt x="6355080" y="2329180"/>
                    <a:pt x="6355080" y="3177540"/>
                  </a:cubicBezTo>
                  <a:cubicBezTo>
                    <a:pt x="6355080" y="4025900"/>
                    <a:pt x="6024880" y="4824730"/>
                    <a:pt x="5424170" y="5424170"/>
                  </a:cubicBezTo>
                  <a:cubicBezTo>
                    <a:pt x="4824730" y="6024880"/>
                    <a:pt x="4025900" y="6355080"/>
                    <a:pt x="3177540" y="6355080"/>
                  </a:cubicBezTo>
                  <a:close/>
                  <a:moveTo>
                    <a:pt x="3177540" y="190500"/>
                  </a:moveTo>
                  <a:cubicBezTo>
                    <a:pt x="2379980" y="190500"/>
                    <a:pt x="1629410" y="501650"/>
                    <a:pt x="1065530" y="1065530"/>
                  </a:cubicBezTo>
                  <a:cubicBezTo>
                    <a:pt x="501650" y="1629410"/>
                    <a:pt x="190500" y="2379980"/>
                    <a:pt x="190500" y="3177540"/>
                  </a:cubicBezTo>
                  <a:cubicBezTo>
                    <a:pt x="190500" y="3975100"/>
                    <a:pt x="501650" y="4725670"/>
                    <a:pt x="1065530" y="5289550"/>
                  </a:cubicBezTo>
                  <a:cubicBezTo>
                    <a:pt x="1629410" y="5853430"/>
                    <a:pt x="2379980" y="6164580"/>
                    <a:pt x="3177540" y="6164580"/>
                  </a:cubicBezTo>
                  <a:cubicBezTo>
                    <a:pt x="3975100" y="6164580"/>
                    <a:pt x="4725670" y="5853430"/>
                    <a:pt x="5289550" y="5289550"/>
                  </a:cubicBezTo>
                  <a:cubicBezTo>
                    <a:pt x="5853430" y="4725670"/>
                    <a:pt x="6164580" y="3975100"/>
                    <a:pt x="6164580" y="3177540"/>
                  </a:cubicBezTo>
                  <a:cubicBezTo>
                    <a:pt x="6164580" y="2379980"/>
                    <a:pt x="5853430" y="1629410"/>
                    <a:pt x="5289550" y="1065530"/>
                  </a:cubicBezTo>
                  <a:cubicBezTo>
                    <a:pt x="4725670" y="501650"/>
                    <a:pt x="3975100" y="190500"/>
                    <a:pt x="3177540" y="190500"/>
                  </a:cubicBezTo>
                  <a:close/>
                </a:path>
              </a:pathLst>
            </a:custGeom>
            <a:solidFill>
              <a:srgbClr val="FFFFFF"/>
            </a:solidFill>
          </p:spPr>
          <p:txBody>
            <a:bodyPr/>
            <a:lstStyle/>
            <a:p>
              <a:endParaRPr lang="es-CO"/>
            </a:p>
          </p:txBody>
        </p:sp>
      </p:grpSp>
      <p:grpSp>
        <p:nvGrpSpPr>
          <p:cNvPr id="5" name="Group 5"/>
          <p:cNvGrpSpPr/>
          <p:nvPr/>
        </p:nvGrpSpPr>
        <p:grpSpPr>
          <a:xfrm>
            <a:off x="-1765182" y="-1185673"/>
            <a:ext cx="9259253" cy="9259253"/>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6601"/>
            </a:solidFill>
          </p:spPr>
          <p:txBody>
            <a:bodyPr/>
            <a:lstStyle/>
            <a:p>
              <a:endParaRPr lang="es-CO"/>
            </a:p>
          </p:txBody>
        </p:sp>
        <p:sp>
          <p:nvSpPr>
            <p:cNvPr id="7" name="TextBox 7"/>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8" name="Group 8"/>
          <p:cNvGrpSpPr/>
          <p:nvPr/>
        </p:nvGrpSpPr>
        <p:grpSpPr>
          <a:xfrm>
            <a:off x="4526881" y="2063562"/>
            <a:ext cx="7665119" cy="2760785"/>
            <a:chOff x="0" y="0"/>
            <a:chExt cx="3028195" cy="1090680"/>
          </a:xfrm>
        </p:grpSpPr>
        <p:sp>
          <p:nvSpPr>
            <p:cNvPr id="9" name="Freeform 9"/>
            <p:cNvSpPr/>
            <p:nvPr/>
          </p:nvSpPr>
          <p:spPr>
            <a:xfrm>
              <a:off x="0" y="0"/>
              <a:ext cx="3028195" cy="1090680"/>
            </a:xfrm>
            <a:custGeom>
              <a:avLst/>
              <a:gdLst/>
              <a:ahLst/>
              <a:cxnLst/>
              <a:rect l="l" t="t" r="r" b="b"/>
              <a:pathLst>
                <a:path w="3028195" h="1090680">
                  <a:moveTo>
                    <a:pt x="0" y="0"/>
                  </a:moveTo>
                  <a:lnTo>
                    <a:pt x="3028195" y="0"/>
                  </a:lnTo>
                  <a:lnTo>
                    <a:pt x="3028195" y="1090680"/>
                  </a:lnTo>
                  <a:lnTo>
                    <a:pt x="0" y="1090680"/>
                  </a:lnTo>
                  <a:close/>
                </a:path>
              </a:pathLst>
            </a:custGeom>
            <a:solidFill>
              <a:srgbClr val="008000"/>
            </a:solidFill>
          </p:spPr>
          <p:txBody>
            <a:bodyPr/>
            <a:lstStyle/>
            <a:p>
              <a:endParaRPr lang="es-CO"/>
            </a:p>
          </p:txBody>
        </p:sp>
        <p:sp>
          <p:nvSpPr>
            <p:cNvPr id="10" name="TextBox 10"/>
            <p:cNvSpPr txBox="1"/>
            <p:nvPr/>
          </p:nvSpPr>
          <p:spPr>
            <a:xfrm>
              <a:off x="0" y="-57150"/>
              <a:ext cx="3028195" cy="114783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sp>
        <p:nvSpPr>
          <p:cNvPr id="11" name="AutoShape 11"/>
          <p:cNvSpPr/>
          <p:nvPr/>
        </p:nvSpPr>
        <p:spPr>
          <a:xfrm>
            <a:off x="5043089" y="2066737"/>
            <a:ext cx="7148911" cy="0"/>
          </a:xfrm>
          <a:prstGeom prst="line">
            <a:avLst/>
          </a:prstGeom>
          <a:ln w="38100" cap="flat">
            <a:solidFill>
              <a:srgbClr val="FFFFFF"/>
            </a:solidFill>
            <a:prstDash val="solid"/>
            <a:headEnd type="none" w="sm" len="sm"/>
            <a:tailEnd type="none" w="sm" len="sm"/>
          </a:ln>
        </p:spPr>
        <p:txBody>
          <a:bodyPr/>
          <a:lstStyle/>
          <a:p>
            <a:endParaRPr lang="es-CO"/>
          </a:p>
        </p:txBody>
      </p:sp>
      <p:sp>
        <p:nvSpPr>
          <p:cNvPr id="12" name="AutoShape 12"/>
          <p:cNvSpPr/>
          <p:nvPr/>
        </p:nvSpPr>
        <p:spPr>
          <a:xfrm>
            <a:off x="5043089" y="4798946"/>
            <a:ext cx="7148911" cy="0"/>
          </a:xfrm>
          <a:prstGeom prst="line">
            <a:avLst/>
          </a:prstGeom>
          <a:ln w="38100" cap="flat">
            <a:solidFill>
              <a:srgbClr val="FFFFFF"/>
            </a:solidFill>
            <a:prstDash val="solid"/>
            <a:headEnd type="none" w="sm" len="sm"/>
            <a:tailEnd type="none" w="sm" len="sm"/>
          </a:ln>
        </p:spPr>
        <p:txBody>
          <a:bodyPr/>
          <a:lstStyle/>
          <a:p>
            <a:endParaRPr lang="es-CO"/>
          </a:p>
        </p:txBody>
      </p:sp>
      <p:grpSp>
        <p:nvGrpSpPr>
          <p:cNvPr id="13" name="Group 13"/>
          <p:cNvGrpSpPr/>
          <p:nvPr/>
        </p:nvGrpSpPr>
        <p:grpSpPr>
          <a:xfrm>
            <a:off x="-675834" y="-14954"/>
            <a:ext cx="6887907" cy="6887907"/>
            <a:chOff x="0" y="0"/>
            <a:chExt cx="812800" cy="812800"/>
          </a:xfrm>
        </p:grpSpPr>
        <p:sp>
          <p:nvSpPr>
            <p:cNvPr id="14" name="Freeform 14"/>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8000">
                <a:alpha val="95686"/>
              </a:srgbClr>
            </a:solidFill>
          </p:spPr>
          <p:txBody>
            <a:bodyPr/>
            <a:lstStyle/>
            <a:p>
              <a:endParaRPr lang="es-CO"/>
            </a:p>
          </p:txBody>
        </p:sp>
        <p:sp>
          <p:nvSpPr>
            <p:cNvPr id="15" name="TextBox 15"/>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sp>
        <p:nvSpPr>
          <p:cNvPr id="16" name="TextBox 16"/>
          <p:cNvSpPr txBox="1"/>
          <p:nvPr/>
        </p:nvSpPr>
        <p:spPr>
          <a:xfrm>
            <a:off x="6420822" y="2402685"/>
            <a:ext cx="5878327" cy="2215991"/>
          </a:xfrm>
          <a:prstGeom prst="rect">
            <a:avLst/>
          </a:prstGeom>
        </p:spPr>
        <p:txBody>
          <a:bodyPr wrap="square" lIns="0" tIns="0" rIns="0" bIns="0" rtlCol="0" anchor="t">
            <a:spAutoFit/>
          </a:bodyPr>
          <a:lstStyle/>
          <a:p>
            <a:pPr marL="0" marR="0" lvl="0" indent="0" algn="l" defTabSz="609630" rtl="0" eaLnBrk="1" fontAlgn="auto" latinLnBrk="0" hangingPunct="1">
              <a:lnSpc>
                <a:spcPct val="100000"/>
              </a:lnSpc>
              <a:spcBef>
                <a:spcPts val="0"/>
              </a:spcBef>
              <a:spcAft>
                <a:spcPts val="0"/>
              </a:spcAft>
              <a:buClrTx/>
              <a:buSzTx/>
              <a:buFontTx/>
              <a:buNone/>
              <a:tabLst/>
              <a:defRPr/>
            </a:pPr>
            <a:r>
              <a:rPr kumimoji="0" lang="es-CO" sz="4800" b="1" i="0" u="none" strike="noStrike" kern="1200" cap="none" spc="613" normalizeH="0" baseline="0" noProof="0" dirty="0">
                <a:ln>
                  <a:noFill/>
                </a:ln>
                <a:solidFill>
                  <a:srgbClr val="FFFFFF"/>
                </a:solidFill>
                <a:effectLst/>
                <a:uLnTx/>
                <a:uFillTx/>
                <a:latin typeface="Roboto Bold"/>
                <a:ea typeface="+mn-ea"/>
                <a:cs typeface="+mn-cs"/>
              </a:rPr>
              <a:t>Procesos de Evalua</a:t>
            </a:r>
            <a:r>
              <a:rPr lang="es-CO" sz="4800" b="1" spc="613" dirty="0" err="1">
                <a:solidFill>
                  <a:srgbClr val="FFFFFF"/>
                </a:solidFill>
                <a:latin typeface="Roboto Bold"/>
              </a:rPr>
              <a:t>ción</a:t>
            </a:r>
            <a:r>
              <a:rPr lang="es-CO" sz="4800" b="1" spc="613" dirty="0">
                <a:solidFill>
                  <a:srgbClr val="FFFFFF"/>
                </a:solidFill>
                <a:latin typeface="Roboto Bold"/>
              </a:rPr>
              <a:t> y Control</a:t>
            </a:r>
            <a:endParaRPr kumimoji="0" lang="es-CO" sz="4800" b="1" i="0" u="none" strike="noStrike" kern="1200" cap="none" spc="613" normalizeH="0" baseline="0" noProof="0" dirty="0">
              <a:ln>
                <a:noFill/>
              </a:ln>
              <a:solidFill>
                <a:srgbClr val="FFFFFF"/>
              </a:solidFill>
              <a:effectLst/>
              <a:uLnTx/>
              <a:uFillTx/>
              <a:latin typeface="Roboto Bold"/>
              <a:ea typeface="+mn-ea"/>
              <a:cs typeface="+mn-cs"/>
            </a:endParaRPr>
          </a:p>
        </p:txBody>
      </p:sp>
      <p:grpSp>
        <p:nvGrpSpPr>
          <p:cNvPr id="19" name="Group 19"/>
          <p:cNvGrpSpPr/>
          <p:nvPr/>
        </p:nvGrpSpPr>
        <p:grpSpPr>
          <a:xfrm>
            <a:off x="241406" y="805962"/>
            <a:ext cx="5246077" cy="5246077"/>
            <a:chOff x="0" y="0"/>
            <a:chExt cx="812800" cy="812800"/>
          </a:xfrm>
        </p:grpSpPr>
        <p:sp>
          <p:nvSpPr>
            <p:cNvPr id="20" name="Freeform 2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9B507">
                <a:alpha val="40784"/>
              </a:srgbClr>
            </a:solidFill>
          </p:spPr>
          <p:txBody>
            <a:bodyPr/>
            <a:lstStyle/>
            <a:p>
              <a:endParaRPr lang="es-CO"/>
            </a:p>
          </p:txBody>
        </p:sp>
        <p:sp>
          <p:nvSpPr>
            <p:cNvPr id="21" name="TextBox 21"/>
            <p:cNvSpPr txBox="1"/>
            <p:nvPr/>
          </p:nvSpPr>
          <p:spPr>
            <a:xfrm>
              <a:off x="76200" y="19050"/>
              <a:ext cx="660400" cy="717550"/>
            </a:xfrm>
            <a:prstGeom prst="rect">
              <a:avLst/>
            </a:prstGeom>
          </p:spPr>
          <p:txBody>
            <a:bodyPr lIns="33867" tIns="33867" rIns="33867" bIns="33867" rtlCol="0" anchor="ctr"/>
            <a:lstStyle/>
            <a:p>
              <a:pPr marL="0" marR="0" lvl="0" indent="0" algn="ctr" defTabSz="609630" rtl="0" eaLnBrk="1" fontAlgn="auto" latinLnBrk="0" hangingPunct="1">
                <a:lnSpc>
                  <a:spcPts val="2239"/>
                </a:lnSpc>
                <a:spcBef>
                  <a:spcPts val="0"/>
                </a:spcBef>
                <a:spcAft>
                  <a:spcPts val="0"/>
                </a:spcAft>
                <a:buClrTx/>
                <a:buSzTx/>
                <a:buFontTx/>
                <a:buNone/>
                <a:tabLst/>
                <a:defRPr/>
              </a:pPr>
              <a:endParaRPr kumimoji="0" sz="12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22" name="Group 22"/>
          <p:cNvGrpSpPr>
            <a:grpSpLocks noChangeAspect="1"/>
          </p:cNvGrpSpPr>
          <p:nvPr/>
        </p:nvGrpSpPr>
        <p:grpSpPr>
          <a:xfrm>
            <a:off x="637155" y="1153057"/>
            <a:ext cx="4454579" cy="4454579"/>
            <a:chOff x="0" y="0"/>
            <a:chExt cx="6355080" cy="6355080"/>
          </a:xfrm>
        </p:grpSpPr>
        <p:sp>
          <p:nvSpPr>
            <p:cNvPr id="23" name="Freeform 23"/>
            <p:cNvSpPr/>
            <p:nvPr/>
          </p:nvSpPr>
          <p:spPr>
            <a:xfrm>
              <a:off x="0" y="0"/>
              <a:ext cx="6355080" cy="6355080"/>
            </a:xfrm>
            <a:custGeom>
              <a:avLst/>
              <a:gdLst/>
              <a:ahLst/>
              <a:cxnLst/>
              <a:rect l="l" t="t" r="r" b="b"/>
              <a:pathLst>
                <a:path w="6355080" h="6355080">
                  <a:moveTo>
                    <a:pt x="3177540" y="6355080"/>
                  </a:moveTo>
                  <a:cubicBezTo>
                    <a:pt x="2329180" y="6355080"/>
                    <a:pt x="1530350" y="6024880"/>
                    <a:pt x="930910" y="5424170"/>
                  </a:cubicBezTo>
                  <a:cubicBezTo>
                    <a:pt x="330200" y="4824730"/>
                    <a:pt x="0" y="4025900"/>
                    <a:pt x="0" y="3177540"/>
                  </a:cubicBezTo>
                  <a:cubicBezTo>
                    <a:pt x="0" y="2329180"/>
                    <a:pt x="330200" y="1530350"/>
                    <a:pt x="930910" y="930910"/>
                  </a:cubicBezTo>
                  <a:cubicBezTo>
                    <a:pt x="1530350" y="330200"/>
                    <a:pt x="2329180" y="0"/>
                    <a:pt x="3177540" y="0"/>
                  </a:cubicBezTo>
                  <a:cubicBezTo>
                    <a:pt x="4025900" y="0"/>
                    <a:pt x="4824730" y="330200"/>
                    <a:pt x="5424170" y="930910"/>
                  </a:cubicBezTo>
                  <a:cubicBezTo>
                    <a:pt x="6024880" y="1531620"/>
                    <a:pt x="6355080" y="2329180"/>
                    <a:pt x="6355080" y="3177540"/>
                  </a:cubicBezTo>
                  <a:cubicBezTo>
                    <a:pt x="6355080" y="4025900"/>
                    <a:pt x="6024880" y="4824730"/>
                    <a:pt x="5424170" y="5424170"/>
                  </a:cubicBezTo>
                  <a:cubicBezTo>
                    <a:pt x="4824730" y="6024880"/>
                    <a:pt x="4025900" y="6355080"/>
                    <a:pt x="3177540" y="6355080"/>
                  </a:cubicBezTo>
                  <a:close/>
                  <a:moveTo>
                    <a:pt x="3177540" y="190500"/>
                  </a:moveTo>
                  <a:cubicBezTo>
                    <a:pt x="2379980" y="190500"/>
                    <a:pt x="1629410" y="501650"/>
                    <a:pt x="1065530" y="1065530"/>
                  </a:cubicBezTo>
                  <a:cubicBezTo>
                    <a:pt x="501650" y="1629410"/>
                    <a:pt x="190500" y="2379980"/>
                    <a:pt x="190500" y="3177540"/>
                  </a:cubicBezTo>
                  <a:cubicBezTo>
                    <a:pt x="190500" y="3975100"/>
                    <a:pt x="501650" y="4725670"/>
                    <a:pt x="1065530" y="5289550"/>
                  </a:cubicBezTo>
                  <a:cubicBezTo>
                    <a:pt x="1629410" y="5853430"/>
                    <a:pt x="2379980" y="6164580"/>
                    <a:pt x="3177540" y="6164580"/>
                  </a:cubicBezTo>
                  <a:cubicBezTo>
                    <a:pt x="3975100" y="6164580"/>
                    <a:pt x="4725670" y="5853430"/>
                    <a:pt x="5289550" y="5289550"/>
                  </a:cubicBezTo>
                  <a:cubicBezTo>
                    <a:pt x="5853430" y="4725670"/>
                    <a:pt x="6164580" y="3975100"/>
                    <a:pt x="6164580" y="3177540"/>
                  </a:cubicBezTo>
                  <a:cubicBezTo>
                    <a:pt x="6164580" y="2379980"/>
                    <a:pt x="5853430" y="1629410"/>
                    <a:pt x="5289550" y="1065530"/>
                  </a:cubicBezTo>
                  <a:cubicBezTo>
                    <a:pt x="4725670" y="501650"/>
                    <a:pt x="3975100" y="190500"/>
                    <a:pt x="3177540" y="190500"/>
                  </a:cubicBezTo>
                  <a:close/>
                </a:path>
              </a:pathLst>
            </a:custGeom>
            <a:solidFill>
              <a:srgbClr val="FFFFFF"/>
            </a:solidFill>
          </p:spPr>
          <p:txBody>
            <a:bodyPr/>
            <a:lstStyle/>
            <a:p>
              <a:endParaRPr lang="es-CO"/>
            </a:p>
          </p:txBody>
        </p:sp>
      </p:grpSp>
      <p:sp>
        <p:nvSpPr>
          <p:cNvPr id="25" name="Freeform 25"/>
          <p:cNvSpPr/>
          <p:nvPr/>
        </p:nvSpPr>
        <p:spPr>
          <a:xfrm>
            <a:off x="685800" y="1205554"/>
            <a:ext cx="4349603" cy="434958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3" cstate="email">
              <a:extLst>
                <a:ext uri="{28A0092B-C50C-407E-A947-70E740481C1C}">
                  <a14:useLocalDpi xmlns:a14="http://schemas.microsoft.com/office/drawing/2010/main"/>
                </a:ext>
              </a:extLst>
            </a:blip>
            <a:stretch>
              <a:fillRect/>
            </a:stretch>
          </a:blipFill>
        </p:spPr>
        <p:txBody>
          <a:bodyPr/>
          <a:lstStyle/>
          <a:p>
            <a:endParaRPr lang="es-CO"/>
          </a:p>
        </p:txBody>
      </p:sp>
      <p:pic>
        <p:nvPicPr>
          <p:cNvPr id="31" name="Imagen 30">
            <a:extLst>
              <a:ext uri="{FF2B5EF4-FFF2-40B4-BE49-F238E27FC236}">
                <a16:creationId xmlns:a16="http://schemas.microsoft.com/office/drawing/2014/main" id="{05485637-112C-3B8B-2C10-80B1004AC789}"/>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839200" y="5426347"/>
            <a:ext cx="3217843" cy="1251383"/>
          </a:xfrm>
          <a:prstGeom prst="rect">
            <a:avLst/>
          </a:prstGeom>
        </p:spPr>
      </p:pic>
    </p:spTree>
    <p:extLst>
      <p:ext uri="{BB962C8B-B14F-4D97-AF65-F5344CB8AC3E}">
        <p14:creationId xmlns:p14="http://schemas.microsoft.com/office/powerpoint/2010/main" val="3781153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2590927" y="295341"/>
            <a:ext cx="7010145" cy="492443"/>
          </a:xfrm>
        </p:spPr>
        <p:txBody>
          <a:bodyPr/>
          <a:lstStyle/>
          <a:p>
            <a:pPr algn="ctr"/>
            <a:r>
              <a:rPr lang="es-MX" dirty="0">
                <a:solidFill>
                  <a:srgbClr val="FFC000"/>
                </a:solidFill>
              </a:rPr>
              <a:t>C1 Evaluación Independiente</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824790615"/>
              </p:ext>
            </p:extLst>
          </p:nvPr>
        </p:nvGraphicFramePr>
        <p:xfrm>
          <a:off x="917889" y="1398546"/>
          <a:ext cx="10654518" cy="4774537"/>
        </p:xfrm>
        <a:graphic>
          <a:graphicData uri="http://schemas.openxmlformats.org/drawingml/2006/table">
            <a:tbl>
              <a:tblPr firstRow="1" bandRow="1">
                <a:tableStyleId>{7E9639D4-E3E2-4D34-9284-5A2195B3D0D7}</a:tableStyleId>
              </a:tblPr>
              <a:tblGrid>
                <a:gridCol w="1403230">
                  <a:extLst>
                    <a:ext uri="{9D8B030D-6E8A-4147-A177-3AD203B41FA5}">
                      <a16:colId xmlns:a16="http://schemas.microsoft.com/office/drawing/2014/main" val="269180704"/>
                    </a:ext>
                  </a:extLst>
                </a:gridCol>
                <a:gridCol w="3133878">
                  <a:extLst>
                    <a:ext uri="{9D8B030D-6E8A-4147-A177-3AD203B41FA5}">
                      <a16:colId xmlns:a16="http://schemas.microsoft.com/office/drawing/2014/main" val="2836422060"/>
                    </a:ext>
                  </a:extLst>
                </a:gridCol>
                <a:gridCol w="2268554">
                  <a:extLst>
                    <a:ext uri="{9D8B030D-6E8A-4147-A177-3AD203B41FA5}">
                      <a16:colId xmlns:a16="http://schemas.microsoft.com/office/drawing/2014/main" val="3159285472"/>
                    </a:ext>
                  </a:extLst>
                </a:gridCol>
                <a:gridCol w="3848856">
                  <a:extLst>
                    <a:ext uri="{9D8B030D-6E8A-4147-A177-3AD203B41FA5}">
                      <a16:colId xmlns:a16="http://schemas.microsoft.com/office/drawing/2014/main" val="1125026030"/>
                    </a:ext>
                  </a:extLst>
                </a:gridCol>
              </a:tblGrid>
              <a:tr h="537817">
                <a:tc>
                  <a:txBody>
                    <a:bodyPr/>
                    <a:lstStyle/>
                    <a:p>
                      <a:pPr algn="ctr"/>
                      <a:r>
                        <a:rPr lang="es-MX" sz="1400" dirty="0">
                          <a:solidFill>
                            <a:schemeClr val="tx1">
                              <a:lumMod val="85000"/>
                              <a:lumOff val="15000"/>
                            </a:schemeClr>
                          </a:solidFill>
                        </a:rPr>
                        <a:t>Tipo de riesgo</a:t>
                      </a:r>
                    </a:p>
                  </a:txBody>
                  <a:tcPr>
                    <a:solidFill>
                      <a:srgbClr val="FFFF00"/>
                    </a:solidFill>
                  </a:tcPr>
                </a:tc>
                <a:tc>
                  <a:txBody>
                    <a:bodyPr/>
                    <a:lstStyle/>
                    <a:p>
                      <a:pPr algn="ctr"/>
                      <a:r>
                        <a:rPr lang="es-MX" sz="1400" dirty="0">
                          <a:solidFill>
                            <a:schemeClr val="tx1">
                              <a:lumMod val="85000"/>
                              <a:lumOff val="15000"/>
                            </a:schemeClr>
                          </a:solidFill>
                        </a:rPr>
                        <a:t>Descripción</a:t>
                      </a:r>
                    </a:p>
                  </a:txBody>
                  <a:tcPr>
                    <a:solidFill>
                      <a:srgbClr val="FFFF00"/>
                    </a:solidFill>
                  </a:tcPr>
                </a:tc>
                <a:tc>
                  <a:txBody>
                    <a:bodyPr/>
                    <a:lstStyle/>
                    <a:p>
                      <a:pPr algn="ctr"/>
                      <a:r>
                        <a:rPr lang="es-MX" sz="1400" dirty="0">
                          <a:solidFill>
                            <a:schemeClr val="tx1">
                              <a:lumMod val="85000"/>
                              <a:lumOff val="15000"/>
                            </a:schemeClr>
                          </a:solidFill>
                        </a:rPr>
                        <a:t>Causa raíz</a:t>
                      </a:r>
                    </a:p>
                  </a:txBody>
                  <a:tcPr>
                    <a:solidFill>
                      <a:srgbClr val="FFFF00"/>
                    </a:solidFill>
                  </a:tcPr>
                </a:tc>
                <a:tc>
                  <a:txBody>
                    <a:bodyPr/>
                    <a:lstStyle/>
                    <a:p>
                      <a:pPr algn="ctr"/>
                      <a:r>
                        <a:rPr lang="es-MX" sz="1400" dirty="0">
                          <a:solidFill>
                            <a:schemeClr val="tx1">
                              <a:lumMod val="85000"/>
                              <a:lumOff val="15000"/>
                            </a:schemeClr>
                          </a:solidFill>
                        </a:rPr>
                        <a:t>Plan de tratamiento del riesgo </a:t>
                      </a:r>
                    </a:p>
                  </a:txBody>
                  <a:tcPr>
                    <a:solidFill>
                      <a:srgbClr val="FFFF00"/>
                    </a:solidFill>
                  </a:tcPr>
                </a:tc>
                <a:extLst>
                  <a:ext uri="{0D108BD9-81ED-4DB2-BD59-A6C34878D82A}">
                    <a16:rowId xmlns:a16="http://schemas.microsoft.com/office/drawing/2014/main" val="4149208711"/>
                  </a:ext>
                </a:extLst>
              </a:tr>
              <a:tr h="1900777">
                <a:tc>
                  <a:txBody>
                    <a:bodyPr/>
                    <a:lstStyle/>
                    <a:p>
                      <a:pPr algn="ctr"/>
                      <a:r>
                        <a:rPr lang="es-MX" sz="1400" b="1" dirty="0"/>
                        <a:t>Corrupción</a:t>
                      </a:r>
                    </a:p>
                  </a:txBody>
                  <a:tcPr/>
                </a:tc>
                <a:tc>
                  <a:txBody>
                    <a:bodyPr/>
                    <a:lstStyle/>
                    <a:p>
                      <a:r>
                        <a:rPr lang="es-MX" sz="1400" b="1" dirty="0"/>
                        <a:t>RC :  </a:t>
                      </a:r>
                      <a:r>
                        <a:rPr lang="es-CO" sz="1400" dirty="0"/>
                        <a:t>Omisión, manipulación, o documentación indebida de los seguimientos, evaluaciones o auditorías para beneficio propio o a un tercero, debido a la ausencia en la aplicación de los valores institucionales y a insuficientes controles o falta de claridad en los procedimientos de Evaluación Independiente</a:t>
                      </a:r>
                      <a:endParaRPr lang="es-MX" sz="1400" dirty="0"/>
                    </a:p>
                  </a:txBody>
                  <a:tcPr/>
                </a:tc>
                <a:tc>
                  <a:txBody>
                    <a:bodyPr/>
                    <a:lstStyle/>
                    <a:p>
                      <a:r>
                        <a:rPr lang="es-CO" sz="1400" dirty="0"/>
                        <a:t>Ausencia en la aplicación de los valores institucionales</a:t>
                      </a:r>
                      <a:endParaRPr lang="es-MX" sz="1400" dirty="0"/>
                    </a:p>
                  </a:txBody>
                  <a:tcPr/>
                </a:tc>
                <a:tc>
                  <a:txBody>
                    <a:bodyPr/>
                    <a:lstStyle/>
                    <a:p>
                      <a:r>
                        <a:rPr lang="es-MX" sz="1400" dirty="0">
                          <a:solidFill>
                            <a:schemeClr val="tx1">
                              <a:lumMod val="85000"/>
                              <a:lumOff val="15000"/>
                            </a:schemeClr>
                          </a:solidFill>
                        </a:rPr>
                        <a:t>Revisar el procedimiento de auditoría interna y fortalecer los controles, de tal manera que se prevenga la materialización del riesgo. </a:t>
                      </a:r>
                    </a:p>
                    <a:p>
                      <a:endParaRPr lang="es-MX" sz="1400" dirty="0">
                        <a:solidFill>
                          <a:schemeClr val="tx1">
                            <a:lumMod val="85000"/>
                            <a:lumOff val="15000"/>
                          </a:schemeClr>
                        </a:solidFill>
                      </a:endParaRPr>
                    </a:p>
                    <a:p>
                      <a:r>
                        <a:rPr lang="es-MX" sz="1400" dirty="0">
                          <a:solidFill>
                            <a:schemeClr val="tx1">
                              <a:lumMod val="85000"/>
                              <a:lumOff val="15000"/>
                            </a:schemeClr>
                          </a:solidFill>
                        </a:rPr>
                        <a:t>Fortalecer la operación del Comité Coordinador de Control Interno.</a:t>
                      </a:r>
                    </a:p>
                    <a:p>
                      <a:endParaRPr lang="es-MX" sz="1400" dirty="0">
                        <a:solidFill>
                          <a:schemeClr val="tx1">
                            <a:lumMod val="85000"/>
                            <a:lumOff val="15000"/>
                          </a:schemeClr>
                        </a:solidFill>
                      </a:endParaRPr>
                    </a:p>
                    <a:p>
                      <a:r>
                        <a:rPr lang="es-MX" sz="1400" dirty="0">
                          <a:solidFill>
                            <a:schemeClr val="tx1">
                              <a:lumMod val="85000"/>
                              <a:lumOff val="15000"/>
                            </a:schemeClr>
                          </a:solidFill>
                        </a:rPr>
                        <a:t>Fortalecer la operación del CIGD mediante la expedición de un nuevo acto administrativo.</a:t>
                      </a:r>
                    </a:p>
                  </a:txBody>
                  <a:tcPr/>
                </a:tc>
                <a:extLst>
                  <a:ext uri="{0D108BD9-81ED-4DB2-BD59-A6C34878D82A}">
                    <a16:rowId xmlns:a16="http://schemas.microsoft.com/office/drawing/2014/main" val="116116595"/>
                  </a:ext>
                </a:extLst>
              </a:tr>
              <a:tr h="2121798">
                <a:tc>
                  <a:txBody>
                    <a:bodyPr/>
                    <a:lstStyle/>
                    <a:p>
                      <a:pPr algn="ctr"/>
                      <a:r>
                        <a:rPr lang="es-MX" sz="1400" b="1" dirty="0"/>
                        <a:t>Gestión</a:t>
                      </a:r>
                    </a:p>
                  </a:txBody>
                  <a:tcPr/>
                </a:tc>
                <a:tc>
                  <a:txBody>
                    <a:bodyPr/>
                    <a:lstStyle/>
                    <a:p>
                      <a:r>
                        <a:rPr lang="es-CO" sz="1400" b="1" dirty="0"/>
                        <a:t>RG: </a:t>
                      </a:r>
                      <a:r>
                        <a:rPr lang="es-CO" sz="1400" dirty="0"/>
                        <a:t>Posibilidad de afectación económica y reputacional por ausencia o insuficiente seguimiento objetivo e independiente a  la gestión  de los procesos, debido a fallas en la aplicación de los mecanismos y herramientas de auditoría interna, falta de generación de alertas y/o recomendaciones a la Alta Dirección de PNNC e insuficiente capacidad operativa.</a:t>
                      </a:r>
                      <a:endParaRPr lang="es-MX" sz="1400" dirty="0"/>
                    </a:p>
                  </a:txBody>
                  <a:tcPr/>
                </a:tc>
                <a:tc>
                  <a:txBody>
                    <a:bodyPr/>
                    <a:lstStyle/>
                    <a:p>
                      <a:r>
                        <a:rPr lang="es-CO" sz="1400" dirty="0"/>
                        <a:t>Fallas en la aplicación de los mecanismos y herramientas de auditoría interna y la no generación de alertas y/o recomendaciones a la Alta Dirección de PNNC.</a:t>
                      </a:r>
                      <a:endParaRPr lang="es-MX" sz="1400" dirty="0"/>
                    </a:p>
                  </a:txBody>
                  <a:tcPr/>
                </a:tc>
                <a:tc>
                  <a:txBody>
                    <a:bodyPr/>
                    <a:lstStyle/>
                    <a:p>
                      <a:r>
                        <a:rPr lang="es-CO" sz="1400" dirty="0"/>
                        <a:t>Revisar el actual procedimiento de auditoría interna y establecer controles que permitan la revisión de la pertinencia y objetividad de los informes de auditoria con la generación de alertas respectivas a la Alta Dirección. </a:t>
                      </a:r>
                    </a:p>
                    <a:p>
                      <a:endParaRPr lang="es-CO" sz="1400" dirty="0"/>
                    </a:p>
                    <a:p>
                      <a:r>
                        <a:rPr lang="es-CO" sz="1400" dirty="0"/>
                        <a:t>Fortalecer el Comité Coordinador de Control Interno, estableciendo una agenda de temáticas críticas a tratar. </a:t>
                      </a:r>
                      <a:endParaRPr lang="es-MX" sz="14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19063664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6BCEB1-867E-7F17-F981-94E9DCA295F1}"/>
              </a:ext>
            </a:extLst>
          </p:cNvPr>
          <p:cNvSpPr>
            <a:spLocks noGrp="1"/>
          </p:cNvSpPr>
          <p:nvPr>
            <p:ph type="title"/>
          </p:nvPr>
        </p:nvSpPr>
        <p:spPr>
          <a:xfrm>
            <a:off x="2811339" y="178383"/>
            <a:ext cx="7010145" cy="492443"/>
          </a:xfrm>
        </p:spPr>
        <p:txBody>
          <a:bodyPr/>
          <a:lstStyle/>
          <a:p>
            <a:pPr algn="ctr"/>
            <a:r>
              <a:rPr lang="es-MX" dirty="0">
                <a:solidFill>
                  <a:srgbClr val="FFC000"/>
                </a:solidFill>
              </a:rPr>
              <a:t>C2 Control Disciplinario</a:t>
            </a:r>
          </a:p>
        </p:txBody>
      </p:sp>
      <p:graphicFrame>
        <p:nvGraphicFramePr>
          <p:cNvPr id="14" name="Tabla 13">
            <a:extLst>
              <a:ext uri="{FF2B5EF4-FFF2-40B4-BE49-F238E27FC236}">
                <a16:creationId xmlns:a16="http://schemas.microsoft.com/office/drawing/2014/main" id="{E5B21995-4953-C7B9-E1DC-3601533F1284}"/>
              </a:ext>
            </a:extLst>
          </p:cNvPr>
          <p:cNvGraphicFramePr>
            <a:graphicFrameLocks noGrp="1"/>
          </p:cNvGraphicFramePr>
          <p:nvPr>
            <p:extLst>
              <p:ext uri="{D42A27DB-BD31-4B8C-83A1-F6EECF244321}">
                <p14:modId xmlns:p14="http://schemas.microsoft.com/office/powerpoint/2010/main" val="3025207366"/>
              </p:ext>
            </p:extLst>
          </p:nvPr>
        </p:nvGraphicFramePr>
        <p:xfrm>
          <a:off x="912457" y="1102752"/>
          <a:ext cx="10807908" cy="5458779"/>
        </p:xfrm>
        <a:graphic>
          <a:graphicData uri="http://schemas.openxmlformats.org/drawingml/2006/table">
            <a:tbl>
              <a:tblPr firstRow="1" bandRow="1">
                <a:tableStyleId>{793D81CF-94F2-401A-BA57-92F5A7B2D0C5}</a:tableStyleId>
              </a:tblPr>
              <a:tblGrid>
                <a:gridCol w="1423431">
                  <a:extLst>
                    <a:ext uri="{9D8B030D-6E8A-4147-A177-3AD203B41FA5}">
                      <a16:colId xmlns:a16="http://schemas.microsoft.com/office/drawing/2014/main" val="269180704"/>
                    </a:ext>
                  </a:extLst>
                </a:gridCol>
                <a:gridCol w="3178996">
                  <a:extLst>
                    <a:ext uri="{9D8B030D-6E8A-4147-A177-3AD203B41FA5}">
                      <a16:colId xmlns:a16="http://schemas.microsoft.com/office/drawing/2014/main" val="2836422060"/>
                    </a:ext>
                  </a:extLst>
                </a:gridCol>
                <a:gridCol w="2301214">
                  <a:extLst>
                    <a:ext uri="{9D8B030D-6E8A-4147-A177-3AD203B41FA5}">
                      <a16:colId xmlns:a16="http://schemas.microsoft.com/office/drawing/2014/main" val="3159285472"/>
                    </a:ext>
                  </a:extLst>
                </a:gridCol>
                <a:gridCol w="3904267">
                  <a:extLst>
                    <a:ext uri="{9D8B030D-6E8A-4147-A177-3AD203B41FA5}">
                      <a16:colId xmlns:a16="http://schemas.microsoft.com/office/drawing/2014/main" val="1125026030"/>
                    </a:ext>
                  </a:extLst>
                </a:gridCol>
              </a:tblGrid>
              <a:tr h="455785">
                <a:tc>
                  <a:txBody>
                    <a:bodyPr/>
                    <a:lstStyle/>
                    <a:p>
                      <a:pPr algn="ctr"/>
                      <a:r>
                        <a:rPr lang="es-MX" sz="1200" dirty="0">
                          <a:solidFill>
                            <a:schemeClr val="tx1">
                              <a:lumMod val="85000"/>
                              <a:lumOff val="15000"/>
                            </a:schemeClr>
                          </a:solidFill>
                        </a:rPr>
                        <a:t>Tipo de riesgo</a:t>
                      </a:r>
                    </a:p>
                  </a:txBody>
                  <a:tcPr>
                    <a:solidFill>
                      <a:srgbClr val="FFFF00"/>
                    </a:solidFill>
                  </a:tcPr>
                </a:tc>
                <a:tc>
                  <a:txBody>
                    <a:bodyPr/>
                    <a:lstStyle/>
                    <a:p>
                      <a:pPr algn="ctr"/>
                      <a:r>
                        <a:rPr lang="es-MX" sz="1200" dirty="0">
                          <a:solidFill>
                            <a:schemeClr val="tx1">
                              <a:lumMod val="85000"/>
                              <a:lumOff val="15000"/>
                            </a:schemeClr>
                          </a:solidFill>
                        </a:rPr>
                        <a:t>Descripción</a:t>
                      </a:r>
                    </a:p>
                  </a:txBody>
                  <a:tcPr>
                    <a:solidFill>
                      <a:srgbClr val="FFFF00"/>
                    </a:solidFill>
                  </a:tcPr>
                </a:tc>
                <a:tc>
                  <a:txBody>
                    <a:bodyPr/>
                    <a:lstStyle/>
                    <a:p>
                      <a:pPr algn="ctr"/>
                      <a:r>
                        <a:rPr lang="es-MX" sz="1200" dirty="0">
                          <a:solidFill>
                            <a:schemeClr val="tx1">
                              <a:lumMod val="85000"/>
                              <a:lumOff val="15000"/>
                            </a:schemeClr>
                          </a:solidFill>
                        </a:rPr>
                        <a:t>Causa raíz</a:t>
                      </a:r>
                    </a:p>
                  </a:txBody>
                  <a:tcPr>
                    <a:solidFill>
                      <a:srgbClr val="FFFF00"/>
                    </a:solidFill>
                  </a:tcPr>
                </a:tc>
                <a:tc>
                  <a:txBody>
                    <a:bodyPr/>
                    <a:lstStyle/>
                    <a:p>
                      <a:pPr algn="ctr"/>
                      <a:r>
                        <a:rPr lang="es-MX" sz="1200" dirty="0">
                          <a:solidFill>
                            <a:schemeClr val="tx1">
                              <a:lumMod val="85000"/>
                              <a:lumOff val="15000"/>
                            </a:schemeClr>
                          </a:solidFill>
                        </a:rPr>
                        <a:t>Plan de tratamiento del riesgo </a:t>
                      </a:r>
                    </a:p>
                  </a:txBody>
                  <a:tcPr>
                    <a:solidFill>
                      <a:srgbClr val="FFFF00"/>
                    </a:solidFill>
                  </a:tcPr>
                </a:tc>
                <a:extLst>
                  <a:ext uri="{0D108BD9-81ED-4DB2-BD59-A6C34878D82A}">
                    <a16:rowId xmlns:a16="http://schemas.microsoft.com/office/drawing/2014/main" val="4149208711"/>
                  </a:ext>
                </a:extLst>
              </a:tr>
              <a:tr h="2353050">
                <a:tc>
                  <a:txBody>
                    <a:bodyPr/>
                    <a:lstStyle/>
                    <a:p>
                      <a:pPr algn="ctr"/>
                      <a:r>
                        <a:rPr lang="es-MX" sz="1200" b="1" dirty="0"/>
                        <a:t>Corrupción</a:t>
                      </a:r>
                    </a:p>
                  </a:txBody>
                  <a:tcPr/>
                </a:tc>
                <a:tc>
                  <a:txBody>
                    <a:bodyPr/>
                    <a:lstStyle/>
                    <a:p>
                      <a:pPr algn="just"/>
                      <a:r>
                        <a:rPr lang="es-MX" sz="1200" b="1" dirty="0"/>
                        <a:t>RC:  </a:t>
                      </a:r>
                      <a:r>
                        <a:rPr lang="es-CO" sz="1200" dirty="0"/>
                        <a:t>Omisión, manipulación, o documentación indebida de los procesos disciplinarios, desconociendo lo establecido en el Código Único Disciplinario, para beneficio propio o a un tercero, debido a la ausencia en la aplicación de los valores institucionales y a insuficientes controles o falta de claridad en los procedimientos de Control Disciplinario.</a:t>
                      </a:r>
                      <a:endParaRPr lang="es-MX" sz="1200" dirty="0"/>
                    </a:p>
                  </a:txBody>
                  <a:tcPr/>
                </a:tc>
                <a:tc>
                  <a:txBody>
                    <a:bodyPr/>
                    <a:lstStyle/>
                    <a:p>
                      <a:pPr algn="just"/>
                      <a:r>
                        <a:rPr lang="es-MX" sz="1200" dirty="0"/>
                        <a:t>Insuficientes controles o falta de claridad en los procedimientos de planificación, implementación y evaluación de los planes de manejo</a:t>
                      </a:r>
                      <a:endParaRPr lang="es-CO" sz="1200" dirty="0"/>
                    </a:p>
                    <a:p>
                      <a:pPr algn="just"/>
                      <a:endParaRPr lang="es-CO" sz="1200" dirty="0"/>
                    </a:p>
                    <a:p>
                      <a:pPr algn="just"/>
                      <a:r>
                        <a:rPr lang="es-CO" sz="1200" dirty="0"/>
                        <a:t>Ausencia en la aplicación de los valores institucionales </a:t>
                      </a:r>
                      <a:endParaRPr lang="es-MX" sz="1200" dirty="0"/>
                    </a:p>
                  </a:txBody>
                  <a:tcPr/>
                </a:tc>
                <a:tc>
                  <a:txBody>
                    <a:bodyPr/>
                    <a:lstStyle/>
                    <a:p>
                      <a:pPr algn="just"/>
                      <a:r>
                        <a:rPr lang="es-MX" sz="1200" dirty="0">
                          <a:solidFill>
                            <a:schemeClr val="dk1"/>
                          </a:solidFill>
                          <a:latin typeface="+mn-lt"/>
                          <a:ea typeface="+mn-ea"/>
                          <a:cs typeface="+mn-cs"/>
                        </a:rPr>
                        <a:t>Revisar el procedimiento y fortalecer los controles y actividades que eviten  la omisión y  manipulación  de la documentación, para generar un adecuado  ejercicio de Control Disciplinario.</a:t>
                      </a:r>
                    </a:p>
                    <a:p>
                      <a:pPr algn="just"/>
                      <a:endParaRPr lang="es-MX" sz="1200" dirty="0">
                        <a:solidFill>
                          <a:srgbClr val="FF0000"/>
                        </a:solidFill>
                      </a:endParaRPr>
                    </a:p>
                    <a:p>
                      <a:pPr algn="just"/>
                      <a:endParaRPr lang="es-MX" sz="1200" dirty="0">
                        <a:solidFill>
                          <a:srgbClr val="FF0000"/>
                        </a:solidFill>
                      </a:endParaRPr>
                    </a:p>
                    <a:p>
                      <a:pPr algn="just"/>
                      <a:endParaRPr lang="es-MX" sz="1200" dirty="0">
                        <a:solidFill>
                          <a:srgbClr val="FF0000"/>
                        </a:solidFill>
                      </a:endParaRPr>
                    </a:p>
                    <a:p>
                      <a:r>
                        <a:rPr lang="es-MX" sz="1200" dirty="0"/>
                        <a:t>Revisar y actualizar el código de ética institucional, determinando conductas que fomenten la aplicación de los valores institucionales. Fortalecer la apropiación del código de ética en la entidad.</a:t>
                      </a:r>
                    </a:p>
                    <a:p>
                      <a:r>
                        <a:rPr lang="es-MX" sz="1200" dirty="0"/>
                        <a:t>Revisar y actualizar el procedimiento de conflicto de interese, fortaleciendo los controles para prevenir la materialización del riesgo. </a:t>
                      </a:r>
                    </a:p>
                    <a:p>
                      <a:r>
                        <a:rPr lang="es-MX" sz="1200" dirty="0"/>
                        <a:t>Incorporar el plan de cierre de brechas de la Política de Integridad. </a:t>
                      </a:r>
                    </a:p>
                  </a:txBody>
                  <a:tcPr/>
                </a:tc>
                <a:extLst>
                  <a:ext uri="{0D108BD9-81ED-4DB2-BD59-A6C34878D82A}">
                    <a16:rowId xmlns:a16="http://schemas.microsoft.com/office/drawing/2014/main" val="116116595"/>
                  </a:ext>
                </a:extLst>
              </a:tr>
              <a:tr h="1985474">
                <a:tc>
                  <a:txBody>
                    <a:bodyPr/>
                    <a:lstStyle/>
                    <a:p>
                      <a:pPr algn="ctr"/>
                      <a:r>
                        <a:rPr lang="es-MX" sz="1200" b="1" dirty="0"/>
                        <a:t>Gestión</a:t>
                      </a:r>
                    </a:p>
                  </a:txBody>
                  <a:tcPr/>
                </a:tc>
                <a:tc>
                  <a:txBody>
                    <a:bodyPr/>
                    <a:lstStyle/>
                    <a:p>
                      <a:pPr algn="just"/>
                      <a:r>
                        <a:rPr lang="es-CO" sz="1200" b="1" dirty="0"/>
                        <a:t>RG: </a:t>
                      </a:r>
                      <a:r>
                        <a:rPr lang="es-CO" sz="1200" dirty="0"/>
                        <a:t>Posibilidad de afectación económica y reputacional por no adelantar de manera adecuada y oportuna  los procesos disciplinarios conforme lo establecido en el Código Único Disciplinario</a:t>
                      </a:r>
                      <a:endParaRPr lang="es-MX" sz="1200" dirty="0"/>
                    </a:p>
                  </a:txBody>
                  <a:tcPr/>
                </a:tc>
                <a:tc>
                  <a:txBody>
                    <a:bodyPr/>
                    <a:lstStyle/>
                    <a:p>
                      <a:pPr algn="just"/>
                      <a:r>
                        <a:rPr lang="es-CO" sz="1200" dirty="0"/>
                        <a:t>Malas prácticas en la coordinación y ejecución de las políticas, planes y programas de prevención y orientación que minimicen la ocurrencia de conductas disciplinables.</a:t>
                      </a:r>
                      <a:endParaRPr lang="es-MX" sz="1200" dirty="0"/>
                    </a:p>
                  </a:txBody>
                  <a:tcPr/>
                </a:tc>
                <a:tc>
                  <a:txBody>
                    <a:bodyPr/>
                    <a:lstStyle/>
                    <a:p>
                      <a:pPr algn="just"/>
                      <a:r>
                        <a:rPr lang="es-CO" sz="1200" dirty="0"/>
                        <a:t>Revisar el actual procedimiento disciplinario, revisar los controles y actualizar los contenidos, de tal manera que se establezcan puntos de control adecuados, según la metodología establecida.</a:t>
                      </a:r>
                    </a:p>
                    <a:p>
                      <a:pPr algn="just"/>
                      <a:endParaRPr lang="es-CO" sz="1200" dirty="0"/>
                    </a:p>
                    <a:p>
                      <a:pPr algn="just"/>
                      <a:r>
                        <a:rPr lang="es-CO" sz="1200" dirty="0"/>
                        <a:t>Actualizar de acuerdo con la normatividad vigente. </a:t>
                      </a:r>
                    </a:p>
                    <a:p>
                      <a:pPr algn="just"/>
                      <a:endParaRPr lang="es-CO" sz="1200" dirty="0"/>
                    </a:p>
                    <a:p>
                      <a:pPr algn="just"/>
                      <a:r>
                        <a:rPr lang="es-CO" sz="1200" dirty="0"/>
                        <a:t>Generar acciones para el fortalecimiento de las competencias de los servidores y contratistas que intervienen en la gestión disciplinaria. </a:t>
                      </a:r>
                      <a:endParaRPr lang="es-MX" sz="1200" dirty="0"/>
                    </a:p>
                  </a:txBody>
                  <a:tcPr/>
                </a:tc>
                <a:extLst>
                  <a:ext uri="{0D108BD9-81ED-4DB2-BD59-A6C34878D82A}">
                    <a16:rowId xmlns:a16="http://schemas.microsoft.com/office/drawing/2014/main" val="2661824037"/>
                  </a:ext>
                </a:extLst>
              </a:tr>
            </a:tbl>
          </a:graphicData>
        </a:graphic>
      </p:graphicFrame>
    </p:spTree>
    <p:extLst>
      <p:ext uri="{BB962C8B-B14F-4D97-AF65-F5344CB8AC3E}">
        <p14:creationId xmlns:p14="http://schemas.microsoft.com/office/powerpoint/2010/main" val="2228371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8346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6">
            <a:extLst>
              <a:ext uri="{FF2B5EF4-FFF2-40B4-BE49-F238E27FC236}">
                <a16:creationId xmlns:a16="http://schemas.microsoft.com/office/drawing/2014/main" id="{414D1BC0-F2E6-29D5-1BFD-6C2CD8630305}"/>
              </a:ext>
            </a:extLst>
          </p:cNvPr>
          <p:cNvSpPr>
            <a:spLocks noGrp="1"/>
          </p:cNvSpPr>
          <p:nvPr>
            <p:ph type="ctrTitle"/>
          </p:nvPr>
        </p:nvSpPr>
        <p:spPr>
          <a:xfrm>
            <a:off x="3829495" y="443559"/>
            <a:ext cx="4340352" cy="510454"/>
          </a:xfrm>
        </p:spPr>
        <p:txBody>
          <a:bodyPr>
            <a:normAutofit fontScale="90000"/>
          </a:bodyPr>
          <a:lstStyle/>
          <a:p>
            <a:br>
              <a:rPr lang="es-MX" sz="2800" b="1" dirty="0">
                <a:solidFill>
                  <a:schemeClr val="accent6">
                    <a:lumMod val="75000"/>
                  </a:schemeClr>
                </a:solidFill>
              </a:rPr>
            </a:br>
            <a:r>
              <a:rPr lang="es-MX" sz="2800" b="1" dirty="0">
                <a:solidFill>
                  <a:schemeClr val="accent6">
                    <a:lumMod val="75000"/>
                  </a:schemeClr>
                </a:solidFill>
              </a:rPr>
              <a:t>3. </a:t>
            </a:r>
            <a:r>
              <a:rPr lang="es-MX" sz="2800" b="1" dirty="0">
                <a:solidFill>
                  <a:schemeClr val="accent6">
                    <a:lumMod val="75000"/>
                  </a:schemeClr>
                </a:solidFill>
                <a:latin typeface="Helvetica"/>
              </a:rPr>
              <a:t>Matriz Riesgos Fiscales </a:t>
            </a:r>
            <a:br>
              <a:rPr lang="es-MX" sz="2800" b="1" dirty="0">
                <a:solidFill>
                  <a:schemeClr val="accent6">
                    <a:lumMod val="75000"/>
                  </a:schemeClr>
                </a:solidFill>
                <a:latin typeface="Helvetica"/>
              </a:rPr>
            </a:br>
            <a:r>
              <a:rPr lang="es-MX" sz="1600" b="1" dirty="0">
                <a:solidFill>
                  <a:schemeClr val="accent6">
                    <a:lumMod val="75000"/>
                  </a:schemeClr>
                </a:solidFill>
                <a:latin typeface="Helvetica"/>
              </a:rPr>
              <a:t>(Documento Consulta Pública y CIGD) </a:t>
            </a:r>
            <a:endParaRPr lang="es-MX" sz="1600" b="1" dirty="0">
              <a:solidFill>
                <a:schemeClr val="accent6">
                  <a:lumMod val="75000"/>
                </a:schemeClr>
              </a:solidFill>
              <a:ea typeface="Verdana" panose="020B0604030504040204" pitchFamily="34" charset="0"/>
            </a:endParaRPr>
          </a:p>
        </p:txBody>
      </p:sp>
      <p:sp>
        <p:nvSpPr>
          <p:cNvPr id="3" name="Título 6">
            <a:extLst>
              <a:ext uri="{FF2B5EF4-FFF2-40B4-BE49-F238E27FC236}">
                <a16:creationId xmlns:a16="http://schemas.microsoft.com/office/drawing/2014/main" id="{DC730C74-2000-42FC-A0B6-F014367EAE93}"/>
              </a:ext>
            </a:extLst>
          </p:cNvPr>
          <p:cNvSpPr txBox="1">
            <a:spLocks/>
          </p:cNvSpPr>
          <p:nvPr/>
        </p:nvSpPr>
        <p:spPr>
          <a:xfrm>
            <a:off x="1888922" y="3063035"/>
            <a:ext cx="5777218" cy="51045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2800" b="1" i="0" u="none" strike="noStrike" kern="1200" cap="none" spc="0" normalizeH="0" baseline="0" noProof="0" dirty="0">
              <a:ln>
                <a:noFill/>
              </a:ln>
              <a:solidFill>
                <a:srgbClr val="70AD47">
                  <a:lumMod val="75000"/>
                </a:srgbClr>
              </a:solidFill>
              <a:effectLst/>
              <a:uLnTx/>
              <a:uFillTx/>
              <a:latin typeface="Verdana" panose="020B0604030504040204" pitchFamily="34" charset="0"/>
              <a:ea typeface="Verdana" panose="020B0604030504040204" pitchFamily="34" charset="0"/>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6000" b="1" i="0" u="none" strike="noStrike" kern="1200" cap="none" spc="0" normalizeH="0" baseline="0" noProof="0" dirty="0">
              <a:ln>
                <a:noFill/>
              </a:ln>
              <a:solidFill>
                <a:prstClr val="black"/>
              </a:solidFill>
              <a:effectLst/>
              <a:uLnTx/>
              <a:uFillTx/>
              <a:latin typeface="Verdana" panose="020B060403050404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6000" b="1" i="0" u="none" strike="noStrike" kern="1200" cap="none" spc="0" normalizeH="0" baseline="0" noProof="0" dirty="0">
              <a:ln>
                <a:noFill/>
              </a:ln>
              <a:solidFill>
                <a:prstClr val="black"/>
              </a:solidFill>
              <a:effectLst/>
              <a:uLnTx/>
              <a:uFillTx/>
              <a:latin typeface="Verdana" panose="020B060403050404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Verdana" panose="020B0604030504040204" pitchFamily="34" charset="0"/>
                <a:ea typeface="+mj-ea"/>
                <a:cs typeface="+mj-cs"/>
              </a:rPr>
              <a:t> </a:t>
            </a:r>
            <a:endParaRPr kumimoji="0" lang="es-MX" sz="2800" b="1" i="0" u="none" strike="noStrike" kern="1200" cap="none" spc="0" normalizeH="0" baseline="0" noProof="0" dirty="0">
              <a:ln>
                <a:noFill/>
              </a:ln>
              <a:solidFill>
                <a:srgbClr val="70AD47">
                  <a:lumMod val="75000"/>
                </a:srgbClr>
              </a:solidFill>
              <a:effectLst/>
              <a:uLnTx/>
              <a:uFillTx/>
              <a:latin typeface="Verdana" panose="020B0604030504040204" pitchFamily="34" charset="0"/>
              <a:ea typeface="Verdana" panose="020B0604030504040204" pitchFamily="34" charset="0"/>
              <a:cs typeface="+mj-cs"/>
            </a:endParaRPr>
          </a:p>
        </p:txBody>
      </p:sp>
      <p:graphicFrame>
        <p:nvGraphicFramePr>
          <p:cNvPr id="13" name="Tabla 12">
            <a:extLst>
              <a:ext uri="{FF2B5EF4-FFF2-40B4-BE49-F238E27FC236}">
                <a16:creationId xmlns:a16="http://schemas.microsoft.com/office/drawing/2014/main" id="{6883962F-5F0C-478B-A9AF-ECB465BC1238}"/>
              </a:ext>
            </a:extLst>
          </p:cNvPr>
          <p:cNvGraphicFramePr>
            <a:graphicFrameLocks noGrp="1"/>
          </p:cNvGraphicFramePr>
          <p:nvPr>
            <p:extLst>
              <p:ext uri="{D42A27DB-BD31-4B8C-83A1-F6EECF244321}">
                <p14:modId xmlns:p14="http://schemas.microsoft.com/office/powerpoint/2010/main" val="1309167753"/>
              </p:ext>
            </p:extLst>
          </p:nvPr>
        </p:nvGraphicFramePr>
        <p:xfrm>
          <a:off x="780644" y="1710700"/>
          <a:ext cx="10630712" cy="4309902"/>
        </p:xfrm>
        <a:graphic>
          <a:graphicData uri="http://schemas.openxmlformats.org/drawingml/2006/table">
            <a:tbl>
              <a:tblPr/>
              <a:tblGrid>
                <a:gridCol w="925367">
                  <a:extLst>
                    <a:ext uri="{9D8B030D-6E8A-4147-A177-3AD203B41FA5}">
                      <a16:colId xmlns:a16="http://schemas.microsoft.com/office/drawing/2014/main" val="1230654153"/>
                    </a:ext>
                  </a:extLst>
                </a:gridCol>
                <a:gridCol w="1938867">
                  <a:extLst>
                    <a:ext uri="{9D8B030D-6E8A-4147-A177-3AD203B41FA5}">
                      <a16:colId xmlns:a16="http://schemas.microsoft.com/office/drawing/2014/main" val="2282566724"/>
                    </a:ext>
                  </a:extLst>
                </a:gridCol>
                <a:gridCol w="1200775">
                  <a:extLst>
                    <a:ext uri="{9D8B030D-6E8A-4147-A177-3AD203B41FA5}">
                      <a16:colId xmlns:a16="http://schemas.microsoft.com/office/drawing/2014/main" val="2252881509"/>
                    </a:ext>
                  </a:extLst>
                </a:gridCol>
                <a:gridCol w="2247321">
                  <a:extLst>
                    <a:ext uri="{9D8B030D-6E8A-4147-A177-3AD203B41FA5}">
                      <a16:colId xmlns:a16="http://schemas.microsoft.com/office/drawing/2014/main" val="2077299796"/>
                    </a:ext>
                  </a:extLst>
                </a:gridCol>
                <a:gridCol w="2478663">
                  <a:extLst>
                    <a:ext uri="{9D8B030D-6E8A-4147-A177-3AD203B41FA5}">
                      <a16:colId xmlns:a16="http://schemas.microsoft.com/office/drawing/2014/main" val="2464373623"/>
                    </a:ext>
                  </a:extLst>
                </a:gridCol>
                <a:gridCol w="1839719">
                  <a:extLst>
                    <a:ext uri="{9D8B030D-6E8A-4147-A177-3AD203B41FA5}">
                      <a16:colId xmlns:a16="http://schemas.microsoft.com/office/drawing/2014/main" val="2388194912"/>
                    </a:ext>
                  </a:extLst>
                </a:gridCol>
              </a:tblGrid>
              <a:tr h="667586">
                <a:tc>
                  <a:txBody>
                    <a:bodyPr/>
                    <a:lstStyle/>
                    <a:p>
                      <a:pPr algn="ctr" fontAlgn="ctr"/>
                      <a:r>
                        <a:rPr lang="es-CO" sz="1400" b="1" i="0" u="none" strike="noStrike" dirty="0">
                          <a:solidFill>
                            <a:srgbClr val="FFFFFF"/>
                          </a:solidFill>
                          <a:effectLst/>
                          <a:latin typeface="Arial Narrow" panose="020B0606020202030204" pitchFamily="34" charset="0"/>
                        </a:rPr>
                        <a:t>CAUSA INMEDIATA </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FACTOR ASOCIADO</a:t>
                      </a:r>
                      <a:br>
                        <a:rPr lang="es-CO" sz="1400" b="1" i="0" u="none" strike="noStrike">
                          <a:solidFill>
                            <a:srgbClr val="FFFFFF"/>
                          </a:solidFill>
                          <a:effectLst/>
                          <a:latin typeface="Arial Narrow" panose="020B0606020202030204" pitchFamily="34" charset="0"/>
                        </a:rPr>
                      </a:br>
                      <a:r>
                        <a:rPr lang="es-CO" sz="1400" b="1" i="0" u="none" strike="noStrike">
                          <a:solidFill>
                            <a:srgbClr val="FFFFFF"/>
                          </a:solidFill>
                          <a:effectLst/>
                          <a:latin typeface="Arial Narrow" panose="020B0606020202030204" pitchFamily="34" charset="0"/>
                        </a:rPr>
                        <a:t>(CONTEXTO)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CAUSA RAIZ</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DESCRIPCIÓN DE RIESGO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DESCRIPCION DEL CONTROL</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PLAN DE MANEJO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6B0A"/>
                    </a:solidFill>
                  </a:tcPr>
                </a:tc>
                <a:extLst>
                  <a:ext uri="{0D108BD9-81ED-4DB2-BD59-A6C34878D82A}">
                    <a16:rowId xmlns:a16="http://schemas.microsoft.com/office/drawing/2014/main" val="2848214146"/>
                  </a:ext>
                </a:extLst>
              </a:tr>
              <a:tr h="1787081">
                <a:tc>
                  <a:txBody>
                    <a:bodyPr/>
                    <a:lstStyle/>
                    <a:p>
                      <a:pPr algn="ctr" fontAlgn="t"/>
                      <a:r>
                        <a:rPr lang="es-CO" sz="1400" b="0" i="0" u="none" strike="noStrike">
                          <a:solidFill>
                            <a:srgbClr val="000000"/>
                          </a:solidFill>
                          <a:effectLst/>
                          <a:latin typeface="Arial Narrow" panose="020B0606020202030204" pitchFamily="34" charset="0"/>
                        </a:rPr>
                        <a:t>Irregularidades en pago de viáticos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Arial Narrow" panose="020B0606020202030204" pitchFamily="34" charset="0"/>
                        </a:rPr>
                        <a:t>Interno. Mano de obra o personal: disponibilidad y competencias del personal; seguridad y salud en el trabajo; trabajo en equipo, liderazgo, grado de autoridad y responsabilidad de los funcionarios que desarrollan los procesos.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a:solidFill>
                            <a:srgbClr val="000000"/>
                          </a:solidFill>
                          <a:effectLst/>
                          <a:latin typeface="Arial Narrow" panose="020B0606020202030204" pitchFamily="34" charset="0"/>
                        </a:rPr>
                        <a:t>Falta de acatar el procedimiento establecido y demás normas regulatorias por desconocimiento del mismo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Arial Narrow" panose="020B0606020202030204" pitchFamily="34" charset="0"/>
                        </a:rPr>
                        <a:t>Posibilidad de efecto dañoso sobre los recursos públicos, por irregularidades en pago de viáticos debido a no acatar el procedimiento establecido y demás normas regulatorias y la insuficiencia en los controles.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400" b="0" i="0" u="none" strike="noStrike" dirty="0">
                          <a:solidFill>
                            <a:srgbClr val="000000"/>
                          </a:solidFill>
                          <a:effectLst/>
                          <a:latin typeface="Arial Narrow" panose="020B0606020202030204" pitchFamily="34" charset="0"/>
                        </a:rPr>
                        <a:t>Las Direcciones Territoriales / Dependencias Nivel Central / Unidades de Decisión presentan a la Dirección General durante los 5 últimos días del mes anterior, la programación mensual de las comisiones para la respectiva aprobación.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MX" sz="1400" b="0" i="0" u="none" strike="noStrike" dirty="0">
                          <a:solidFill>
                            <a:srgbClr val="000000"/>
                          </a:solidFill>
                          <a:effectLst/>
                          <a:latin typeface="Arial Narrow" panose="020B0606020202030204" pitchFamily="34" charset="0"/>
                        </a:rPr>
                        <a:t>Revisar los controles del procedimiento Trámite de comisiones y establecer nuevas acciones de control que permitan prevenir la materialización del riesgo fiscal y tomar decisiones frente a las  novedades detectadas.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01053819"/>
                  </a:ext>
                </a:extLst>
              </a:tr>
              <a:tr h="1561127">
                <a:tc>
                  <a:txBody>
                    <a:bodyPr/>
                    <a:lstStyle/>
                    <a:p>
                      <a:pPr algn="ctr" fontAlgn="t"/>
                      <a:r>
                        <a:rPr lang="es-CO" sz="1400" b="0" i="0" u="none" strike="noStrike">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Arial Narrow" panose="020B0606020202030204" pitchFamily="34" charset="0"/>
                        </a:rPr>
                        <a:t>Interno. Método: dinámica y capacidades de los procesos, lineamientos, gestión del conocimiento,  planeación institucional, comunicación interna y  ﬂujo de la información necesaria para el desarrollo de las operaciones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a:solidFill>
                            <a:srgbClr val="000000"/>
                          </a:solidFill>
                          <a:effectLst/>
                          <a:latin typeface="Arial Narrow" panose="020B0606020202030204" pitchFamily="34" charset="0"/>
                        </a:rPr>
                        <a:t>Insuficiencia en la claridad de los controles y debilidades metodológicas en la definición de controles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400" b="0" i="0" u="none" strike="noStrike" dirty="0">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400" b="0" i="0" u="none" strike="noStrike">
                          <a:solidFill>
                            <a:srgbClr val="000000"/>
                          </a:solidFill>
                          <a:effectLst/>
                          <a:latin typeface="Arial Narrow" panose="020B0606020202030204" pitchFamily="34" charset="0"/>
                        </a:rPr>
                        <a:t>La dirección general analiza y aprueba las comisiones remitidas por las Dependencias de Nivel Central y las Direcciones Territoriales.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es-CO" sz="1400" b="0" i="0" u="none" strike="noStrike" dirty="0">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69298621"/>
                  </a:ext>
                </a:extLst>
              </a:tr>
            </a:tbl>
          </a:graphicData>
        </a:graphic>
      </p:graphicFrame>
      <p:sp>
        <p:nvSpPr>
          <p:cNvPr id="14" name="Rectángulo 13">
            <a:extLst>
              <a:ext uri="{FF2B5EF4-FFF2-40B4-BE49-F238E27FC236}">
                <a16:creationId xmlns:a16="http://schemas.microsoft.com/office/drawing/2014/main" id="{718FA079-5821-4F43-9D80-95CB40C9D3A3}"/>
              </a:ext>
            </a:extLst>
          </p:cNvPr>
          <p:cNvSpPr/>
          <p:nvPr/>
        </p:nvSpPr>
        <p:spPr>
          <a:xfrm>
            <a:off x="754937" y="1236437"/>
            <a:ext cx="1032655"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srgbClr val="70AD47">
                    <a:lumMod val="75000"/>
                  </a:srgbClr>
                </a:solidFill>
                <a:effectLst/>
                <a:uLnTx/>
                <a:uFillTx/>
                <a:latin typeface="Helvetica"/>
                <a:ea typeface="+mn-ea"/>
                <a:cs typeface="+mn-cs"/>
              </a:rPr>
              <a:t>RIESGO 1</a:t>
            </a:r>
            <a:endParaRPr kumimoji="0" lang="es-CO" sz="1400" b="0" i="0" u="none" strike="noStrike" kern="1200" cap="none" spc="0" normalizeH="0" baseline="0" noProof="0" dirty="0">
              <a:ln>
                <a:noFill/>
              </a:ln>
              <a:solidFill>
                <a:prstClr val="black"/>
              </a:solidFill>
              <a:effectLst/>
              <a:uLnTx/>
              <a:uFillTx/>
              <a:latin typeface="Helvetica"/>
              <a:ea typeface="+mn-ea"/>
              <a:cs typeface="+mn-cs"/>
            </a:endParaRPr>
          </a:p>
        </p:txBody>
      </p:sp>
    </p:spTree>
    <p:extLst>
      <p:ext uri="{BB962C8B-B14F-4D97-AF65-F5344CB8AC3E}">
        <p14:creationId xmlns:p14="http://schemas.microsoft.com/office/powerpoint/2010/main" val="325523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6">
            <a:extLst>
              <a:ext uri="{FF2B5EF4-FFF2-40B4-BE49-F238E27FC236}">
                <a16:creationId xmlns:a16="http://schemas.microsoft.com/office/drawing/2014/main" id="{414D1BC0-F2E6-29D5-1BFD-6C2CD8630305}"/>
              </a:ext>
            </a:extLst>
          </p:cNvPr>
          <p:cNvSpPr>
            <a:spLocks noGrp="1"/>
          </p:cNvSpPr>
          <p:nvPr>
            <p:ph type="ctrTitle"/>
          </p:nvPr>
        </p:nvSpPr>
        <p:spPr>
          <a:xfrm>
            <a:off x="3829495" y="443559"/>
            <a:ext cx="4340352" cy="510454"/>
          </a:xfrm>
        </p:spPr>
        <p:txBody>
          <a:bodyPr>
            <a:normAutofit fontScale="90000"/>
          </a:bodyPr>
          <a:lstStyle/>
          <a:p>
            <a:br>
              <a:rPr lang="es-MX" sz="2800" b="1" dirty="0">
                <a:solidFill>
                  <a:schemeClr val="accent6">
                    <a:lumMod val="75000"/>
                  </a:schemeClr>
                </a:solidFill>
              </a:rPr>
            </a:br>
            <a:r>
              <a:rPr lang="es-MX" sz="2800" b="1" dirty="0">
                <a:solidFill>
                  <a:schemeClr val="accent6">
                    <a:lumMod val="75000"/>
                  </a:schemeClr>
                </a:solidFill>
              </a:rPr>
              <a:t>3. </a:t>
            </a:r>
            <a:r>
              <a:rPr lang="es-MX" sz="2800" b="1" dirty="0">
                <a:solidFill>
                  <a:schemeClr val="accent6">
                    <a:lumMod val="75000"/>
                  </a:schemeClr>
                </a:solidFill>
                <a:latin typeface="Helvetica"/>
              </a:rPr>
              <a:t>Matriz Riesgos Fiscales </a:t>
            </a:r>
            <a:br>
              <a:rPr lang="es-MX" sz="2800" b="1" dirty="0">
                <a:solidFill>
                  <a:schemeClr val="accent6">
                    <a:lumMod val="75000"/>
                  </a:schemeClr>
                </a:solidFill>
                <a:latin typeface="Helvetica"/>
              </a:rPr>
            </a:br>
            <a:r>
              <a:rPr lang="es-MX" sz="1600" b="1" dirty="0">
                <a:solidFill>
                  <a:schemeClr val="accent6">
                    <a:lumMod val="75000"/>
                  </a:schemeClr>
                </a:solidFill>
                <a:latin typeface="Helvetica"/>
              </a:rPr>
              <a:t>(Documento Consulta Pública y CIGD)</a:t>
            </a:r>
            <a:endParaRPr lang="es-MX" sz="1600" b="1" dirty="0">
              <a:solidFill>
                <a:schemeClr val="accent6">
                  <a:lumMod val="75000"/>
                </a:schemeClr>
              </a:solidFill>
              <a:ea typeface="Verdana" panose="020B0604030504040204" pitchFamily="34" charset="0"/>
            </a:endParaRPr>
          </a:p>
        </p:txBody>
      </p:sp>
      <p:sp>
        <p:nvSpPr>
          <p:cNvPr id="3" name="Título 6">
            <a:extLst>
              <a:ext uri="{FF2B5EF4-FFF2-40B4-BE49-F238E27FC236}">
                <a16:creationId xmlns:a16="http://schemas.microsoft.com/office/drawing/2014/main" id="{DC730C74-2000-42FC-A0B6-F014367EAE93}"/>
              </a:ext>
            </a:extLst>
          </p:cNvPr>
          <p:cNvSpPr txBox="1">
            <a:spLocks/>
          </p:cNvSpPr>
          <p:nvPr/>
        </p:nvSpPr>
        <p:spPr>
          <a:xfrm>
            <a:off x="1888922" y="3063035"/>
            <a:ext cx="5777218" cy="51045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2800" b="1" i="0" u="none" strike="noStrike" kern="1200" cap="none" spc="0" normalizeH="0" baseline="0" noProof="0" dirty="0">
              <a:ln>
                <a:noFill/>
              </a:ln>
              <a:solidFill>
                <a:srgbClr val="70AD47">
                  <a:lumMod val="75000"/>
                </a:srgbClr>
              </a:solidFill>
              <a:effectLst/>
              <a:uLnTx/>
              <a:uFillTx/>
              <a:latin typeface="Verdana" panose="020B0604030504040204" pitchFamily="34" charset="0"/>
              <a:ea typeface="Verdana" panose="020B0604030504040204" pitchFamily="34" charset="0"/>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6000" b="1" i="0" u="none" strike="noStrike" kern="1200" cap="none" spc="0" normalizeH="0" baseline="0" noProof="0" dirty="0">
              <a:ln>
                <a:noFill/>
              </a:ln>
              <a:solidFill>
                <a:prstClr val="black"/>
              </a:solidFill>
              <a:effectLst/>
              <a:uLnTx/>
              <a:uFillTx/>
              <a:latin typeface="Verdana" panose="020B060403050404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6000" b="1" i="0" u="none" strike="noStrike" kern="1200" cap="none" spc="0" normalizeH="0" baseline="0" noProof="0" dirty="0">
              <a:ln>
                <a:noFill/>
              </a:ln>
              <a:solidFill>
                <a:prstClr val="black"/>
              </a:solidFill>
              <a:effectLst/>
              <a:uLnTx/>
              <a:uFillTx/>
              <a:latin typeface="Verdana" panose="020B060403050404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Verdana" panose="020B0604030504040204" pitchFamily="34" charset="0"/>
                <a:ea typeface="+mj-ea"/>
                <a:cs typeface="+mj-cs"/>
              </a:rPr>
              <a:t> </a:t>
            </a:r>
            <a:endParaRPr kumimoji="0" lang="es-MX" sz="2800" b="1" i="0" u="none" strike="noStrike" kern="1200" cap="none" spc="0" normalizeH="0" baseline="0" noProof="0" dirty="0">
              <a:ln>
                <a:noFill/>
              </a:ln>
              <a:solidFill>
                <a:srgbClr val="70AD47">
                  <a:lumMod val="75000"/>
                </a:srgbClr>
              </a:solidFill>
              <a:effectLst/>
              <a:uLnTx/>
              <a:uFillTx/>
              <a:latin typeface="Verdana" panose="020B0604030504040204" pitchFamily="34" charset="0"/>
              <a:ea typeface="Verdana" panose="020B0604030504040204" pitchFamily="34" charset="0"/>
              <a:cs typeface="+mj-cs"/>
            </a:endParaRPr>
          </a:p>
        </p:txBody>
      </p:sp>
      <p:sp>
        <p:nvSpPr>
          <p:cNvPr id="14" name="Rectángulo 13">
            <a:extLst>
              <a:ext uri="{FF2B5EF4-FFF2-40B4-BE49-F238E27FC236}">
                <a16:creationId xmlns:a16="http://schemas.microsoft.com/office/drawing/2014/main" id="{718FA079-5821-4F43-9D80-95CB40C9D3A3}"/>
              </a:ext>
            </a:extLst>
          </p:cNvPr>
          <p:cNvSpPr/>
          <p:nvPr/>
        </p:nvSpPr>
        <p:spPr>
          <a:xfrm>
            <a:off x="754937" y="1236437"/>
            <a:ext cx="1032655"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srgbClr val="70AD47">
                    <a:lumMod val="75000"/>
                  </a:srgbClr>
                </a:solidFill>
                <a:effectLst/>
                <a:uLnTx/>
                <a:uFillTx/>
                <a:latin typeface="Helvetica"/>
                <a:ea typeface="+mn-ea"/>
                <a:cs typeface="+mn-cs"/>
              </a:rPr>
              <a:t>RIESGO 2</a:t>
            </a:r>
            <a:endParaRPr kumimoji="0" lang="es-CO" sz="1400" b="0" i="0" u="none" strike="noStrike" kern="1200" cap="none" spc="0" normalizeH="0" baseline="0" noProof="0" dirty="0">
              <a:ln>
                <a:noFill/>
              </a:ln>
              <a:solidFill>
                <a:prstClr val="black"/>
              </a:solidFill>
              <a:effectLst/>
              <a:uLnTx/>
              <a:uFillTx/>
              <a:latin typeface="Helvetica"/>
              <a:ea typeface="+mn-ea"/>
              <a:cs typeface="+mn-cs"/>
            </a:endParaRPr>
          </a:p>
        </p:txBody>
      </p:sp>
      <p:graphicFrame>
        <p:nvGraphicFramePr>
          <p:cNvPr id="2" name="Tabla 1">
            <a:extLst>
              <a:ext uri="{FF2B5EF4-FFF2-40B4-BE49-F238E27FC236}">
                <a16:creationId xmlns:a16="http://schemas.microsoft.com/office/drawing/2014/main" id="{4ACE0859-5FEA-42BA-A351-147BF9155DAA}"/>
              </a:ext>
            </a:extLst>
          </p:cNvPr>
          <p:cNvGraphicFramePr>
            <a:graphicFrameLocks noGrp="1"/>
          </p:cNvGraphicFramePr>
          <p:nvPr>
            <p:extLst>
              <p:ext uri="{D42A27DB-BD31-4B8C-83A1-F6EECF244321}">
                <p14:modId xmlns:p14="http://schemas.microsoft.com/office/powerpoint/2010/main" val="3421615466"/>
              </p:ext>
            </p:extLst>
          </p:nvPr>
        </p:nvGraphicFramePr>
        <p:xfrm>
          <a:off x="754937" y="1713227"/>
          <a:ext cx="10682559" cy="4227056"/>
        </p:xfrm>
        <a:graphic>
          <a:graphicData uri="http://schemas.openxmlformats.org/drawingml/2006/table">
            <a:tbl>
              <a:tblPr/>
              <a:tblGrid>
                <a:gridCol w="888108">
                  <a:extLst>
                    <a:ext uri="{9D8B030D-6E8A-4147-A177-3AD203B41FA5}">
                      <a16:colId xmlns:a16="http://schemas.microsoft.com/office/drawing/2014/main" val="150156700"/>
                    </a:ext>
                  </a:extLst>
                </a:gridCol>
                <a:gridCol w="1956667">
                  <a:extLst>
                    <a:ext uri="{9D8B030D-6E8A-4147-A177-3AD203B41FA5}">
                      <a16:colId xmlns:a16="http://schemas.microsoft.com/office/drawing/2014/main" val="3588553077"/>
                    </a:ext>
                  </a:extLst>
                </a:gridCol>
                <a:gridCol w="1211799">
                  <a:extLst>
                    <a:ext uri="{9D8B030D-6E8A-4147-A177-3AD203B41FA5}">
                      <a16:colId xmlns:a16="http://schemas.microsoft.com/office/drawing/2014/main" val="3151556280"/>
                    </a:ext>
                  </a:extLst>
                </a:gridCol>
                <a:gridCol w="2267955">
                  <a:extLst>
                    <a:ext uri="{9D8B030D-6E8A-4147-A177-3AD203B41FA5}">
                      <a16:colId xmlns:a16="http://schemas.microsoft.com/office/drawing/2014/main" val="739666879"/>
                    </a:ext>
                  </a:extLst>
                </a:gridCol>
                <a:gridCol w="2501420">
                  <a:extLst>
                    <a:ext uri="{9D8B030D-6E8A-4147-A177-3AD203B41FA5}">
                      <a16:colId xmlns:a16="http://schemas.microsoft.com/office/drawing/2014/main" val="3197279547"/>
                    </a:ext>
                  </a:extLst>
                </a:gridCol>
                <a:gridCol w="1856610">
                  <a:extLst>
                    <a:ext uri="{9D8B030D-6E8A-4147-A177-3AD203B41FA5}">
                      <a16:colId xmlns:a16="http://schemas.microsoft.com/office/drawing/2014/main" val="1895508440"/>
                    </a:ext>
                  </a:extLst>
                </a:gridCol>
              </a:tblGrid>
              <a:tr h="523780">
                <a:tc>
                  <a:txBody>
                    <a:bodyPr/>
                    <a:lstStyle/>
                    <a:p>
                      <a:pPr algn="ctr" fontAlgn="ctr"/>
                      <a:r>
                        <a:rPr lang="es-CO" sz="1100" b="1" i="0" u="none" strike="noStrike">
                          <a:solidFill>
                            <a:srgbClr val="FFFFFF"/>
                          </a:solidFill>
                          <a:effectLst/>
                          <a:latin typeface="Arial Narrow" panose="020B0606020202030204" pitchFamily="34" charset="0"/>
                        </a:rPr>
                        <a:t>CAUSA INMEDIATA </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100" b="1" i="0" u="none" strike="noStrike">
                          <a:solidFill>
                            <a:srgbClr val="FFFFFF"/>
                          </a:solidFill>
                          <a:effectLst/>
                          <a:latin typeface="Arial Narrow" panose="020B0606020202030204" pitchFamily="34" charset="0"/>
                        </a:rPr>
                        <a:t>FACTOR ASOCIADO</a:t>
                      </a:r>
                      <a:br>
                        <a:rPr lang="es-CO" sz="1100" b="1" i="0" u="none" strike="noStrike">
                          <a:solidFill>
                            <a:srgbClr val="FFFFFF"/>
                          </a:solidFill>
                          <a:effectLst/>
                          <a:latin typeface="Arial Narrow" panose="020B0606020202030204" pitchFamily="34" charset="0"/>
                        </a:rPr>
                      </a:br>
                      <a:r>
                        <a:rPr lang="es-CO" sz="1100" b="1" i="0" u="none" strike="noStrike">
                          <a:solidFill>
                            <a:srgbClr val="FFFFFF"/>
                          </a:solidFill>
                          <a:effectLst/>
                          <a:latin typeface="Arial Narrow" panose="020B0606020202030204" pitchFamily="34" charset="0"/>
                        </a:rPr>
                        <a:t>(CONTEXTO)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100" b="1" i="0" u="none" strike="noStrike">
                          <a:solidFill>
                            <a:srgbClr val="FFFFFF"/>
                          </a:solidFill>
                          <a:effectLst/>
                          <a:latin typeface="Arial Narrow" panose="020B0606020202030204" pitchFamily="34" charset="0"/>
                        </a:rPr>
                        <a:t>CAUSA RAIZ</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100" b="1" i="0" u="none" strike="noStrike">
                          <a:solidFill>
                            <a:srgbClr val="FFFFFF"/>
                          </a:solidFill>
                          <a:effectLst/>
                          <a:latin typeface="Arial Narrow" panose="020B0606020202030204" pitchFamily="34" charset="0"/>
                        </a:rPr>
                        <a:t>DESCRIPCIÓN DE RIESGO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100" b="1" i="0" u="none" strike="noStrike">
                          <a:solidFill>
                            <a:srgbClr val="FFFFFF"/>
                          </a:solidFill>
                          <a:effectLst/>
                          <a:latin typeface="Arial Narrow" panose="020B0606020202030204" pitchFamily="34" charset="0"/>
                        </a:rPr>
                        <a:t>DESCRIPCION DEL CONTROL</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6B0A"/>
                    </a:solidFill>
                  </a:tcPr>
                </a:tc>
                <a:tc>
                  <a:txBody>
                    <a:bodyPr/>
                    <a:lstStyle/>
                    <a:p>
                      <a:pPr algn="ctr" fontAlgn="ctr"/>
                      <a:r>
                        <a:rPr lang="es-CO" sz="1100" b="1" i="0" u="none" strike="noStrike">
                          <a:solidFill>
                            <a:srgbClr val="FFFFFF"/>
                          </a:solidFill>
                          <a:effectLst/>
                          <a:latin typeface="Arial Narrow" panose="020B0606020202030204" pitchFamily="34" charset="0"/>
                        </a:rPr>
                        <a:t>PLAN DE MANEJO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E26B0A"/>
                    </a:solidFill>
                  </a:tcPr>
                </a:tc>
                <a:extLst>
                  <a:ext uri="{0D108BD9-81ED-4DB2-BD59-A6C34878D82A}">
                    <a16:rowId xmlns:a16="http://schemas.microsoft.com/office/drawing/2014/main" val="2856474286"/>
                  </a:ext>
                </a:extLst>
              </a:tr>
              <a:tr h="1635808">
                <a:tc>
                  <a:txBody>
                    <a:bodyPr/>
                    <a:lstStyle/>
                    <a:p>
                      <a:pPr algn="ctr" fontAlgn="t"/>
                      <a:r>
                        <a:rPr lang="es-MX" sz="1100" b="0" i="0" u="none" strike="noStrike">
                          <a:solidFill>
                            <a:srgbClr val="000000"/>
                          </a:solidFill>
                          <a:effectLst/>
                          <a:latin typeface="Arial Narrow" panose="020B0606020202030204" pitchFamily="34" charset="0"/>
                        </a:rPr>
                        <a:t>Apropiación indebida de los recursos de recaudo de boletería de entrada a áreas protegidas con vocación ecoturística</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100" b="0" i="0" u="none" strike="noStrike">
                          <a:solidFill>
                            <a:srgbClr val="000000"/>
                          </a:solidFill>
                          <a:effectLst/>
                          <a:latin typeface="Arial Narrow" panose="020B0606020202030204" pitchFamily="34" charset="0"/>
                        </a:rPr>
                        <a:t>Interno. Máquinas o equipo: capacidades y características de la infraestructura, disponibilidad de hardware y software; desarrollo, producción, mantenimiento de sistemas de información.</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100" b="0" i="0" u="none" strike="noStrike">
                          <a:solidFill>
                            <a:srgbClr val="000000"/>
                          </a:solidFill>
                          <a:effectLst/>
                          <a:latin typeface="Arial Narrow" panose="020B0606020202030204" pitchFamily="34" charset="0"/>
                        </a:rPr>
                        <a:t>Ausencia de mecanismos de control sistematizados para el registro de ingreso a los parques y el recaudo de boletería.</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100" b="0" i="0" u="none" strike="noStrike" dirty="0">
                          <a:solidFill>
                            <a:srgbClr val="000000"/>
                          </a:solidFill>
                          <a:effectLst/>
                          <a:latin typeface="Arial Narrow" panose="020B0606020202030204" pitchFamily="34" charset="0"/>
                        </a:rPr>
                        <a:t>Posibilidad de efecto dañoso sobre los recursos públicos por  apropiación indebida de los dineros recaudados de boletería, debido a  entrada a áreas protegidas con vocación ecoturística, debido a la ausencia de mecanismos de control sistematizados para el registro de ingreso a los parques y el recaudo de boletería y a una insuficiente confiabilidad y oportunidad en el reporte de las cifras sobre el número de visitantes a las áreas protegidas con vocación ecoturística.</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100" b="0" i="0" u="none" strike="noStrike">
                          <a:solidFill>
                            <a:srgbClr val="000000"/>
                          </a:solidFill>
                          <a:effectLst/>
                          <a:latin typeface="Arial Narrow" panose="020B0606020202030204" pitchFamily="34" charset="0"/>
                        </a:rPr>
                        <a:t>El Jefe del área donde el recaudo de los Derechos de ingreso sea realizado por un tercero realiza conciliaciones de recaudo mensuales con el tercero. La conciliación debe ir firmada por el Jefe del área protegida.</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MX" sz="1100" b="0" i="0" u="none" strike="noStrike">
                          <a:solidFill>
                            <a:srgbClr val="000000"/>
                          </a:solidFill>
                          <a:effectLst/>
                          <a:latin typeface="Arial Narrow" panose="020B0606020202030204" pitchFamily="34" charset="0"/>
                        </a:rPr>
                        <a:t>Gestionar la implementacion de la pasarela de reservas, desarrollando las mesas de trabajo que se requieran para tal fin y convocando a las áreas responsables. Coordinar un plan de trabajo que permita realizar las reservas y pagos de manera electrónica.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63083827"/>
                  </a:ext>
                </a:extLst>
              </a:tr>
              <a:tr h="1377947">
                <a:tc>
                  <a:txBody>
                    <a:bodyPr/>
                    <a:lstStyle/>
                    <a:p>
                      <a:pPr algn="ctr" fontAlgn="t"/>
                      <a:r>
                        <a:rPr lang="es-CO" sz="1100" b="0" i="0" u="none" strike="noStrike">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100" b="0" i="0" u="none" strike="noStrike" dirty="0">
                          <a:solidFill>
                            <a:srgbClr val="000000"/>
                          </a:solidFill>
                          <a:effectLst/>
                          <a:latin typeface="Arial Narrow" panose="020B0606020202030204" pitchFamily="34" charset="0"/>
                        </a:rPr>
                        <a:t>Interno. Método: dinámica y capacidades de los procesos, lineamientos, gestión del conocimiento,  planeación institucional, comunicación interna y  ﬂujo de la información necesaria para el desarrollo de las operaciones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100" b="0" i="0" u="none" strike="noStrike" dirty="0">
                          <a:solidFill>
                            <a:srgbClr val="000000"/>
                          </a:solidFill>
                          <a:effectLst/>
                          <a:latin typeface="Arial Narrow" panose="020B0606020202030204" pitchFamily="34" charset="0"/>
                        </a:rPr>
                        <a:t>Insuficiente </a:t>
                      </a:r>
                      <a:r>
                        <a:rPr lang="es-MX" sz="1100" b="0" i="0" u="none" strike="noStrike" dirty="0" err="1">
                          <a:solidFill>
                            <a:srgbClr val="000000"/>
                          </a:solidFill>
                          <a:effectLst/>
                          <a:latin typeface="Arial Narrow" panose="020B0606020202030204" pitchFamily="34" charset="0"/>
                        </a:rPr>
                        <a:t>confiabidad</a:t>
                      </a:r>
                      <a:r>
                        <a:rPr lang="es-MX" sz="1100" b="0" i="0" u="none" strike="noStrike" dirty="0">
                          <a:solidFill>
                            <a:srgbClr val="000000"/>
                          </a:solidFill>
                          <a:effectLst/>
                          <a:latin typeface="Arial Narrow" panose="020B0606020202030204" pitchFamily="34" charset="0"/>
                        </a:rPr>
                        <a:t> y oportunidad en el reporte de las cifras sobre el número de visitantes a las áreas protegidas con vocación ecoturística.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100" b="0" i="0" u="none" strike="noStrike">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100" b="0" i="0" u="none" strike="noStrike">
                          <a:solidFill>
                            <a:srgbClr val="000000"/>
                          </a:solidFill>
                          <a:effectLst/>
                          <a:latin typeface="Arial Narrow" panose="020B0606020202030204" pitchFamily="34" charset="0"/>
                        </a:rPr>
                        <a:t>El Jefe del área  remite  mediante ORFEO a la Dirección Territorial un informe semanal con los respectivos soportes de la matriz de ingreso a visitantes,  dentro de los tres primeros días calendario del mes siguiente. Si el recaudo es por un tercero,  el informe se debe remitir máximo el sexto día calendario a la DT.</a:t>
                      </a:r>
                      <a:br>
                        <a:rPr lang="es-MX" sz="1100" b="0" i="0" u="none" strike="noStrike">
                          <a:solidFill>
                            <a:srgbClr val="000000"/>
                          </a:solidFill>
                          <a:effectLst/>
                          <a:latin typeface="Arial Narrow" panose="020B0606020202030204" pitchFamily="34" charset="0"/>
                        </a:rPr>
                      </a:br>
                      <a:r>
                        <a:rPr lang="es-MX" sz="1100" b="0" i="0" u="none" strike="noStrike">
                          <a:solidFill>
                            <a:srgbClr val="000000"/>
                          </a:solidFill>
                          <a:effectLst/>
                          <a:latin typeface="Arial Narrow" panose="020B0606020202030204" pitchFamily="34" charset="0"/>
                        </a:rPr>
                        <a:t>Realiza informes de cierres de caja diarios, los cuales se deben remitir como soporte del informe de recaudo que se envía a la Dirección Territorial.</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MX" sz="1100" b="0" i="0" u="none" strike="noStrike" dirty="0">
                          <a:solidFill>
                            <a:srgbClr val="000000"/>
                          </a:solidFill>
                          <a:effectLst/>
                          <a:latin typeface="Arial Narrow" panose="020B0606020202030204" pitchFamily="34" charset="0"/>
                        </a:rPr>
                        <a:t>Revisar el procedimiento de recaudo y fortalecer controles, incluyendo tiempos, responsables </a:t>
                      </a:r>
                      <a:r>
                        <a:rPr lang="es-MX" sz="1100" b="0" i="0" u="none" strike="noStrike" dirty="0" err="1">
                          <a:solidFill>
                            <a:srgbClr val="000000"/>
                          </a:solidFill>
                          <a:effectLst/>
                          <a:latin typeface="Arial Narrow" panose="020B0606020202030204" pitchFamily="34" charset="0"/>
                        </a:rPr>
                        <a:t>clatos</a:t>
                      </a:r>
                      <a:r>
                        <a:rPr lang="es-MX" sz="1100" b="0" i="0" u="none" strike="noStrike" dirty="0">
                          <a:solidFill>
                            <a:srgbClr val="000000"/>
                          </a:solidFill>
                          <a:effectLst/>
                          <a:latin typeface="Arial Narrow" panose="020B0606020202030204" pitchFamily="34" charset="0"/>
                        </a:rPr>
                        <a:t> y puntos de control con decisiones.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66139750"/>
                  </a:ext>
                </a:extLst>
              </a:tr>
            </a:tbl>
          </a:graphicData>
        </a:graphic>
      </p:graphicFrame>
    </p:spTree>
    <p:extLst>
      <p:ext uri="{BB962C8B-B14F-4D97-AF65-F5344CB8AC3E}">
        <p14:creationId xmlns:p14="http://schemas.microsoft.com/office/powerpoint/2010/main" val="147262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6">
            <a:extLst>
              <a:ext uri="{FF2B5EF4-FFF2-40B4-BE49-F238E27FC236}">
                <a16:creationId xmlns:a16="http://schemas.microsoft.com/office/drawing/2014/main" id="{414D1BC0-F2E6-29D5-1BFD-6C2CD8630305}"/>
              </a:ext>
            </a:extLst>
          </p:cNvPr>
          <p:cNvSpPr>
            <a:spLocks noGrp="1"/>
          </p:cNvSpPr>
          <p:nvPr>
            <p:ph type="ctrTitle"/>
          </p:nvPr>
        </p:nvSpPr>
        <p:spPr>
          <a:xfrm>
            <a:off x="3829495" y="443559"/>
            <a:ext cx="4340352" cy="510454"/>
          </a:xfrm>
        </p:spPr>
        <p:txBody>
          <a:bodyPr>
            <a:normAutofit fontScale="90000"/>
          </a:bodyPr>
          <a:lstStyle/>
          <a:p>
            <a:br>
              <a:rPr lang="es-MX" sz="2800" b="1" dirty="0">
                <a:solidFill>
                  <a:schemeClr val="accent6">
                    <a:lumMod val="75000"/>
                  </a:schemeClr>
                </a:solidFill>
              </a:rPr>
            </a:br>
            <a:r>
              <a:rPr lang="es-MX" sz="2800" b="1" dirty="0">
                <a:solidFill>
                  <a:schemeClr val="accent6">
                    <a:lumMod val="75000"/>
                  </a:schemeClr>
                </a:solidFill>
              </a:rPr>
              <a:t>3. </a:t>
            </a:r>
            <a:r>
              <a:rPr lang="es-MX" sz="2800" b="1" dirty="0">
                <a:solidFill>
                  <a:schemeClr val="accent6">
                    <a:lumMod val="75000"/>
                  </a:schemeClr>
                </a:solidFill>
                <a:latin typeface="Helvetica"/>
              </a:rPr>
              <a:t>Matriz Riesgos Fiscales </a:t>
            </a:r>
            <a:br>
              <a:rPr lang="es-MX" sz="2800" b="1" dirty="0">
                <a:solidFill>
                  <a:schemeClr val="accent6">
                    <a:lumMod val="75000"/>
                  </a:schemeClr>
                </a:solidFill>
                <a:latin typeface="Helvetica"/>
              </a:rPr>
            </a:br>
            <a:r>
              <a:rPr lang="es-MX" sz="1600" b="1" dirty="0">
                <a:solidFill>
                  <a:schemeClr val="accent6">
                    <a:lumMod val="75000"/>
                  </a:schemeClr>
                </a:solidFill>
                <a:latin typeface="Helvetica"/>
              </a:rPr>
              <a:t>(Documento Consulta Pública y CIGD)</a:t>
            </a:r>
            <a:endParaRPr lang="es-MX" sz="1600" b="1" dirty="0">
              <a:solidFill>
                <a:schemeClr val="accent6">
                  <a:lumMod val="75000"/>
                </a:schemeClr>
              </a:solidFill>
              <a:ea typeface="Verdana" panose="020B0604030504040204" pitchFamily="34" charset="0"/>
            </a:endParaRPr>
          </a:p>
        </p:txBody>
      </p:sp>
      <p:sp>
        <p:nvSpPr>
          <p:cNvPr id="3" name="Título 6">
            <a:extLst>
              <a:ext uri="{FF2B5EF4-FFF2-40B4-BE49-F238E27FC236}">
                <a16:creationId xmlns:a16="http://schemas.microsoft.com/office/drawing/2014/main" id="{DC730C74-2000-42FC-A0B6-F014367EAE93}"/>
              </a:ext>
            </a:extLst>
          </p:cNvPr>
          <p:cNvSpPr txBox="1">
            <a:spLocks/>
          </p:cNvSpPr>
          <p:nvPr/>
        </p:nvSpPr>
        <p:spPr>
          <a:xfrm>
            <a:off x="1888922" y="3063035"/>
            <a:ext cx="5777218" cy="51045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2800" b="1" i="0" u="none" strike="noStrike" kern="1200" cap="none" spc="0" normalizeH="0" baseline="0" noProof="0" dirty="0">
              <a:ln>
                <a:noFill/>
              </a:ln>
              <a:solidFill>
                <a:srgbClr val="70AD47">
                  <a:lumMod val="75000"/>
                </a:srgbClr>
              </a:solidFill>
              <a:effectLst/>
              <a:uLnTx/>
              <a:uFillTx/>
              <a:latin typeface="Verdana" panose="020B0604030504040204" pitchFamily="34" charset="0"/>
              <a:ea typeface="Verdana" panose="020B0604030504040204" pitchFamily="34" charset="0"/>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6000" b="1" i="0" u="none" strike="noStrike" kern="1200" cap="none" spc="0" normalizeH="0" baseline="0" noProof="0" dirty="0">
              <a:ln>
                <a:noFill/>
              </a:ln>
              <a:solidFill>
                <a:prstClr val="black"/>
              </a:solidFill>
              <a:effectLst/>
              <a:uLnTx/>
              <a:uFillTx/>
              <a:latin typeface="Verdana" panose="020B060403050404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6000" b="1" i="0" u="none" strike="noStrike" kern="1200" cap="none" spc="0" normalizeH="0" baseline="0" noProof="0" dirty="0">
              <a:ln>
                <a:noFill/>
              </a:ln>
              <a:solidFill>
                <a:prstClr val="black"/>
              </a:solidFill>
              <a:effectLst/>
              <a:uLnTx/>
              <a:uFillTx/>
              <a:latin typeface="Verdana" panose="020B060403050404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Verdana" panose="020B0604030504040204" pitchFamily="34" charset="0"/>
                <a:ea typeface="+mj-ea"/>
                <a:cs typeface="+mj-cs"/>
              </a:rPr>
              <a:t> </a:t>
            </a:r>
            <a:endParaRPr kumimoji="0" lang="es-MX" sz="2800" b="1" i="0" u="none" strike="noStrike" kern="1200" cap="none" spc="0" normalizeH="0" baseline="0" noProof="0" dirty="0">
              <a:ln>
                <a:noFill/>
              </a:ln>
              <a:solidFill>
                <a:srgbClr val="70AD47">
                  <a:lumMod val="75000"/>
                </a:srgbClr>
              </a:solidFill>
              <a:effectLst/>
              <a:uLnTx/>
              <a:uFillTx/>
              <a:latin typeface="Verdana" panose="020B0604030504040204" pitchFamily="34" charset="0"/>
              <a:ea typeface="Verdana" panose="020B0604030504040204" pitchFamily="34" charset="0"/>
              <a:cs typeface="+mj-cs"/>
            </a:endParaRPr>
          </a:p>
        </p:txBody>
      </p:sp>
      <p:sp>
        <p:nvSpPr>
          <p:cNvPr id="14" name="Rectángulo 13">
            <a:extLst>
              <a:ext uri="{FF2B5EF4-FFF2-40B4-BE49-F238E27FC236}">
                <a16:creationId xmlns:a16="http://schemas.microsoft.com/office/drawing/2014/main" id="{718FA079-5821-4F43-9D80-95CB40C9D3A3}"/>
              </a:ext>
            </a:extLst>
          </p:cNvPr>
          <p:cNvSpPr/>
          <p:nvPr/>
        </p:nvSpPr>
        <p:spPr>
          <a:xfrm>
            <a:off x="920837" y="894263"/>
            <a:ext cx="108234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srgbClr val="70AD47">
                    <a:lumMod val="75000"/>
                  </a:srgbClr>
                </a:solidFill>
                <a:effectLst/>
                <a:uLnTx/>
                <a:uFillTx/>
                <a:latin typeface="Helvetica"/>
                <a:ea typeface="+mn-ea"/>
                <a:cs typeface="+mn-cs"/>
              </a:rPr>
              <a:t>RIESGO 3 </a:t>
            </a:r>
            <a:endParaRPr kumimoji="0" lang="es-CO" sz="1400" b="0" i="0" u="none" strike="noStrike" kern="1200" cap="none" spc="0" normalizeH="0" baseline="0" noProof="0" dirty="0">
              <a:ln>
                <a:noFill/>
              </a:ln>
              <a:solidFill>
                <a:prstClr val="black"/>
              </a:solidFill>
              <a:effectLst/>
              <a:uLnTx/>
              <a:uFillTx/>
              <a:latin typeface="Helvetica"/>
              <a:ea typeface="+mn-ea"/>
              <a:cs typeface="+mn-cs"/>
            </a:endParaRPr>
          </a:p>
        </p:txBody>
      </p:sp>
      <p:graphicFrame>
        <p:nvGraphicFramePr>
          <p:cNvPr id="2" name="Tabla 1">
            <a:extLst>
              <a:ext uri="{FF2B5EF4-FFF2-40B4-BE49-F238E27FC236}">
                <a16:creationId xmlns:a16="http://schemas.microsoft.com/office/drawing/2014/main" id="{6C7052D3-1885-4860-B297-1BCE14394BFF}"/>
              </a:ext>
            </a:extLst>
          </p:cNvPr>
          <p:cNvGraphicFramePr>
            <a:graphicFrameLocks noGrp="1"/>
          </p:cNvGraphicFramePr>
          <p:nvPr>
            <p:extLst>
              <p:ext uri="{D42A27DB-BD31-4B8C-83A1-F6EECF244321}">
                <p14:modId xmlns:p14="http://schemas.microsoft.com/office/powerpoint/2010/main" val="3065224209"/>
              </p:ext>
            </p:extLst>
          </p:nvPr>
        </p:nvGraphicFramePr>
        <p:xfrm>
          <a:off x="272716" y="1202040"/>
          <a:ext cx="11758864" cy="5424360"/>
        </p:xfrm>
        <a:graphic>
          <a:graphicData uri="http://schemas.openxmlformats.org/drawingml/2006/table">
            <a:tbl>
              <a:tblPr/>
              <a:tblGrid>
                <a:gridCol w="1023570">
                  <a:extLst>
                    <a:ext uri="{9D8B030D-6E8A-4147-A177-3AD203B41FA5}">
                      <a16:colId xmlns:a16="http://schemas.microsoft.com/office/drawing/2014/main" val="1495024652"/>
                    </a:ext>
                  </a:extLst>
                </a:gridCol>
                <a:gridCol w="2144623">
                  <a:extLst>
                    <a:ext uri="{9D8B030D-6E8A-4147-A177-3AD203B41FA5}">
                      <a16:colId xmlns:a16="http://schemas.microsoft.com/office/drawing/2014/main" val="3626907292"/>
                    </a:ext>
                  </a:extLst>
                </a:gridCol>
                <a:gridCol w="1328205">
                  <a:extLst>
                    <a:ext uri="{9D8B030D-6E8A-4147-A177-3AD203B41FA5}">
                      <a16:colId xmlns:a16="http://schemas.microsoft.com/office/drawing/2014/main" val="2451528500"/>
                    </a:ext>
                  </a:extLst>
                </a:gridCol>
                <a:gridCol w="1803865">
                  <a:extLst>
                    <a:ext uri="{9D8B030D-6E8A-4147-A177-3AD203B41FA5}">
                      <a16:colId xmlns:a16="http://schemas.microsoft.com/office/drawing/2014/main" val="3186022345"/>
                    </a:ext>
                  </a:extLst>
                </a:gridCol>
                <a:gridCol w="2874322">
                  <a:extLst>
                    <a:ext uri="{9D8B030D-6E8A-4147-A177-3AD203B41FA5}">
                      <a16:colId xmlns:a16="http://schemas.microsoft.com/office/drawing/2014/main" val="4171249685"/>
                    </a:ext>
                  </a:extLst>
                </a:gridCol>
                <a:gridCol w="2584279">
                  <a:extLst>
                    <a:ext uri="{9D8B030D-6E8A-4147-A177-3AD203B41FA5}">
                      <a16:colId xmlns:a16="http://schemas.microsoft.com/office/drawing/2014/main" val="806822191"/>
                    </a:ext>
                  </a:extLst>
                </a:gridCol>
              </a:tblGrid>
              <a:tr h="250273">
                <a:tc>
                  <a:txBody>
                    <a:bodyPr/>
                    <a:lstStyle/>
                    <a:p>
                      <a:pPr algn="ctr" fontAlgn="ctr"/>
                      <a:r>
                        <a:rPr lang="es-CO" sz="1050" b="1" i="0" u="none" strike="noStrike">
                          <a:solidFill>
                            <a:srgbClr val="FFFFFF"/>
                          </a:solidFill>
                          <a:effectLst/>
                          <a:latin typeface="Arial Narrow" panose="020B0606020202030204" pitchFamily="34" charset="0"/>
                        </a:rPr>
                        <a:t>CAUSA INMEDIATA </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050" b="1" i="0" u="none" strike="noStrike" dirty="0">
                          <a:solidFill>
                            <a:srgbClr val="FFFFFF"/>
                          </a:solidFill>
                          <a:effectLst/>
                          <a:latin typeface="Arial Narrow" panose="020B0606020202030204" pitchFamily="34" charset="0"/>
                        </a:rPr>
                        <a:t>FACTOR ASOCIADO</a:t>
                      </a:r>
                      <a:br>
                        <a:rPr lang="es-CO" sz="1050" b="1" i="0" u="none" strike="noStrike" dirty="0">
                          <a:solidFill>
                            <a:srgbClr val="FFFFFF"/>
                          </a:solidFill>
                          <a:effectLst/>
                          <a:latin typeface="Arial Narrow" panose="020B0606020202030204" pitchFamily="34" charset="0"/>
                        </a:rPr>
                      </a:br>
                      <a:r>
                        <a:rPr lang="es-CO" sz="1050" b="1" i="0" u="none" strike="noStrike" dirty="0">
                          <a:solidFill>
                            <a:srgbClr val="FFFFFF"/>
                          </a:solidFill>
                          <a:effectLst/>
                          <a:latin typeface="Arial Narrow" panose="020B0606020202030204" pitchFamily="34" charset="0"/>
                        </a:rPr>
                        <a:t>(</a:t>
                      </a:r>
                      <a:r>
                        <a:rPr lang="es-CO" sz="1600" b="1" i="0" u="none" strike="noStrike" dirty="0">
                          <a:solidFill>
                            <a:srgbClr val="FFFFFF"/>
                          </a:solidFill>
                          <a:effectLst/>
                          <a:latin typeface="Arial Narrow" panose="020B0606020202030204" pitchFamily="34" charset="0"/>
                        </a:rPr>
                        <a:t>CONTEXTO</a:t>
                      </a:r>
                      <a:r>
                        <a:rPr lang="es-CO" sz="1050" b="1" i="0" u="none" strike="noStrike" dirty="0">
                          <a:solidFill>
                            <a:srgbClr val="FFFFFF"/>
                          </a:solidFill>
                          <a:effectLst/>
                          <a:latin typeface="Arial Narrow" panose="020B0606020202030204" pitchFamily="34" charset="0"/>
                        </a:rPr>
                        <a:t>)</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050" b="1" i="0" u="none" strike="noStrike">
                          <a:solidFill>
                            <a:srgbClr val="FFFFFF"/>
                          </a:solidFill>
                          <a:effectLst/>
                          <a:latin typeface="Arial Narrow" panose="020B0606020202030204" pitchFamily="34" charset="0"/>
                        </a:rPr>
                        <a:t>CAUSA RAIZ</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050" b="1" i="0" u="none" strike="noStrike">
                          <a:solidFill>
                            <a:srgbClr val="FFFFFF"/>
                          </a:solidFill>
                          <a:effectLst/>
                          <a:latin typeface="Arial Narrow" panose="020B0606020202030204" pitchFamily="34" charset="0"/>
                        </a:rPr>
                        <a:t>DESCRIPCIÓN DE RIESGO</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050" b="1" i="0" u="none" strike="noStrike">
                          <a:solidFill>
                            <a:srgbClr val="FFFFFF"/>
                          </a:solidFill>
                          <a:effectLst/>
                          <a:latin typeface="Arial Narrow" panose="020B0606020202030204" pitchFamily="34" charset="0"/>
                        </a:rPr>
                        <a:t>DESCRIPCION DEL CONTROL</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050" b="1" i="0" u="none" strike="noStrike">
                          <a:solidFill>
                            <a:srgbClr val="FFFFFF"/>
                          </a:solidFill>
                          <a:effectLst/>
                          <a:latin typeface="Arial Narrow" panose="020B0606020202030204" pitchFamily="34" charset="0"/>
                        </a:rPr>
                        <a:t>PLAN DE MANEJO</a:t>
                      </a:r>
                    </a:p>
                  </a:txBody>
                  <a:tcPr marL="5985" marR="5985" marT="59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6B0A"/>
                    </a:solidFill>
                  </a:tcPr>
                </a:tc>
                <a:extLst>
                  <a:ext uri="{0D108BD9-81ED-4DB2-BD59-A6C34878D82A}">
                    <a16:rowId xmlns:a16="http://schemas.microsoft.com/office/drawing/2014/main" val="2304126538"/>
                  </a:ext>
                </a:extLst>
              </a:tr>
              <a:tr h="1956180">
                <a:tc>
                  <a:txBody>
                    <a:bodyPr/>
                    <a:lstStyle/>
                    <a:p>
                      <a:pPr algn="ctr" fontAlgn="t"/>
                      <a:r>
                        <a:rPr lang="es-MX" sz="1050" b="0" i="0" u="none" strike="noStrike" dirty="0">
                          <a:solidFill>
                            <a:srgbClr val="000000"/>
                          </a:solidFill>
                          <a:effectLst/>
                          <a:latin typeface="Arial Narrow" panose="020B0606020202030204" pitchFamily="34" charset="0"/>
                        </a:rPr>
                        <a:t>Apropiación indebida de los recursos de recaudo de boletería de entrada a áreas protegidas con vocación ecoturística</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050" b="0" i="0" u="none" strike="noStrike" dirty="0">
                          <a:solidFill>
                            <a:srgbClr val="000000"/>
                          </a:solidFill>
                          <a:effectLst/>
                          <a:latin typeface="Arial Narrow" panose="020B0606020202030204" pitchFamily="34" charset="0"/>
                        </a:rPr>
                        <a:t>Interno. Método: dinámica y capacidades de los procesos, lineamientos, gestión del conocimiento,  planeación institucional, comunicación interna y  ﬂujo de la información necesaria para el desarrollo de las operaciones</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050" b="0" i="0" u="none" strike="noStrike" dirty="0">
                          <a:solidFill>
                            <a:srgbClr val="000000"/>
                          </a:solidFill>
                          <a:effectLst/>
                          <a:latin typeface="Arial Narrow" panose="020B0606020202030204" pitchFamily="34" charset="0"/>
                        </a:rPr>
                        <a:t>Concentración de autorizaciones de verificación, aprobación y pago en una sola persona.</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050" b="0" i="0" u="none" strike="noStrike" dirty="0">
                          <a:solidFill>
                            <a:srgbClr val="000000"/>
                          </a:solidFill>
                          <a:effectLst/>
                          <a:latin typeface="Arial Narrow" panose="020B0606020202030204" pitchFamily="34" charset="0"/>
                        </a:rPr>
                        <a:t>Posibilidad de efecto dañoso sobre los recursos públicos por consignación indebida en la cuenta personal del pagador, debido a concentración de autorizaciones de verificación, aprobación y pago en una sola persona y mal manejo del token bancario.</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050" b="0" i="0" u="none" strike="noStrike" dirty="0">
                          <a:solidFill>
                            <a:srgbClr val="000000"/>
                          </a:solidFill>
                          <a:effectLst/>
                          <a:latin typeface="Arial Narrow" panose="020B0606020202030204" pitchFamily="34" charset="0"/>
                        </a:rPr>
                        <a:t>A2_PR_08_ RECAUDO Y REGISTRO DE DERECHO DE INGRESO_V1.docx</a:t>
                      </a:r>
                      <a:br>
                        <a:rPr lang="es-MX" sz="1050" b="0" i="0" u="none" strike="noStrike" dirty="0">
                          <a:solidFill>
                            <a:srgbClr val="000000"/>
                          </a:solidFill>
                          <a:effectLst/>
                          <a:latin typeface="Arial Narrow" panose="020B0606020202030204" pitchFamily="34" charset="0"/>
                        </a:rPr>
                      </a:br>
                      <a:r>
                        <a:rPr lang="es-MX" sz="1050" b="0" i="0" u="none" strike="noStrike" dirty="0">
                          <a:solidFill>
                            <a:srgbClr val="000000"/>
                          </a:solidFill>
                          <a:effectLst/>
                          <a:latin typeface="Arial Narrow" panose="020B0606020202030204" pitchFamily="34" charset="0"/>
                        </a:rPr>
                        <a:t>El Jefe del área protegida realiza el informe de cierres de caja diario, el cual se remite como soporte del informe de recaudo que se envía a la Dirección Territorial, así mismo debe coincidir con lo registrado en la matriz de ingreso a visitantes.</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t"/>
                      <a:r>
                        <a:rPr lang="es-MX" sz="1050" b="0" i="0" u="none" strike="noStrike" dirty="0">
                          <a:solidFill>
                            <a:srgbClr val="000000"/>
                          </a:solidFill>
                          <a:effectLst/>
                          <a:latin typeface="Arial Narrow" panose="020B0606020202030204" pitchFamily="34" charset="0"/>
                        </a:rPr>
                        <a:t>Documentar el procedimiento de gestión de pagos, que incluya los controles para la usabilidad de los tokens bancarios y demás firmas autorizadas y/o contraseñas  para los pagos. Dejar como punto de control el manejo de los tokens bancarios  por personas diferentes. Incluir en dicho procedimiento la revisión de las cuentas a dónde van los recursos, estableciendo el responsable. Socializar el caso  y el procedimiento con los responsables, incluyendo las Direcciones Territoriales y los jefes de área protegida. Incluir todas las acciones de control y revisión.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53772954"/>
                  </a:ext>
                </a:extLst>
              </a:tr>
              <a:tr h="649936">
                <a:tc>
                  <a:txBody>
                    <a:bodyPr/>
                    <a:lstStyle/>
                    <a:p>
                      <a:pPr algn="ctr" fontAlgn="t"/>
                      <a:r>
                        <a:rPr lang="es-CO" sz="1050" b="0" i="0" u="none" strike="noStrike" dirty="0">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050" b="0" i="0" u="none" strike="noStrike" dirty="0">
                          <a:solidFill>
                            <a:srgbClr val="000000"/>
                          </a:solidFill>
                          <a:effectLst/>
                          <a:latin typeface="Arial Narrow" panose="020B0606020202030204" pitchFamily="34" charset="0"/>
                        </a:rPr>
                        <a:t>Interno. Método: dinámica y capacidades de los procesos, lineamientos, gestión del conocimiento,  planeación institucional, comunicación interna y  ﬂujo de la información necesaria para el desarrollo de las operaciones</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050" b="0" i="0" u="none" strike="noStrike">
                          <a:solidFill>
                            <a:srgbClr val="000000"/>
                          </a:solidFill>
                          <a:effectLst/>
                          <a:latin typeface="Arial Narrow" panose="020B0606020202030204" pitchFamily="34" charset="0"/>
                        </a:rPr>
                        <a:t>Aprobación y pago en una sola persona y mal manejo del token bancario.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050" b="0" i="0" u="none" strike="noStrike">
                          <a:solidFill>
                            <a:srgbClr val="000000"/>
                          </a:solidFill>
                          <a:effectLst/>
                          <a:latin typeface="Arial Narrow" panose="020B0606020202030204" pitchFamily="34" charset="0"/>
                        </a:rPr>
                        <a:t>A2_PR_08_ RECAUDO Y REGISTRO DE DERECHO DE INGRESO_V1</a:t>
                      </a:r>
                      <a:br>
                        <a:rPr lang="es-MX" sz="1050" b="0" i="0" u="none" strike="noStrike">
                          <a:solidFill>
                            <a:srgbClr val="000000"/>
                          </a:solidFill>
                          <a:effectLst/>
                          <a:latin typeface="Arial Narrow" panose="020B0606020202030204" pitchFamily="34" charset="0"/>
                        </a:rPr>
                      </a:br>
                      <a:r>
                        <a:rPr lang="es-MX" sz="1050" b="0" i="0" u="none" strike="noStrike">
                          <a:solidFill>
                            <a:srgbClr val="000000"/>
                          </a:solidFill>
                          <a:effectLst/>
                          <a:latin typeface="Arial Narrow" panose="020B0606020202030204" pitchFamily="34" charset="0"/>
                        </a:rPr>
                        <a:t>El Jefe del AP con vocación ecoturística y el DT realizan el informe de conciliación de recaudos de manera mensual.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84870587"/>
                  </a:ext>
                </a:extLst>
              </a:tr>
              <a:tr h="790118">
                <a:tc>
                  <a:txBody>
                    <a:bodyPr/>
                    <a:lstStyle/>
                    <a:p>
                      <a:pPr algn="ctr"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050" b="0" i="0" u="none" strike="noStrike">
                          <a:solidFill>
                            <a:srgbClr val="000000"/>
                          </a:solidFill>
                          <a:effectLst/>
                          <a:latin typeface="Arial Narrow" panose="020B0606020202030204" pitchFamily="34" charset="0"/>
                        </a:rPr>
                        <a:t>A2_PR_08_ RECAUDO Y REGISTRO DE DERECHO DE INGRESO_V1</a:t>
                      </a:r>
                      <a:br>
                        <a:rPr lang="es-MX" sz="1050" b="0" i="0" u="none" strike="noStrike">
                          <a:solidFill>
                            <a:srgbClr val="000000"/>
                          </a:solidFill>
                          <a:effectLst/>
                          <a:latin typeface="Arial Narrow" panose="020B0606020202030204" pitchFamily="34" charset="0"/>
                        </a:rPr>
                      </a:br>
                      <a:r>
                        <a:rPr lang="es-MX" sz="1050" b="0" i="0" u="none" strike="noStrike">
                          <a:solidFill>
                            <a:srgbClr val="000000"/>
                          </a:solidFill>
                          <a:effectLst/>
                          <a:latin typeface="Arial Narrow" panose="020B0606020202030204" pitchFamily="34" charset="0"/>
                        </a:rPr>
                        <a:t>El Jefe del AP con VE realiza el informe de conciliación de consignaciones por pagos por anticipado y el informe de conciliación de recaudos entre el área protegida y el tercero. Remite el informe al Director territorial.</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15058439"/>
                  </a:ext>
                </a:extLst>
              </a:tr>
              <a:tr h="821977">
                <a:tc>
                  <a:txBody>
                    <a:bodyPr/>
                    <a:lstStyle/>
                    <a:p>
                      <a:pPr algn="l" fontAlgn="t"/>
                      <a:r>
                        <a:rPr lang="es-CO" sz="1050" b="0" i="0" u="none" strike="noStrike" dirty="0">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050" b="0" i="0" u="none" strike="noStrike">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050" b="0" i="0" u="none" strike="noStrike">
                          <a:solidFill>
                            <a:srgbClr val="000000"/>
                          </a:solidFill>
                          <a:effectLst/>
                          <a:latin typeface="Arial Narrow" panose="020B0606020202030204" pitchFamily="34" charset="0"/>
                        </a:rPr>
                        <a:t>A2_PR_08_ RECAUDO Y REGISTRO DE DERECHO DE INGRESO_V1</a:t>
                      </a:r>
                      <a:br>
                        <a:rPr lang="es-MX" sz="1050" b="0" i="0" u="none" strike="noStrike">
                          <a:solidFill>
                            <a:srgbClr val="000000"/>
                          </a:solidFill>
                          <a:effectLst/>
                          <a:latin typeface="Arial Narrow" panose="020B0606020202030204" pitchFamily="34" charset="0"/>
                        </a:rPr>
                      </a:br>
                      <a:r>
                        <a:rPr lang="es-MX" sz="1050" b="0" i="0" u="none" strike="noStrike">
                          <a:solidFill>
                            <a:srgbClr val="000000"/>
                          </a:solidFill>
                          <a:effectLst/>
                          <a:latin typeface="Arial Narrow" panose="020B0606020202030204" pitchFamily="34" charset="0"/>
                        </a:rPr>
                        <a:t>El Director territorial en caso de detectar inconsistencias en el informe de conciliación,  informa sobre las mismas mediante ORFEO al Área Protegida con vocación ecoturística, para que esta realice los ajustes de forma inmediata.</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CO" sz="1050" b="0" i="0" u="none" strike="noStrike" dirty="0">
                          <a:solidFill>
                            <a:srgbClr val="000000"/>
                          </a:solidFill>
                          <a:effectLst/>
                          <a:latin typeface="Arial Narrow" panose="020B0606020202030204" pitchFamily="34" charset="0"/>
                        </a:rPr>
                        <a:t> </a:t>
                      </a:r>
                    </a:p>
                  </a:txBody>
                  <a:tcPr marL="5985" marR="5985" marT="598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60131083"/>
                  </a:ext>
                </a:extLst>
              </a:tr>
            </a:tbl>
          </a:graphicData>
        </a:graphic>
      </p:graphicFrame>
    </p:spTree>
    <p:extLst>
      <p:ext uri="{BB962C8B-B14F-4D97-AF65-F5344CB8AC3E}">
        <p14:creationId xmlns:p14="http://schemas.microsoft.com/office/powerpoint/2010/main" val="1030330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6">
            <a:extLst>
              <a:ext uri="{FF2B5EF4-FFF2-40B4-BE49-F238E27FC236}">
                <a16:creationId xmlns:a16="http://schemas.microsoft.com/office/drawing/2014/main" id="{414D1BC0-F2E6-29D5-1BFD-6C2CD8630305}"/>
              </a:ext>
            </a:extLst>
          </p:cNvPr>
          <p:cNvSpPr>
            <a:spLocks noGrp="1"/>
          </p:cNvSpPr>
          <p:nvPr>
            <p:ph type="ctrTitle"/>
          </p:nvPr>
        </p:nvSpPr>
        <p:spPr>
          <a:xfrm>
            <a:off x="3829495" y="443559"/>
            <a:ext cx="4340352" cy="510454"/>
          </a:xfrm>
        </p:spPr>
        <p:txBody>
          <a:bodyPr>
            <a:normAutofit fontScale="90000"/>
          </a:bodyPr>
          <a:lstStyle/>
          <a:p>
            <a:br>
              <a:rPr lang="es-MX" sz="2800" b="1" dirty="0">
                <a:solidFill>
                  <a:schemeClr val="accent6">
                    <a:lumMod val="75000"/>
                  </a:schemeClr>
                </a:solidFill>
              </a:rPr>
            </a:br>
            <a:r>
              <a:rPr lang="es-MX" sz="2800" b="1" dirty="0">
                <a:solidFill>
                  <a:schemeClr val="accent6">
                    <a:lumMod val="75000"/>
                  </a:schemeClr>
                </a:solidFill>
              </a:rPr>
              <a:t>3. </a:t>
            </a:r>
            <a:r>
              <a:rPr lang="es-MX" sz="2800" b="1" dirty="0">
                <a:solidFill>
                  <a:schemeClr val="accent6">
                    <a:lumMod val="75000"/>
                  </a:schemeClr>
                </a:solidFill>
                <a:latin typeface="Helvetica"/>
              </a:rPr>
              <a:t>Matriz Riesgos Fiscales </a:t>
            </a:r>
            <a:br>
              <a:rPr lang="es-MX" sz="2800" b="1" dirty="0">
                <a:solidFill>
                  <a:schemeClr val="accent6">
                    <a:lumMod val="75000"/>
                  </a:schemeClr>
                </a:solidFill>
                <a:latin typeface="Helvetica"/>
              </a:rPr>
            </a:br>
            <a:r>
              <a:rPr lang="es-MX" sz="1600" b="1" dirty="0">
                <a:solidFill>
                  <a:schemeClr val="accent6">
                    <a:lumMod val="75000"/>
                  </a:schemeClr>
                </a:solidFill>
                <a:latin typeface="Helvetica"/>
              </a:rPr>
              <a:t>(Documento Consulta Pública y CIGD)</a:t>
            </a:r>
            <a:endParaRPr lang="es-MX" sz="1600" b="1" dirty="0">
              <a:solidFill>
                <a:schemeClr val="accent6">
                  <a:lumMod val="75000"/>
                </a:schemeClr>
              </a:solidFill>
              <a:ea typeface="Verdana" panose="020B0604030504040204" pitchFamily="34" charset="0"/>
            </a:endParaRPr>
          </a:p>
        </p:txBody>
      </p:sp>
      <p:sp>
        <p:nvSpPr>
          <p:cNvPr id="3" name="Título 6">
            <a:extLst>
              <a:ext uri="{FF2B5EF4-FFF2-40B4-BE49-F238E27FC236}">
                <a16:creationId xmlns:a16="http://schemas.microsoft.com/office/drawing/2014/main" id="{DC730C74-2000-42FC-A0B6-F014367EAE93}"/>
              </a:ext>
            </a:extLst>
          </p:cNvPr>
          <p:cNvSpPr txBox="1">
            <a:spLocks/>
          </p:cNvSpPr>
          <p:nvPr/>
        </p:nvSpPr>
        <p:spPr>
          <a:xfrm>
            <a:off x="1888922" y="3063035"/>
            <a:ext cx="5777218" cy="51045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2800" b="1" i="0" u="none" strike="noStrike" kern="1200" cap="none" spc="0" normalizeH="0" baseline="0" noProof="0" dirty="0">
              <a:ln>
                <a:noFill/>
              </a:ln>
              <a:solidFill>
                <a:srgbClr val="70AD47">
                  <a:lumMod val="75000"/>
                </a:srgbClr>
              </a:solidFill>
              <a:effectLst/>
              <a:uLnTx/>
              <a:uFillTx/>
              <a:latin typeface="Verdana" panose="020B0604030504040204" pitchFamily="34" charset="0"/>
              <a:ea typeface="Verdana" panose="020B0604030504040204" pitchFamily="34" charset="0"/>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6000" b="1" i="0" u="none" strike="noStrike" kern="1200" cap="none" spc="0" normalizeH="0" baseline="0" noProof="0" dirty="0">
              <a:ln>
                <a:noFill/>
              </a:ln>
              <a:solidFill>
                <a:prstClr val="black"/>
              </a:solidFill>
              <a:effectLst/>
              <a:uLnTx/>
              <a:uFillTx/>
              <a:latin typeface="Verdana" panose="020B060403050404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0" lang="es-MX" sz="6000" b="1" i="0" u="none" strike="noStrike" kern="1200" cap="none" spc="0" normalizeH="0" baseline="0" noProof="0" dirty="0">
              <a:ln>
                <a:noFill/>
              </a:ln>
              <a:solidFill>
                <a:prstClr val="black"/>
              </a:solidFill>
              <a:effectLst/>
              <a:uLnTx/>
              <a:uFillTx/>
              <a:latin typeface="Verdana" panose="020B0604030504040204" pitchFamily="34" charset="0"/>
              <a:ea typeface="+mj-ea"/>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s-MX" sz="2800" b="0" i="0" u="none" strike="noStrike" kern="1200" cap="none" spc="0" normalizeH="0" baseline="0" noProof="0" dirty="0">
                <a:ln>
                  <a:noFill/>
                </a:ln>
                <a:solidFill>
                  <a:prstClr val="black"/>
                </a:solidFill>
                <a:effectLst/>
                <a:uLnTx/>
                <a:uFillTx/>
                <a:latin typeface="Verdana" panose="020B0604030504040204" pitchFamily="34" charset="0"/>
                <a:ea typeface="+mj-ea"/>
                <a:cs typeface="+mj-cs"/>
              </a:rPr>
              <a:t> </a:t>
            </a:r>
            <a:endParaRPr kumimoji="0" lang="es-MX" sz="2800" b="1" i="0" u="none" strike="noStrike" kern="1200" cap="none" spc="0" normalizeH="0" baseline="0" noProof="0" dirty="0">
              <a:ln>
                <a:noFill/>
              </a:ln>
              <a:solidFill>
                <a:srgbClr val="70AD47">
                  <a:lumMod val="75000"/>
                </a:srgbClr>
              </a:solidFill>
              <a:effectLst/>
              <a:uLnTx/>
              <a:uFillTx/>
              <a:latin typeface="Verdana" panose="020B0604030504040204" pitchFamily="34" charset="0"/>
              <a:ea typeface="Verdana" panose="020B0604030504040204" pitchFamily="34" charset="0"/>
              <a:cs typeface="+mj-cs"/>
            </a:endParaRPr>
          </a:p>
        </p:txBody>
      </p:sp>
      <p:sp>
        <p:nvSpPr>
          <p:cNvPr id="14" name="Rectángulo 13">
            <a:extLst>
              <a:ext uri="{FF2B5EF4-FFF2-40B4-BE49-F238E27FC236}">
                <a16:creationId xmlns:a16="http://schemas.microsoft.com/office/drawing/2014/main" id="{718FA079-5821-4F43-9D80-95CB40C9D3A3}"/>
              </a:ext>
            </a:extLst>
          </p:cNvPr>
          <p:cNvSpPr/>
          <p:nvPr/>
        </p:nvSpPr>
        <p:spPr>
          <a:xfrm>
            <a:off x="806574" y="1254198"/>
            <a:ext cx="1082348" cy="3077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MX" sz="1400" b="1" i="0" u="none" strike="noStrike" kern="1200" cap="none" spc="0" normalizeH="0" baseline="0" noProof="0" dirty="0">
                <a:ln>
                  <a:noFill/>
                </a:ln>
                <a:solidFill>
                  <a:srgbClr val="70AD47">
                    <a:lumMod val="75000"/>
                  </a:srgbClr>
                </a:solidFill>
                <a:effectLst/>
                <a:uLnTx/>
                <a:uFillTx/>
                <a:latin typeface="Helvetica"/>
                <a:ea typeface="+mn-ea"/>
                <a:cs typeface="+mn-cs"/>
              </a:rPr>
              <a:t>RIESGO 4 </a:t>
            </a:r>
            <a:endParaRPr kumimoji="0" lang="es-CO" sz="1400" b="0" i="0" u="none" strike="noStrike" kern="1200" cap="none" spc="0" normalizeH="0" baseline="0" noProof="0" dirty="0">
              <a:ln>
                <a:noFill/>
              </a:ln>
              <a:solidFill>
                <a:prstClr val="black"/>
              </a:solidFill>
              <a:effectLst/>
              <a:uLnTx/>
              <a:uFillTx/>
              <a:latin typeface="Helvetica"/>
              <a:ea typeface="+mn-ea"/>
              <a:cs typeface="+mn-cs"/>
            </a:endParaRPr>
          </a:p>
        </p:txBody>
      </p:sp>
      <p:graphicFrame>
        <p:nvGraphicFramePr>
          <p:cNvPr id="5" name="Tabla 4">
            <a:extLst>
              <a:ext uri="{FF2B5EF4-FFF2-40B4-BE49-F238E27FC236}">
                <a16:creationId xmlns:a16="http://schemas.microsoft.com/office/drawing/2014/main" id="{0B7C1D3F-FCD1-43F6-A5B4-4B037258532E}"/>
              </a:ext>
            </a:extLst>
          </p:cNvPr>
          <p:cNvGraphicFramePr>
            <a:graphicFrameLocks noGrp="1"/>
          </p:cNvGraphicFramePr>
          <p:nvPr>
            <p:extLst>
              <p:ext uri="{D42A27DB-BD31-4B8C-83A1-F6EECF244321}">
                <p14:modId xmlns:p14="http://schemas.microsoft.com/office/powerpoint/2010/main" val="616875994"/>
              </p:ext>
            </p:extLst>
          </p:nvPr>
        </p:nvGraphicFramePr>
        <p:xfrm>
          <a:off x="593558" y="2011297"/>
          <a:ext cx="10884209" cy="4397918"/>
        </p:xfrm>
        <a:graphic>
          <a:graphicData uri="http://schemas.openxmlformats.org/drawingml/2006/table">
            <a:tbl>
              <a:tblPr/>
              <a:tblGrid>
                <a:gridCol w="947433">
                  <a:extLst>
                    <a:ext uri="{9D8B030D-6E8A-4147-A177-3AD203B41FA5}">
                      <a16:colId xmlns:a16="http://schemas.microsoft.com/office/drawing/2014/main" val="3996754937"/>
                    </a:ext>
                  </a:extLst>
                </a:gridCol>
                <a:gridCol w="1985100">
                  <a:extLst>
                    <a:ext uri="{9D8B030D-6E8A-4147-A177-3AD203B41FA5}">
                      <a16:colId xmlns:a16="http://schemas.microsoft.com/office/drawing/2014/main" val="3617879693"/>
                    </a:ext>
                  </a:extLst>
                </a:gridCol>
                <a:gridCol w="1229407">
                  <a:extLst>
                    <a:ext uri="{9D8B030D-6E8A-4147-A177-3AD203B41FA5}">
                      <a16:colId xmlns:a16="http://schemas.microsoft.com/office/drawing/2014/main" val="984053891"/>
                    </a:ext>
                  </a:extLst>
                </a:gridCol>
                <a:gridCol w="2300911">
                  <a:extLst>
                    <a:ext uri="{9D8B030D-6E8A-4147-A177-3AD203B41FA5}">
                      <a16:colId xmlns:a16="http://schemas.microsoft.com/office/drawing/2014/main" val="1749082939"/>
                    </a:ext>
                  </a:extLst>
                </a:gridCol>
                <a:gridCol w="2537769">
                  <a:extLst>
                    <a:ext uri="{9D8B030D-6E8A-4147-A177-3AD203B41FA5}">
                      <a16:colId xmlns:a16="http://schemas.microsoft.com/office/drawing/2014/main" val="4091434501"/>
                    </a:ext>
                  </a:extLst>
                </a:gridCol>
                <a:gridCol w="1883589">
                  <a:extLst>
                    <a:ext uri="{9D8B030D-6E8A-4147-A177-3AD203B41FA5}">
                      <a16:colId xmlns:a16="http://schemas.microsoft.com/office/drawing/2014/main" val="1360098772"/>
                    </a:ext>
                  </a:extLst>
                </a:gridCol>
              </a:tblGrid>
              <a:tr h="542242">
                <a:tc>
                  <a:txBody>
                    <a:bodyPr/>
                    <a:lstStyle/>
                    <a:p>
                      <a:pPr algn="ctr" fontAlgn="ctr"/>
                      <a:r>
                        <a:rPr lang="es-CO" sz="1400" b="1" i="0" u="none" strike="noStrike">
                          <a:solidFill>
                            <a:srgbClr val="FFFFFF"/>
                          </a:solidFill>
                          <a:effectLst/>
                          <a:latin typeface="Arial Narrow" panose="020B0606020202030204" pitchFamily="34" charset="0"/>
                        </a:rPr>
                        <a:t>CAUSA INMEDIATA </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FACTOR ASOCIADO</a:t>
                      </a:r>
                      <a:br>
                        <a:rPr lang="es-CO" sz="1400" b="1" i="0" u="none" strike="noStrike">
                          <a:solidFill>
                            <a:srgbClr val="FFFFFF"/>
                          </a:solidFill>
                          <a:effectLst/>
                          <a:latin typeface="Arial Narrow" panose="020B0606020202030204" pitchFamily="34" charset="0"/>
                        </a:rPr>
                      </a:br>
                      <a:r>
                        <a:rPr lang="es-CO" sz="1400" b="1" i="0" u="none" strike="noStrike">
                          <a:solidFill>
                            <a:srgbClr val="FFFFFF"/>
                          </a:solidFill>
                          <a:effectLst/>
                          <a:latin typeface="Arial Narrow" panose="020B0606020202030204" pitchFamily="34" charset="0"/>
                        </a:rPr>
                        <a:t>(CONTEXTO)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CAUSA RAIZ</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DESCRIPCIÓN DE RIESGO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DESCRIPCION DEL CONTROL</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26B0A"/>
                    </a:solidFill>
                  </a:tcPr>
                </a:tc>
                <a:tc>
                  <a:txBody>
                    <a:bodyPr/>
                    <a:lstStyle/>
                    <a:p>
                      <a:pPr algn="ctr" fontAlgn="ctr"/>
                      <a:r>
                        <a:rPr lang="es-CO" sz="1400" b="1" i="0" u="none" strike="noStrike">
                          <a:solidFill>
                            <a:srgbClr val="FFFFFF"/>
                          </a:solidFill>
                          <a:effectLst/>
                          <a:latin typeface="Arial Narrow" panose="020B0606020202030204" pitchFamily="34" charset="0"/>
                        </a:rPr>
                        <a:t>PLAN DE MANEJO</a:t>
                      </a:r>
                    </a:p>
                  </a:txBody>
                  <a:tcPr marL="7598" marR="7598" marT="75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26B0A"/>
                    </a:solidFill>
                  </a:tcPr>
                </a:tc>
                <a:extLst>
                  <a:ext uri="{0D108BD9-81ED-4DB2-BD59-A6C34878D82A}">
                    <a16:rowId xmlns:a16="http://schemas.microsoft.com/office/drawing/2014/main" val="1772558133"/>
                  </a:ext>
                </a:extLst>
              </a:tr>
              <a:tr h="2217065">
                <a:tc>
                  <a:txBody>
                    <a:bodyPr/>
                    <a:lstStyle/>
                    <a:p>
                      <a:pPr algn="ctr" fontAlgn="t"/>
                      <a:r>
                        <a:rPr lang="es-MX" sz="1400" b="0" i="0" u="none" strike="noStrike" dirty="0">
                          <a:solidFill>
                            <a:srgbClr val="000000"/>
                          </a:solidFill>
                          <a:effectLst/>
                          <a:latin typeface="Arial Narrow" panose="020B0606020202030204" pitchFamily="34" charset="0"/>
                        </a:rPr>
                        <a:t>Pagos de anticipos no legalizados en contratos de mantenimiento y reparación de infraestructura</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Arial Narrow" panose="020B0606020202030204" pitchFamily="34" charset="0"/>
                        </a:rPr>
                        <a:t>Interno. Método: dinámica y capacidades de los procesos, lineamientos, gestión del conocimiento,  planeación institucional, comunicación interna y  ﬂujo de la información necesaria para el desarrollo de las operaciones</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Arial Narrow" panose="020B0606020202030204" pitchFamily="34" charset="0"/>
                        </a:rPr>
                        <a:t> Inexistencia del   procedimiento de anticipos con controles debidamente establecidos.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MX" sz="1400" b="0" i="0" u="none" strike="noStrike" dirty="0">
                          <a:solidFill>
                            <a:srgbClr val="000000"/>
                          </a:solidFill>
                          <a:effectLst/>
                          <a:latin typeface="Arial Narrow" panose="020B0606020202030204" pitchFamily="34" charset="0"/>
                        </a:rPr>
                        <a:t>Posibilidad de efecto dañoso sobre los recursos públicos por  pagos de anticipos no legalizados en contratos de mantenimiento y reparación de infraestructura, debido a la inexistencia de   procedimiento de anticipos con controles debidamente establecidos.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MX" sz="1400" b="0" i="0" u="none" strike="noStrike" dirty="0">
                          <a:solidFill>
                            <a:srgbClr val="000000"/>
                          </a:solidFill>
                          <a:effectLst/>
                          <a:latin typeface="Arial Narrow" panose="020B0606020202030204" pitchFamily="34" charset="0"/>
                        </a:rPr>
                        <a:t>GUÍA SUPERVISIÓN E INTERVENTORÍA</a:t>
                      </a:r>
                      <a:br>
                        <a:rPr lang="es-MX" sz="1400" b="0" i="0" u="none" strike="noStrike" dirty="0">
                          <a:solidFill>
                            <a:srgbClr val="000000"/>
                          </a:solidFill>
                          <a:effectLst/>
                          <a:latin typeface="Arial Narrow" panose="020B0606020202030204" pitchFamily="34" charset="0"/>
                        </a:rPr>
                      </a:br>
                      <a:r>
                        <a:rPr lang="es-MX" sz="1400" b="0" i="0" u="none" strike="noStrike" dirty="0">
                          <a:solidFill>
                            <a:srgbClr val="000000"/>
                          </a:solidFill>
                          <a:effectLst/>
                          <a:latin typeface="Arial Narrow" panose="020B0606020202030204" pitchFamily="34" charset="0"/>
                        </a:rPr>
                        <a:t>A5-GU-01</a:t>
                      </a:r>
                      <a:br>
                        <a:rPr lang="es-MX" sz="1400" b="0" i="0" u="none" strike="noStrike" dirty="0">
                          <a:solidFill>
                            <a:srgbClr val="000000"/>
                          </a:solidFill>
                          <a:effectLst/>
                          <a:latin typeface="Arial Narrow" panose="020B0606020202030204" pitchFamily="34" charset="0"/>
                        </a:rPr>
                      </a:br>
                      <a:r>
                        <a:rPr lang="es-MX" sz="1400" b="0" i="0" u="none" strike="noStrike" dirty="0">
                          <a:solidFill>
                            <a:srgbClr val="000000"/>
                          </a:solidFill>
                          <a:effectLst/>
                          <a:latin typeface="Arial Narrow" panose="020B0606020202030204" pitchFamily="34" charset="0"/>
                        </a:rPr>
                        <a:t>El supervisor verifica los documentos exigidos para realizar los pagos, desembolsos, anticipos, aprobar plan de inversión del anticipo y realizar seguimiento financiero y contable a la ejecución del contrato o convenio.</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t"/>
                      <a:r>
                        <a:rPr lang="es-MX" sz="1400" b="0" i="0" u="none" strike="noStrike" dirty="0">
                          <a:solidFill>
                            <a:srgbClr val="000000"/>
                          </a:solidFill>
                          <a:effectLst/>
                          <a:latin typeface="Arial Narrow" panose="020B0606020202030204" pitchFamily="34" charset="0"/>
                        </a:rPr>
                        <a:t>Documentar el procedimiento de anticipos en el sistema de gestión, que establezca los controles para su adecuada aplicación</a:t>
                      </a:r>
                      <a:br>
                        <a:rPr lang="es-MX" sz="1400" b="0" i="0" u="none" strike="noStrike" dirty="0">
                          <a:solidFill>
                            <a:srgbClr val="000000"/>
                          </a:solidFill>
                          <a:effectLst/>
                          <a:latin typeface="Arial Narrow" panose="020B0606020202030204" pitchFamily="34" charset="0"/>
                        </a:rPr>
                      </a:br>
                      <a:br>
                        <a:rPr lang="es-MX" sz="1400" b="0" i="0" u="none" strike="noStrike" dirty="0">
                          <a:solidFill>
                            <a:srgbClr val="000000"/>
                          </a:solidFill>
                          <a:effectLst/>
                          <a:latin typeface="Arial Narrow" panose="020B0606020202030204" pitchFamily="34" charset="0"/>
                        </a:rPr>
                      </a:br>
                      <a:r>
                        <a:rPr lang="es-MX" sz="1400" b="0" i="0" u="none" strike="noStrike" dirty="0">
                          <a:solidFill>
                            <a:srgbClr val="000000"/>
                          </a:solidFill>
                          <a:effectLst/>
                          <a:latin typeface="Arial Narrow" panose="020B0606020202030204" pitchFamily="34" charset="0"/>
                        </a:rPr>
                        <a:t>Establecer montos máximos permitidos para que, en caso de superar montos, se lleve el caso  ante el Comité de Contratación.</a:t>
                      </a:r>
                      <a:br>
                        <a:rPr lang="es-MX" sz="1400" b="0" i="0" u="none" strike="noStrike" dirty="0">
                          <a:solidFill>
                            <a:srgbClr val="000000"/>
                          </a:solidFill>
                          <a:effectLst/>
                          <a:latin typeface="Arial Narrow" panose="020B0606020202030204" pitchFamily="34" charset="0"/>
                        </a:rPr>
                      </a:br>
                      <a:endParaRPr lang="es-MX" sz="1400" b="0" i="0" u="none" strike="noStrike" dirty="0">
                        <a:solidFill>
                          <a:srgbClr val="000000"/>
                        </a:solidFill>
                        <a:effectLst/>
                        <a:latin typeface="Arial Narrow" panose="020B0606020202030204" pitchFamily="34" charset="0"/>
                      </a:endParaRP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83999417"/>
                  </a:ext>
                </a:extLst>
              </a:tr>
              <a:tr h="1213100">
                <a:tc>
                  <a:txBody>
                    <a:bodyPr/>
                    <a:lstStyle/>
                    <a:p>
                      <a:pPr algn="ctr" fontAlgn="t"/>
                      <a:r>
                        <a:rPr lang="es-CO" sz="1400" b="0" i="0" u="none" strike="noStrike">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400" b="0" i="0" u="none" strike="noStrike">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400" b="0" i="0" u="none" strike="noStrike">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s-CO" sz="1400" b="0" i="0" u="none" strike="noStrike">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just" fontAlgn="t"/>
                      <a:r>
                        <a:rPr lang="es-CO" sz="1400" b="0" i="0" u="none" strike="noStrike" dirty="0">
                          <a:solidFill>
                            <a:srgbClr val="000000"/>
                          </a:solidFill>
                          <a:effectLst/>
                          <a:latin typeface="Arial Narrow" panose="020B0606020202030204" pitchFamily="34" charset="0"/>
                        </a:rPr>
                        <a:t> </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s-MX" sz="1400" b="0" i="0" u="none" strike="noStrike" dirty="0">
                          <a:solidFill>
                            <a:srgbClr val="000000"/>
                          </a:solidFill>
                          <a:effectLst/>
                          <a:latin typeface="Arial Narrow" panose="020B0606020202030204" pitchFamily="34" charset="0"/>
                        </a:rPr>
                        <a:t> Revisar las funciones y competencias del comité de contratación y si es requerido, modificar procedimientos relacionados o su reglamentación.</a:t>
                      </a:r>
                    </a:p>
                  </a:txBody>
                  <a:tcPr marL="7598" marR="7598" marT="75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53591971"/>
                  </a:ext>
                </a:extLst>
              </a:tr>
            </a:tbl>
          </a:graphicData>
        </a:graphic>
      </p:graphicFrame>
    </p:spTree>
    <p:extLst>
      <p:ext uri="{BB962C8B-B14F-4D97-AF65-F5344CB8AC3E}">
        <p14:creationId xmlns:p14="http://schemas.microsoft.com/office/powerpoint/2010/main" val="3394613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ED4369D-6414-318E-76F7-57BE0461DE33}"/>
              </a:ext>
            </a:extLst>
          </p:cNvPr>
          <p:cNvSpPr>
            <a:spLocks noGrp="1"/>
          </p:cNvSpPr>
          <p:nvPr>
            <p:ph type="ctrTitle"/>
          </p:nvPr>
        </p:nvSpPr>
        <p:spPr>
          <a:xfrm>
            <a:off x="1163492" y="3537607"/>
            <a:ext cx="7042965" cy="746194"/>
          </a:xfrm>
        </p:spPr>
        <p:txBody>
          <a:bodyPr>
            <a:noAutofit/>
          </a:bodyPr>
          <a:lstStyle/>
          <a:p>
            <a:r>
              <a:rPr lang="es-MX" sz="4000" b="1" i="1" dirty="0">
                <a:solidFill>
                  <a:schemeClr val="bg1"/>
                </a:solidFill>
              </a:rPr>
              <a:t>Propuesta riesgos de corrupción y de gestión</a:t>
            </a:r>
            <a:endParaRPr lang="es-CO" sz="4000" b="1" i="1" dirty="0">
              <a:solidFill>
                <a:schemeClr val="bg1"/>
              </a:solidFill>
            </a:endParaRPr>
          </a:p>
        </p:txBody>
      </p:sp>
    </p:spTree>
    <p:extLst>
      <p:ext uri="{BB962C8B-B14F-4D97-AF65-F5344CB8AC3E}">
        <p14:creationId xmlns:p14="http://schemas.microsoft.com/office/powerpoint/2010/main" val="2695558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0"/>
            <a:ext cx="12192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cstate="email">
              <a:extLst>
                <a:ext uri="{28A0092B-C50C-407E-A947-70E740481C1C}">
                  <a14:useLocalDpi xmlns:a14="http://schemas.microsoft.com/office/drawing/2010/main"/>
                </a:ext>
              </a:extLst>
            </a:blip>
            <a:stretch>
              <a:fillRect/>
            </a:stretch>
          </a:blipFill>
        </p:spPr>
        <p:txBody>
          <a:bodyPr/>
          <a:lstStyle/>
          <a:p>
            <a:r>
              <a:rPr lang="es-MX" dirty="0"/>
              <a:t>,</a:t>
            </a:r>
          </a:p>
        </p:txBody>
      </p:sp>
      <p:grpSp>
        <p:nvGrpSpPr>
          <p:cNvPr id="3" name="Group 3"/>
          <p:cNvGrpSpPr>
            <a:grpSpLocks noChangeAspect="1"/>
          </p:cNvGrpSpPr>
          <p:nvPr/>
        </p:nvGrpSpPr>
        <p:grpSpPr>
          <a:xfrm>
            <a:off x="-1737449" y="-1194277"/>
            <a:ext cx="9259253" cy="9259253"/>
            <a:chOff x="0" y="0"/>
            <a:chExt cx="6355080" cy="6355080"/>
          </a:xfrm>
        </p:grpSpPr>
        <p:sp>
          <p:nvSpPr>
            <p:cNvPr id="4" name="Freeform 4"/>
            <p:cNvSpPr/>
            <p:nvPr/>
          </p:nvSpPr>
          <p:spPr>
            <a:xfrm>
              <a:off x="0" y="0"/>
              <a:ext cx="6355080" cy="6355080"/>
            </a:xfrm>
            <a:custGeom>
              <a:avLst/>
              <a:gdLst/>
              <a:ahLst/>
              <a:cxnLst/>
              <a:rect l="l" t="t" r="r" b="b"/>
              <a:pathLst>
                <a:path w="6355080" h="6355080">
                  <a:moveTo>
                    <a:pt x="3177540" y="6355080"/>
                  </a:moveTo>
                  <a:cubicBezTo>
                    <a:pt x="2329180" y="6355080"/>
                    <a:pt x="1530350" y="6024880"/>
                    <a:pt x="930910" y="5424170"/>
                  </a:cubicBezTo>
                  <a:cubicBezTo>
                    <a:pt x="330200" y="4824730"/>
                    <a:pt x="0" y="4025900"/>
                    <a:pt x="0" y="3177540"/>
                  </a:cubicBezTo>
                  <a:cubicBezTo>
                    <a:pt x="0" y="2329180"/>
                    <a:pt x="330200" y="1530350"/>
                    <a:pt x="930910" y="930910"/>
                  </a:cubicBezTo>
                  <a:cubicBezTo>
                    <a:pt x="1530350" y="330200"/>
                    <a:pt x="2329180" y="0"/>
                    <a:pt x="3177540" y="0"/>
                  </a:cubicBezTo>
                  <a:cubicBezTo>
                    <a:pt x="4025900" y="0"/>
                    <a:pt x="4824730" y="330200"/>
                    <a:pt x="5424170" y="930910"/>
                  </a:cubicBezTo>
                  <a:cubicBezTo>
                    <a:pt x="6024880" y="1531620"/>
                    <a:pt x="6355080" y="2329180"/>
                    <a:pt x="6355080" y="3177540"/>
                  </a:cubicBezTo>
                  <a:cubicBezTo>
                    <a:pt x="6355080" y="4025900"/>
                    <a:pt x="6024880" y="4824730"/>
                    <a:pt x="5424170" y="5424170"/>
                  </a:cubicBezTo>
                  <a:cubicBezTo>
                    <a:pt x="4824730" y="6024880"/>
                    <a:pt x="4025900" y="6355080"/>
                    <a:pt x="3177540" y="6355080"/>
                  </a:cubicBezTo>
                  <a:close/>
                  <a:moveTo>
                    <a:pt x="3177540" y="190500"/>
                  </a:moveTo>
                  <a:cubicBezTo>
                    <a:pt x="2379980" y="190500"/>
                    <a:pt x="1629410" y="501650"/>
                    <a:pt x="1065530" y="1065530"/>
                  </a:cubicBezTo>
                  <a:cubicBezTo>
                    <a:pt x="501650" y="1629410"/>
                    <a:pt x="190500" y="2379980"/>
                    <a:pt x="190500" y="3177540"/>
                  </a:cubicBezTo>
                  <a:cubicBezTo>
                    <a:pt x="190500" y="3975100"/>
                    <a:pt x="501650" y="4725670"/>
                    <a:pt x="1065530" y="5289550"/>
                  </a:cubicBezTo>
                  <a:cubicBezTo>
                    <a:pt x="1629410" y="5853430"/>
                    <a:pt x="2379980" y="6164580"/>
                    <a:pt x="3177540" y="6164580"/>
                  </a:cubicBezTo>
                  <a:cubicBezTo>
                    <a:pt x="3975100" y="6164580"/>
                    <a:pt x="4725670" y="5853430"/>
                    <a:pt x="5289550" y="5289550"/>
                  </a:cubicBezTo>
                  <a:cubicBezTo>
                    <a:pt x="5853430" y="4725670"/>
                    <a:pt x="6164580" y="3975100"/>
                    <a:pt x="6164580" y="3177540"/>
                  </a:cubicBezTo>
                  <a:cubicBezTo>
                    <a:pt x="6164580" y="2379980"/>
                    <a:pt x="5853430" y="1629410"/>
                    <a:pt x="5289550" y="1065530"/>
                  </a:cubicBezTo>
                  <a:cubicBezTo>
                    <a:pt x="4725670" y="501650"/>
                    <a:pt x="3975100" y="190500"/>
                    <a:pt x="3177540" y="190500"/>
                  </a:cubicBezTo>
                  <a:close/>
                </a:path>
              </a:pathLst>
            </a:custGeom>
            <a:solidFill>
              <a:srgbClr val="FFFFFF"/>
            </a:solidFill>
          </p:spPr>
          <p:txBody>
            <a:bodyPr/>
            <a:lstStyle/>
            <a:p>
              <a:endParaRPr lang="es-CO"/>
            </a:p>
          </p:txBody>
        </p:sp>
      </p:grpSp>
      <p:grpSp>
        <p:nvGrpSpPr>
          <p:cNvPr id="5" name="Group 5"/>
          <p:cNvGrpSpPr/>
          <p:nvPr/>
        </p:nvGrpSpPr>
        <p:grpSpPr>
          <a:xfrm>
            <a:off x="-1765182" y="-1185673"/>
            <a:ext cx="9259253" cy="9259253"/>
            <a:chOff x="0" y="0"/>
            <a:chExt cx="812800" cy="812800"/>
          </a:xfrm>
        </p:grpSpPr>
        <p:sp>
          <p:nvSpPr>
            <p:cNvPr id="6" name="Freeform 6"/>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6601"/>
            </a:solidFill>
          </p:spPr>
          <p:txBody>
            <a:bodyPr/>
            <a:lstStyle/>
            <a:p>
              <a:endParaRPr lang="es-CO"/>
            </a:p>
          </p:txBody>
        </p:sp>
        <p:sp>
          <p:nvSpPr>
            <p:cNvPr id="7" name="TextBox 7"/>
            <p:cNvSpPr txBox="1"/>
            <p:nvPr/>
          </p:nvSpPr>
          <p:spPr>
            <a:xfrm>
              <a:off x="76200" y="19050"/>
              <a:ext cx="660400" cy="717550"/>
            </a:xfrm>
            <a:prstGeom prst="rect">
              <a:avLst/>
            </a:prstGeom>
          </p:spPr>
          <p:txBody>
            <a:bodyPr lIns="33867" tIns="33867" rIns="33867" bIns="33867" rtlCol="0" anchor="ctr"/>
            <a:lstStyle/>
            <a:p>
              <a:pPr algn="ctr" defTabSz="609630">
                <a:lnSpc>
                  <a:spcPts val="2239"/>
                </a:lnSpc>
              </a:pPr>
              <a:endParaRPr sz="1200">
                <a:solidFill>
                  <a:prstClr val="black"/>
                </a:solidFill>
                <a:latin typeface="Calibri"/>
              </a:endParaRPr>
            </a:p>
          </p:txBody>
        </p:sp>
      </p:grpSp>
      <p:grpSp>
        <p:nvGrpSpPr>
          <p:cNvPr id="8" name="Group 8"/>
          <p:cNvGrpSpPr/>
          <p:nvPr/>
        </p:nvGrpSpPr>
        <p:grpSpPr>
          <a:xfrm>
            <a:off x="4526881" y="2063562"/>
            <a:ext cx="7665119" cy="2760785"/>
            <a:chOff x="0" y="0"/>
            <a:chExt cx="3028195" cy="1090680"/>
          </a:xfrm>
        </p:grpSpPr>
        <p:sp>
          <p:nvSpPr>
            <p:cNvPr id="9" name="Freeform 9"/>
            <p:cNvSpPr/>
            <p:nvPr/>
          </p:nvSpPr>
          <p:spPr>
            <a:xfrm>
              <a:off x="0" y="0"/>
              <a:ext cx="3028195" cy="1090680"/>
            </a:xfrm>
            <a:custGeom>
              <a:avLst/>
              <a:gdLst/>
              <a:ahLst/>
              <a:cxnLst/>
              <a:rect l="l" t="t" r="r" b="b"/>
              <a:pathLst>
                <a:path w="3028195" h="1090680">
                  <a:moveTo>
                    <a:pt x="0" y="0"/>
                  </a:moveTo>
                  <a:lnTo>
                    <a:pt x="3028195" y="0"/>
                  </a:lnTo>
                  <a:lnTo>
                    <a:pt x="3028195" y="1090680"/>
                  </a:lnTo>
                  <a:lnTo>
                    <a:pt x="0" y="1090680"/>
                  </a:lnTo>
                  <a:close/>
                </a:path>
              </a:pathLst>
            </a:custGeom>
            <a:solidFill>
              <a:srgbClr val="008000"/>
            </a:solidFill>
          </p:spPr>
          <p:txBody>
            <a:bodyPr/>
            <a:lstStyle/>
            <a:p>
              <a:endParaRPr lang="es-CO"/>
            </a:p>
          </p:txBody>
        </p:sp>
        <p:sp>
          <p:nvSpPr>
            <p:cNvPr id="10" name="TextBox 10"/>
            <p:cNvSpPr txBox="1"/>
            <p:nvPr/>
          </p:nvSpPr>
          <p:spPr>
            <a:xfrm>
              <a:off x="0" y="-57150"/>
              <a:ext cx="3028195" cy="1147830"/>
            </a:xfrm>
            <a:prstGeom prst="rect">
              <a:avLst/>
            </a:prstGeom>
          </p:spPr>
          <p:txBody>
            <a:bodyPr lIns="33867" tIns="33867" rIns="33867" bIns="33867" rtlCol="0" anchor="ctr"/>
            <a:lstStyle/>
            <a:p>
              <a:pPr algn="ctr" defTabSz="609630">
                <a:lnSpc>
                  <a:spcPts val="2239"/>
                </a:lnSpc>
              </a:pPr>
              <a:endParaRPr sz="1200">
                <a:solidFill>
                  <a:prstClr val="black"/>
                </a:solidFill>
                <a:latin typeface="Calibri"/>
              </a:endParaRPr>
            </a:p>
          </p:txBody>
        </p:sp>
      </p:grpSp>
      <p:sp>
        <p:nvSpPr>
          <p:cNvPr id="11" name="AutoShape 11"/>
          <p:cNvSpPr/>
          <p:nvPr/>
        </p:nvSpPr>
        <p:spPr>
          <a:xfrm>
            <a:off x="5043089" y="2066737"/>
            <a:ext cx="7148911" cy="0"/>
          </a:xfrm>
          <a:prstGeom prst="line">
            <a:avLst/>
          </a:prstGeom>
          <a:ln w="38100" cap="flat">
            <a:solidFill>
              <a:srgbClr val="FFFFFF"/>
            </a:solidFill>
            <a:prstDash val="solid"/>
            <a:headEnd type="none" w="sm" len="sm"/>
            <a:tailEnd type="none" w="sm" len="sm"/>
          </a:ln>
        </p:spPr>
        <p:txBody>
          <a:bodyPr/>
          <a:lstStyle/>
          <a:p>
            <a:endParaRPr lang="es-CO"/>
          </a:p>
        </p:txBody>
      </p:sp>
      <p:sp>
        <p:nvSpPr>
          <p:cNvPr id="12" name="AutoShape 12"/>
          <p:cNvSpPr/>
          <p:nvPr/>
        </p:nvSpPr>
        <p:spPr>
          <a:xfrm>
            <a:off x="5043089" y="4798946"/>
            <a:ext cx="7148911" cy="0"/>
          </a:xfrm>
          <a:prstGeom prst="line">
            <a:avLst/>
          </a:prstGeom>
          <a:ln w="38100" cap="flat">
            <a:solidFill>
              <a:srgbClr val="FFFFFF"/>
            </a:solidFill>
            <a:prstDash val="solid"/>
            <a:headEnd type="none" w="sm" len="sm"/>
            <a:tailEnd type="none" w="sm" len="sm"/>
          </a:ln>
        </p:spPr>
        <p:txBody>
          <a:bodyPr/>
          <a:lstStyle/>
          <a:p>
            <a:endParaRPr lang="es-CO"/>
          </a:p>
        </p:txBody>
      </p:sp>
      <p:grpSp>
        <p:nvGrpSpPr>
          <p:cNvPr id="13" name="Group 13"/>
          <p:cNvGrpSpPr/>
          <p:nvPr/>
        </p:nvGrpSpPr>
        <p:grpSpPr>
          <a:xfrm>
            <a:off x="-675834" y="-14954"/>
            <a:ext cx="6887907" cy="6887907"/>
            <a:chOff x="0" y="0"/>
            <a:chExt cx="812800" cy="812800"/>
          </a:xfrm>
        </p:grpSpPr>
        <p:sp>
          <p:nvSpPr>
            <p:cNvPr id="14" name="Freeform 14"/>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008000">
                <a:alpha val="95686"/>
              </a:srgbClr>
            </a:solidFill>
          </p:spPr>
          <p:txBody>
            <a:bodyPr/>
            <a:lstStyle/>
            <a:p>
              <a:endParaRPr lang="es-CO"/>
            </a:p>
          </p:txBody>
        </p:sp>
        <p:sp>
          <p:nvSpPr>
            <p:cNvPr id="15" name="TextBox 15"/>
            <p:cNvSpPr txBox="1"/>
            <p:nvPr/>
          </p:nvSpPr>
          <p:spPr>
            <a:xfrm>
              <a:off x="76200" y="19050"/>
              <a:ext cx="660400" cy="717550"/>
            </a:xfrm>
            <a:prstGeom prst="rect">
              <a:avLst/>
            </a:prstGeom>
          </p:spPr>
          <p:txBody>
            <a:bodyPr lIns="33867" tIns="33867" rIns="33867" bIns="33867" rtlCol="0" anchor="ctr"/>
            <a:lstStyle/>
            <a:p>
              <a:pPr algn="ctr" defTabSz="609630">
                <a:lnSpc>
                  <a:spcPts val="2239"/>
                </a:lnSpc>
              </a:pPr>
              <a:endParaRPr sz="1200">
                <a:solidFill>
                  <a:prstClr val="black"/>
                </a:solidFill>
                <a:latin typeface="Calibri"/>
              </a:endParaRPr>
            </a:p>
          </p:txBody>
        </p:sp>
      </p:grpSp>
      <p:sp>
        <p:nvSpPr>
          <p:cNvPr id="16" name="TextBox 16"/>
          <p:cNvSpPr txBox="1"/>
          <p:nvPr/>
        </p:nvSpPr>
        <p:spPr>
          <a:xfrm>
            <a:off x="6409744" y="2719618"/>
            <a:ext cx="5878327" cy="1477328"/>
          </a:xfrm>
          <a:prstGeom prst="rect">
            <a:avLst/>
          </a:prstGeom>
        </p:spPr>
        <p:txBody>
          <a:bodyPr wrap="square" lIns="0" tIns="0" rIns="0" bIns="0" rtlCol="0" anchor="t">
            <a:spAutoFit/>
          </a:bodyPr>
          <a:lstStyle/>
          <a:p>
            <a:pPr defTabSz="609630"/>
            <a:r>
              <a:rPr lang="es-CO" sz="4800" b="1" spc="613" dirty="0">
                <a:solidFill>
                  <a:srgbClr val="FFFFFF"/>
                </a:solidFill>
                <a:latin typeface="Roboto Bold"/>
              </a:rPr>
              <a:t>Procesos Estratégicos </a:t>
            </a:r>
          </a:p>
        </p:txBody>
      </p:sp>
      <p:grpSp>
        <p:nvGrpSpPr>
          <p:cNvPr id="19" name="Group 19"/>
          <p:cNvGrpSpPr/>
          <p:nvPr/>
        </p:nvGrpSpPr>
        <p:grpSpPr>
          <a:xfrm>
            <a:off x="241406" y="805962"/>
            <a:ext cx="5246077" cy="5246077"/>
            <a:chOff x="0" y="0"/>
            <a:chExt cx="812800" cy="812800"/>
          </a:xfrm>
        </p:grpSpPr>
        <p:sp>
          <p:nvSpPr>
            <p:cNvPr id="20" name="Freeform 20"/>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9B507">
                <a:alpha val="40784"/>
              </a:srgbClr>
            </a:solidFill>
          </p:spPr>
          <p:txBody>
            <a:bodyPr/>
            <a:lstStyle/>
            <a:p>
              <a:endParaRPr lang="es-CO"/>
            </a:p>
          </p:txBody>
        </p:sp>
        <p:sp>
          <p:nvSpPr>
            <p:cNvPr id="21" name="TextBox 21"/>
            <p:cNvSpPr txBox="1"/>
            <p:nvPr/>
          </p:nvSpPr>
          <p:spPr>
            <a:xfrm>
              <a:off x="76200" y="19050"/>
              <a:ext cx="660400" cy="717550"/>
            </a:xfrm>
            <a:prstGeom prst="rect">
              <a:avLst/>
            </a:prstGeom>
          </p:spPr>
          <p:txBody>
            <a:bodyPr lIns="33867" tIns="33867" rIns="33867" bIns="33867" rtlCol="0" anchor="ctr"/>
            <a:lstStyle/>
            <a:p>
              <a:pPr algn="ctr" defTabSz="609630">
                <a:lnSpc>
                  <a:spcPts val="2239"/>
                </a:lnSpc>
              </a:pPr>
              <a:endParaRPr sz="1200">
                <a:solidFill>
                  <a:prstClr val="black"/>
                </a:solidFill>
                <a:latin typeface="Calibri"/>
              </a:endParaRPr>
            </a:p>
          </p:txBody>
        </p:sp>
      </p:grpSp>
      <p:grpSp>
        <p:nvGrpSpPr>
          <p:cNvPr id="22" name="Group 22"/>
          <p:cNvGrpSpPr>
            <a:grpSpLocks noChangeAspect="1"/>
          </p:cNvGrpSpPr>
          <p:nvPr/>
        </p:nvGrpSpPr>
        <p:grpSpPr>
          <a:xfrm>
            <a:off x="637155" y="1153057"/>
            <a:ext cx="4454579" cy="4454579"/>
            <a:chOff x="0" y="0"/>
            <a:chExt cx="6355080" cy="6355080"/>
          </a:xfrm>
        </p:grpSpPr>
        <p:sp>
          <p:nvSpPr>
            <p:cNvPr id="23" name="Freeform 23"/>
            <p:cNvSpPr/>
            <p:nvPr/>
          </p:nvSpPr>
          <p:spPr>
            <a:xfrm>
              <a:off x="0" y="0"/>
              <a:ext cx="6355080" cy="6355080"/>
            </a:xfrm>
            <a:custGeom>
              <a:avLst/>
              <a:gdLst/>
              <a:ahLst/>
              <a:cxnLst/>
              <a:rect l="l" t="t" r="r" b="b"/>
              <a:pathLst>
                <a:path w="6355080" h="6355080">
                  <a:moveTo>
                    <a:pt x="3177540" y="6355080"/>
                  </a:moveTo>
                  <a:cubicBezTo>
                    <a:pt x="2329180" y="6355080"/>
                    <a:pt x="1530350" y="6024880"/>
                    <a:pt x="930910" y="5424170"/>
                  </a:cubicBezTo>
                  <a:cubicBezTo>
                    <a:pt x="330200" y="4824730"/>
                    <a:pt x="0" y="4025900"/>
                    <a:pt x="0" y="3177540"/>
                  </a:cubicBezTo>
                  <a:cubicBezTo>
                    <a:pt x="0" y="2329180"/>
                    <a:pt x="330200" y="1530350"/>
                    <a:pt x="930910" y="930910"/>
                  </a:cubicBezTo>
                  <a:cubicBezTo>
                    <a:pt x="1530350" y="330200"/>
                    <a:pt x="2329180" y="0"/>
                    <a:pt x="3177540" y="0"/>
                  </a:cubicBezTo>
                  <a:cubicBezTo>
                    <a:pt x="4025900" y="0"/>
                    <a:pt x="4824730" y="330200"/>
                    <a:pt x="5424170" y="930910"/>
                  </a:cubicBezTo>
                  <a:cubicBezTo>
                    <a:pt x="6024880" y="1531620"/>
                    <a:pt x="6355080" y="2329180"/>
                    <a:pt x="6355080" y="3177540"/>
                  </a:cubicBezTo>
                  <a:cubicBezTo>
                    <a:pt x="6355080" y="4025900"/>
                    <a:pt x="6024880" y="4824730"/>
                    <a:pt x="5424170" y="5424170"/>
                  </a:cubicBezTo>
                  <a:cubicBezTo>
                    <a:pt x="4824730" y="6024880"/>
                    <a:pt x="4025900" y="6355080"/>
                    <a:pt x="3177540" y="6355080"/>
                  </a:cubicBezTo>
                  <a:close/>
                  <a:moveTo>
                    <a:pt x="3177540" y="190500"/>
                  </a:moveTo>
                  <a:cubicBezTo>
                    <a:pt x="2379980" y="190500"/>
                    <a:pt x="1629410" y="501650"/>
                    <a:pt x="1065530" y="1065530"/>
                  </a:cubicBezTo>
                  <a:cubicBezTo>
                    <a:pt x="501650" y="1629410"/>
                    <a:pt x="190500" y="2379980"/>
                    <a:pt x="190500" y="3177540"/>
                  </a:cubicBezTo>
                  <a:cubicBezTo>
                    <a:pt x="190500" y="3975100"/>
                    <a:pt x="501650" y="4725670"/>
                    <a:pt x="1065530" y="5289550"/>
                  </a:cubicBezTo>
                  <a:cubicBezTo>
                    <a:pt x="1629410" y="5853430"/>
                    <a:pt x="2379980" y="6164580"/>
                    <a:pt x="3177540" y="6164580"/>
                  </a:cubicBezTo>
                  <a:cubicBezTo>
                    <a:pt x="3975100" y="6164580"/>
                    <a:pt x="4725670" y="5853430"/>
                    <a:pt x="5289550" y="5289550"/>
                  </a:cubicBezTo>
                  <a:cubicBezTo>
                    <a:pt x="5853430" y="4725670"/>
                    <a:pt x="6164580" y="3975100"/>
                    <a:pt x="6164580" y="3177540"/>
                  </a:cubicBezTo>
                  <a:cubicBezTo>
                    <a:pt x="6164580" y="2379980"/>
                    <a:pt x="5853430" y="1629410"/>
                    <a:pt x="5289550" y="1065530"/>
                  </a:cubicBezTo>
                  <a:cubicBezTo>
                    <a:pt x="4725670" y="501650"/>
                    <a:pt x="3975100" y="190500"/>
                    <a:pt x="3177540" y="190500"/>
                  </a:cubicBezTo>
                  <a:close/>
                </a:path>
              </a:pathLst>
            </a:custGeom>
            <a:solidFill>
              <a:srgbClr val="FFFFFF"/>
            </a:solidFill>
          </p:spPr>
          <p:txBody>
            <a:bodyPr/>
            <a:lstStyle/>
            <a:p>
              <a:endParaRPr lang="es-CO"/>
            </a:p>
          </p:txBody>
        </p:sp>
      </p:grpSp>
      <p:sp>
        <p:nvSpPr>
          <p:cNvPr id="25" name="Freeform 25"/>
          <p:cNvSpPr/>
          <p:nvPr/>
        </p:nvSpPr>
        <p:spPr>
          <a:xfrm>
            <a:off x="685800" y="1205554"/>
            <a:ext cx="4349603" cy="434958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blipFill>
            <a:blip r:embed="rId3" cstate="email">
              <a:extLst>
                <a:ext uri="{28A0092B-C50C-407E-A947-70E740481C1C}">
                  <a14:useLocalDpi xmlns:a14="http://schemas.microsoft.com/office/drawing/2010/main"/>
                </a:ext>
              </a:extLst>
            </a:blip>
            <a:stretch>
              <a:fillRect/>
            </a:stretch>
          </a:blipFill>
        </p:spPr>
        <p:txBody>
          <a:bodyPr/>
          <a:lstStyle/>
          <a:p>
            <a:endParaRPr lang="es-CO"/>
          </a:p>
        </p:txBody>
      </p:sp>
      <p:pic>
        <p:nvPicPr>
          <p:cNvPr id="31" name="Imagen 30">
            <a:extLst>
              <a:ext uri="{FF2B5EF4-FFF2-40B4-BE49-F238E27FC236}">
                <a16:creationId xmlns:a16="http://schemas.microsoft.com/office/drawing/2014/main" id="{05485637-112C-3B8B-2C10-80B1004AC789}"/>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839200" y="5426347"/>
            <a:ext cx="3217843" cy="1251383"/>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OBIERNO DEL CAMBIO">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4953</TotalTime>
  <Words>7428</Words>
  <Application>Microsoft Office PowerPoint</Application>
  <PresentationFormat>Panorámica</PresentationFormat>
  <Paragraphs>611</Paragraphs>
  <Slides>34</Slides>
  <Notes>1</Notes>
  <HiddenSlides>0</HiddenSlides>
  <MMClips>0</MMClips>
  <ScaleCrop>false</ScaleCrop>
  <HeadingPairs>
    <vt:vector size="6" baseType="variant">
      <vt:variant>
        <vt:lpstr>Fuentes usadas</vt:lpstr>
      </vt:variant>
      <vt:variant>
        <vt:i4>9</vt:i4>
      </vt:variant>
      <vt:variant>
        <vt:lpstr>Tema</vt:lpstr>
      </vt:variant>
      <vt:variant>
        <vt:i4>3</vt:i4>
      </vt:variant>
      <vt:variant>
        <vt:lpstr>Títulos de diapositiva</vt:lpstr>
      </vt:variant>
      <vt:variant>
        <vt:i4>34</vt:i4>
      </vt:variant>
    </vt:vector>
  </HeadingPairs>
  <TitlesOfParts>
    <vt:vector size="46" baseType="lpstr">
      <vt:lpstr>Arial</vt:lpstr>
      <vt:lpstr>Arial Narrow</vt:lpstr>
      <vt:lpstr>Calibri</vt:lpstr>
      <vt:lpstr>Helvetica</vt:lpstr>
      <vt:lpstr>Open Sans</vt:lpstr>
      <vt:lpstr>Open Sans Semibold</vt:lpstr>
      <vt:lpstr>Roboto Bold</vt:lpstr>
      <vt:lpstr>Tahoma</vt:lpstr>
      <vt:lpstr>Verdana</vt:lpstr>
      <vt:lpstr>Tema de Office</vt:lpstr>
      <vt:lpstr>1_Office Theme</vt:lpstr>
      <vt:lpstr>Office Theme</vt:lpstr>
      <vt:lpstr>Presentación de PowerPoint</vt:lpstr>
      <vt:lpstr>CONSULTA PÚBLICA  PROPUESTA DE RIESGOS FISCALES, RIESGOS DE CORRUPCIÓN Y RIESGOS DE GESTIÓN  2024 </vt:lpstr>
      <vt:lpstr>Propuesta riesgos fiscales</vt:lpstr>
      <vt:lpstr> 3. Matriz Riesgos Fiscales  (Documento Consulta Pública y CIGD) </vt:lpstr>
      <vt:lpstr> 3. Matriz Riesgos Fiscales  (Documento Consulta Pública y CIGD)</vt:lpstr>
      <vt:lpstr> 3. Matriz Riesgos Fiscales  (Documento Consulta Pública y CIGD)</vt:lpstr>
      <vt:lpstr> 3. Matriz Riesgos Fiscales  (Documento Consulta Pública y CIGD)</vt:lpstr>
      <vt:lpstr>Propuesta riesgos de corrupción y de gestión</vt:lpstr>
      <vt:lpstr>Presentación de PowerPoint</vt:lpstr>
      <vt:lpstr>E1 Direccionamiento Estratégico</vt:lpstr>
      <vt:lpstr>E2 Gestión del Conocimiento y la Innovación </vt:lpstr>
      <vt:lpstr>E3 Gestión de Tecnologías de la Información y las Comunicaciones</vt:lpstr>
      <vt:lpstr>E4 Educación Ambiental y Comunicación</vt:lpstr>
      <vt:lpstr>E5 Asuntos Internacionales, Cooperación y Gestión de Alianzas</vt:lpstr>
      <vt:lpstr>Presentación de PowerPoint</vt:lpstr>
      <vt:lpstr>M1 Fortalecimiento del SINAP</vt:lpstr>
      <vt:lpstr>M2 Administración y Manejo de Áreas Protegidas</vt:lpstr>
      <vt:lpstr>M3 Territorios Sostenibles e Innovadores</vt:lpstr>
      <vt:lpstr>M4 Autoridad Ambiental</vt:lpstr>
      <vt:lpstr>M4 Autoridad Ambiental</vt:lpstr>
      <vt:lpstr>M5 Gobernanza y Participación</vt:lpstr>
      <vt:lpstr>Presentación de PowerPoint</vt:lpstr>
      <vt:lpstr>A1 Talento Humano</vt:lpstr>
      <vt:lpstr>A2 Recursos Financieros</vt:lpstr>
      <vt:lpstr>A3 Recursos Físicos e Infraestructura</vt:lpstr>
      <vt:lpstr>A3 Recursos Físicos e Infraestructura</vt:lpstr>
      <vt:lpstr>A4 Gestión Documental</vt:lpstr>
      <vt:lpstr>A5 Gestión Contractual</vt:lpstr>
      <vt:lpstr>A6 Gestión Jurídica y Predial</vt:lpstr>
      <vt:lpstr>A7 Servicio al Ciudadano </vt:lpstr>
      <vt:lpstr>Presentación de PowerPoint</vt:lpstr>
      <vt:lpstr>C1 Evaluación Independiente</vt:lpstr>
      <vt:lpstr>C2 Control Disciplinario</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JEY GARZON</cp:lastModifiedBy>
  <cp:revision>248</cp:revision>
  <dcterms:created xsi:type="dcterms:W3CDTF">2023-05-08T00:34:42Z</dcterms:created>
  <dcterms:modified xsi:type="dcterms:W3CDTF">2024-04-08T10:03:49Z</dcterms:modified>
</cp:coreProperties>
</file>